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7" r:id="rId4"/>
    <p:sldId id="262" r:id="rId5"/>
    <p:sldId id="261" r:id="rId6"/>
    <p:sldId id="264" r:id="rId7"/>
    <p:sldId id="265" r:id="rId8"/>
    <p:sldId id="266" r:id="rId9"/>
    <p:sldId id="267" r:id="rId10"/>
    <p:sldId id="268" r:id="rId11"/>
    <p:sldId id="269" r:id="rId12"/>
    <p:sldId id="270" r:id="rId13"/>
    <p:sldId id="319" r:id="rId14"/>
    <p:sldId id="320" r:id="rId15"/>
    <p:sldId id="321" r:id="rId16"/>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Cambria" panose="02040503050406030204" pitchFamily="18" charset="0"/>
      <p:regular r:id="rId21"/>
      <p:bold r:id="rId22"/>
      <p:italic r:id="rId23"/>
      <p:boldItalic r:id="rId24"/>
    </p:embeddedFont>
    <p:embeddedFont>
      <p:font typeface="#9Slide07 IcielCadena" panose="020B0604020202020204" charset="0"/>
      <p:bold r:id="rId25"/>
    </p:embeddedFont>
    <p:embeddedFont>
      <p:font typeface="iCiel Mijas" panose="020005060000000200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4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2.png"/><Relationship Id="rId7" Type="http://schemas.openxmlformats.org/officeDocument/2006/relationships/image" Target="../media/image2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43179" y="3086100"/>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649952" y="3767584"/>
            <a:ext cx="3879064" cy="5332047"/>
          </a:xfrm>
          <a:custGeom>
            <a:avLst/>
            <a:gdLst/>
            <a:ahLst/>
            <a:cxnLst/>
            <a:rect l="l" t="t" r="r" b="b"/>
            <a:pathLst>
              <a:path w="3879064" h="5332047">
                <a:moveTo>
                  <a:pt x="0" y="0"/>
                </a:moveTo>
                <a:lnTo>
                  <a:pt x="3879064" y="0"/>
                </a:lnTo>
                <a:lnTo>
                  <a:pt x="3879064" y="5332047"/>
                </a:lnTo>
                <a:lnTo>
                  <a:pt x="0" y="5332047"/>
                </a:lnTo>
                <a:lnTo>
                  <a:pt x="0" y="0"/>
                </a:lnTo>
                <a:close/>
              </a:path>
            </a:pathLst>
          </a:custGeom>
          <a:blipFill>
            <a:blip r:embed="rId4"/>
            <a:stretch>
              <a:fillRect/>
            </a:stretch>
          </a:blipFill>
        </p:spPr>
        <p:txBody>
          <a:bodyPr/>
          <a:lstStyle/>
          <a:p>
            <a:endParaRPr lang="vi-VN"/>
          </a:p>
        </p:txBody>
      </p:sp>
      <p:sp>
        <p:nvSpPr>
          <p:cNvPr id="4" name="Freeform 4"/>
          <p:cNvSpPr/>
          <p:nvPr/>
        </p:nvSpPr>
        <p:spPr>
          <a:xfrm>
            <a:off x="6099048" y="5503616"/>
            <a:ext cx="2778466" cy="3754684"/>
          </a:xfrm>
          <a:custGeom>
            <a:avLst/>
            <a:gdLst/>
            <a:ahLst/>
            <a:cxnLst/>
            <a:rect l="l" t="t" r="r" b="b"/>
            <a:pathLst>
              <a:path w="2778466" h="3754684">
                <a:moveTo>
                  <a:pt x="0" y="0"/>
                </a:moveTo>
                <a:lnTo>
                  <a:pt x="2778466" y="0"/>
                </a:lnTo>
                <a:lnTo>
                  <a:pt x="2778466" y="3754684"/>
                </a:lnTo>
                <a:lnTo>
                  <a:pt x="0" y="3754684"/>
                </a:lnTo>
                <a:lnTo>
                  <a:pt x="0" y="0"/>
                </a:lnTo>
                <a:close/>
              </a:path>
            </a:pathLst>
          </a:custGeom>
          <a:blipFill>
            <a:blip r:embed="rId5"/>
            <a:stretch>
              <a:fillRect/>
            </a:stretch>
          </a:blipFill>
        </p:spPr>
        <p:txBody>
          <a:bodyPr/>
          <a:lstStyle/>
          <a:p>
            <a:endParaRPr lang="vi-VN"/>
          </a:p>
        </p:txBody>
      </p:sp>
      <p:sp>
        <p:nvSpPr>
          <p:cNvPr id="5" name="Freeform 5"/>
          <p:cNvSpPr/>
          <p:nvPr/>
        </p:nvSpPr>
        <p:spPr>
          <a:xfrm>
            <a:off x="10017799" y="5143500"/>
            <a:ext cx="5974301" cy="4114800"/>
          </a:xfrm>
          <a:custGeom>
            <a:avLst/>
            <a:gdLst/>
            <a:ahLst/>
            <a:cxnLst/>
            <a:rect l="l" t="t" r="r" b="b"/>
            <a:pathLst>
              <a:path w="5974301" h="4114800">
                <a:moveTo>
                  <a:pt x="0" y="0"/>
                </a:moveTo>
                <a:lnTo>
                  <a:pt x="5974301" y="0"/>
                </a:lnTo>
                <a:lnTo>
                  <a:pt x="597430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D4E12-A0FC-E513-4304-32F41EAD87F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E4F1318-840A-15B0-DE99-01EF5DD6BB1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74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0FEEF34D-167C-43E4-27D0-38DF60032B1C}"/>
              </a:ext>
            </a:extLst>
          </p:cNvPr>
          <p:cNvSpPr/>
          <p:nvPr/>
        </p:nvSpPr>
        <p:spPr>
          <a:xfrm>
            <a:off x="609600" y="419100"/>
            <a:ext cx="6489409" cy="5529372"/>
          </a:xfrm>
          <a:prstGeom prst="roundRect">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vi-VN" sz="4800" b="1" dirty="0">
                <a:solidFill>
                  <a:schemeClr val="accent5">
                    <a:lumMod val="50000"/>
                  </a:schemeClr>
                </a:solidFill>
                <a:latin typeface="Cambria" panose="02040503050406030204" pitchFamily="18" charset="0"/>
                <a:ea typeface="Cambria" panose="02040503050406030204" pitchFamily="18" charset="0"/>
              </a:rPr>
              <a:t> - Thảo luận nhóm về những cách phòng chống </a:t>
            </a:r>
            <a:r>
              <a:rPr lang="vi-VN" sz="4800" b="1" dirty="0" err="1">
                <a:solidFill>
                  <a:schemeClr val="accent5">
                    <a:lumMod val="50000"/>
                  </a:schemeClr>
                </a:solidFill>
                <a:latin typeface="Cambria" panose="02040503050406030204" pitchFamily="18" charset="0"/>
                <a:ea typeface="Cambria" panose="02040503050406030204" pitchFamily="18" charset="0"/>
              </a:rPr>
              <a:t>hoả</a:t>
            </a:r>
            <a:r>
              <a:rPr lang="vi-VN" sz="4800" b="1" dirty="0">
                <a:solidFill>
                  <a:schemeClr val="accent5">
                    <a:lumMod val="50000"/>
                  </a:schemeClr>
                </a:solidFill>
                <a:latin typeface="Cambria" panose="02040503050406030204" pitchFamily="18" charset="0"/>
                <a:ea typeface="Cambria" panose="02040503050406030204" pitchFamily="18" charset="0"/>
              </a:rPr>
              <a:t> hoạn</a:t>
            </a:r>
          </a:p>
          <a:p>
            <a:endParaRPr lang="vi-VN" sz="4800" b="1" dirty="0">
              <a:solidFill>
                <a:schemeClr val="accent5">
                  <a:lumMod val="50000"/>
                </a:schemeClr>
              </a:solidFill>
              <a:latin typeface="Cambria" panose="02040503050406030204" pitchFamily="18" charset="0"/>
              <a:ea typeface="Cambria" panose="02040503050406030204" pitchFamily="18" charset="0"/>
            </a:endParaRPr>
          </a:p>
          <a:p>
            <a:r>
              <a:rPr lang="vi-VN" sz="4800" b="1" dirty="0">
                <a:solidFill>
                  <a:schemeClr val="accent5">
                    <a:lumMod val="50000"/>
                  </a:schemeClr>
                </a:solidFill>
                <a:latin typeface="Cambria" panose="02040503050406030204" pitchFamily="18" charset="0"/>
                <a:ea typeface="Cambria" panose="02040503050406030204" pitchFamily="18" charset="0"/>
              </a:rPr>
              <a:t>- Chia sẻ kết quả thảo luận trước lớp </a:t>
            </a:r>
          </a:p>
        </p:txBody>
      </p:sp>
      <p:pic>
        <p:nvPicPr>
          <p:cNvPr id="7" name="Picture 6">
            <a:extLst>
              <a:ext uri="{FF2B5EF4-FFF2-40B4-BE49-F238E27FC236}">
                <a16:creationId xmlns:a16="http://schemas.microsoft.com/office/drawing/2014/main" id="{F8D36362-98B6-A20F-FC13-7112EFE1E18B}"/>
              </a:ext>
            </a:extLst>
          </p:cNvPr>
          <p:cNvPicPr>
            <a:picLocks noChangeAspect="1"/>
          </p:cNvPicPr>
          <p:nvPr/>
        </p:nvPicPr>
        <p:blipFill rotWithShape="1">
          <a:blip r:embed="rId3"/>
          <a:srcRect l="9773" b="26815"/>
          <a:stretch/>
        </p:blipFill>
        <p:spPr>
          <a:xfrm flipH="1">
            <a:off x="-304800" y="5219700"/>
            <a:ext cx="5363040" cy="5486400"/>
          </a:xfrm>
          <a:prstGeom prst="rect">
            <a:avLst/>
          </a:prstGeom>
        </p:spPr>
      </p:pic>
      <p:pic>
        <p:nvPicPr>
          <p:cNvPr id="10" name="Picture 9" descr="A screenshot of a book&#10;&#10;Description automatically generated">
            <a:extLst>
              <a:ext uri="{FF2B5EF4-FFF2-40B4-BE49-F238E27FC236}">
                <a16:creationId xmlns:a16="http://schemas.microsoft.com/office/drawing/2014/main" id="{17AF1987-09CE-1B8E-A002-9456A64D667D}"/>
              </a:ext>
            </a:extLst>
          </p:cNvPr>
          <p:cNvPicPr>
            <a:picLocks noChangeAspect="1"/>
          </p:cNvPicPr>
          <p:nvPr/>
        </p:nvPicPr>
        <p:blipFill>
          <a:blip r:embed="rId4">
            <a:extLst>
              <a:ext uri="{28A0092B-C50C-407E-A947-70E740481C1C}">
                <a14:useLocalDpi xmlns:a14="http://schemas.microsoft.com/office/drawing/2010/main" val="0"/>
              </a:ext>
            </a:extLst>
          </a:blip>
          <a:srcRect l="12555" t="17138" r="9932" b="46208"/>
          <a:stretch/>
        </p:blipFill>
        <p:spPr>
          <a:xfrm>
            <a:off x="7099009" y="5409436"/>
            <a:ext cx="10820400" cy="4458464"/>
          </a:xfrm>
          <a:prstGeom prst="rect">
            <a:avLst/>
          </a:prstGeom>
        </p:spPr>
      </p:pic>
    </p:spTree>
    <p:extLst>
      <p:ext uri="{BB962C8B-B14F-4D97-AF65-F5344CB8AC3E}">
        <p14:creationId xmlns:p14="http://schemas.microsoft.com/office/powerpoint/2010/main" val="21108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667">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9E3E5-2A65-ACC9-019E-D60686B48CA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AD818D7-751F-8609-FB04-23B388FB02A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74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094A06D9-86DD-7D96-21A3-15D89493FC0D}"/>
              </a:ext>
            </a:extLst>
          </p:cNvPr>
          <p:cNvSpPr/>
          <p:nvPr/>
        </p:nvSpPr>
        <p:spPr>
          <a:xfrm>
            <a:off x="609600" y="419100"/>
            <a:ext cx="17145000" cy="1447800"/>
          </a:xfrm>
          <a:prstGeom prst="roundRect">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vi-VN" sz="4800" b="1" dirty="0">
                <a:solidFill>
                  <a:schemeClr val="accent5">
                    <a:lumMod val="50000"/>
                  </a:schemeClr>
                </a:solidFill>
                <a:latin typeface="Cambria" panose="02040503050406030204" pitchFamily="18" charset="0"/>
                <a:ea typeface="Cambria" panose="02040503050406030204" pitchFamily="18" charset="0"/>
              </a:rPr>
              <a:t>Nêu cách xử lí khi gặp </a:t>
            </a:r>
            <a:r>
              <a:rPr lang="vi-VN" sz="4800" b="1" dirty="0" err="1">
                <a:solidFill>
                  <a:schemeClr val="accent5">
                    <a:lumMod val="50000"/>
                  </a:schemeClr>
                </a:solidFill>
                <a:latin typeface="Cambria" panose="02040503050406030204" pitchFamily="18" charset="0"/>
                <a:ea typeface="Cambria" panose="02040503050406030204" pitchFamily="18" charset="0"/>
              </a:rPr>
              <a:t>hoả</a:t>
            </a:r>
            <a:r>
              <a:rPr lang="vi-VN" sz="4800" b="1" dirty="0">
                <a:solidFill>
                  <a:schemeClr val="accent5">
                    <a:lumMod val="50000"/>
                  </a:schemeClr>
                </a:solidFill>
                <a:latin typeface="Cambria" panose="02040503050406030204" pitchFamily="18" charset="0"/>
                <a:ea typeface="Cambria" panose="02040503050406030204" pitchFamily="18" charset="0"/>
              </a:rPr>
              <a:t> hoạn trong các tình huống sau</a:t>
            </a:r>
          </a:p>
        </p:txBody>
      </p:sp>
      <p:pic>
        <p:nvPicPr>
          <p:cNvPr id="4" name="Picture 3" descr="A screenshot of a book&#10;&#10;Description automatically generated">
            <a:extLst>
              <a:ext uri="{FF2B5EF4-FFF2-40B4-BE49-F238E27FC236}">
                <a16:creationId xmlns:a16="http://schemas.microsoft.com/office/drawing/2014/main" id="{34E0ADD0-06DB-FBD9-EDEB-B3E27642EDB1}"/>
              </a:ext>
            </a:extLst>
          </p:cNvPr>
          <p:cNvPicPr>
            <a:picLocks noChangeAspect="1"/>
          </p:cNvPicPr>
          <p:nvPr/>
        </p:nvPicPr>
        <p:blipFill>
          <a:blip r:embed="rId3">
            <a:extLst>
              <a:ext uri="{28A0092B-C50C-407E-A947-70E740481C1C}">
                <a14:useLocalDpi xmlns:a14="http://schemas.microsoft.com/office/drawing/2010/main" val="0"/>
              </a:ext>
            </a:extLst>
          </a:blip>
          <a:srcRect l="9251" t="58847" r="7048" b="1972"/>
          <a:stretch/>
        </p:blipFill>
        <p:spPr>
          <a:xfrm>
            <a:off x="460612" y="2286000"/>
            <a:ext cx="17145000" cy="6993354"/>
          </a:xfrm>
          <a:prstGeom prst="rect">
            <a:avLst/>
          </a:prstGeom>
        </p:spPr>
      </p:pic>
    </p:spTree>
    <p:extLst>
      <p:ext uri="{BB962C8B-B14F-4D97-AF65-F5344CB8AC3E}">
        <p14:creationId xmlns:p14="http://schemas.microsoft.com/office/powerpoint/2010/main" val="225672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BF77F-81E8-31F1-0428-3C6BADF2C6C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5B567D1-9E57-93C2-24A9-A50DFE52B4E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74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6953CB24-AE11-A188-1D6B-D632B14B2DDB}"/>
              </a:ext>
            </a:extLst>
          </p:cNvPr>
          <p:cNvSpPr/>
          <p:nvPr/>
        </p:nvSpPr>
        <p:spPr>
          <a:xfrm>
            <a:off x="609600" y="419100"/>
            <a:ext cx="17145000" cy="3352800"/>
          </a:xfrm>
          <a:prstGeom prst="roundRect">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vi-VN" sz="4800" b="1" dirty="0">
                <a:solidFill>
                  <a:schemeClr val="accent5">
                    <a:lumMod val="50000"/>
                  </a:schemeClr>
                </a:solidFill>
                <a:latin typeface="Cambria" panose="02040503050406030204" pitchFamily="18" charset="0"/>
                <a:ea typeface="Cambria" panose="02040503050406030204" pitchFamily="18" charset="0"/>
              </a:rPr>
              <a:t>Tình huống 1: </a:t>
            </a:r>
            <a:r>
              <a:rPr lang="vi-VN" sz="4800" dirty="0">
                <a:solidFill>
                  <a:schemeClr val="accent5">
                    <a:lumMod val="50000"/>
                  </a:schemeClr>
                </a:solidFill>
                <a:latin typeface="Cambria" panose="02040503050406030204" pitchFamily="18" charset="0"/>
                <a:ea typeface="Cambria" panose="02040503050406030204" pitchFamily="18" charset="0"/>
              </a:rPr>
              <a:t>Nếu thấy nhà hàng xóm bị cháy, cần hô hoán những người xung quanh đến dập lửa. Nếu thấy quá gần nhà mình thì phải chạy ra ngoài ngay lập tức, tránh việc cháy lan</a:t>
            </a:r>
          </a:p>
        </p:txBody>
      </p:sp>
      <p:sp>
        <p:nvSpPr>
          <p:cNvPr id="3" name="Rectangle: Rounded Corners 2">
            <a:extLst>
              <a:ext uri="{FF2B5EF4-FFF2-40B4-BE49-F238E27FC236}">
                <a16:creationId xmlns:a16="http://schemas.microsoft.com/office/drawing/2014/main" id="{E68242AB-AB7F-2175-2506-960A2C829558}"/>
              </a:ext>
            </a:extLst>
          </p:cNvPr>
          <p:cNvSpPr/>
          <p:nvPr/>
        </p:nvSpPr>
        <p:spPr>
          <a:xfrm>
            <a:off x="571500" y="4610100"/>
            <a:ext cx="17145000" cy="3352800"/>
          </a:xfrm>
          <a:prstGeom prst="roundRect">
            <a:avLst/>
          </a:prstGeom>
          <a:ln w="57150">
            <a:solidFill>
              <a:srgbClr val="E46459"/>
            </a:solidFill>
          </a:ln>
        </p:spPr>
        <p:style>
          <a:lnRef idx="2">
            <a:schemeClr val="accent6"/>
          </a:lnRef>
          <a:fillRef idx="1">
            <a:schemeClr val="lt1"/>
          </a:fillRef>
          <a:effectRef idx="0">
            <a:schemeClr val="accent6"/>
          </a:effectRef>
          <a:fontRef idx="minor">
            <a:schemeClr val="dk1"/>
          </a:fontRef>
        </p:style>
        <p:txBody>
          <a:bodyPr rtlCol="0" anchor="ctr"/>
          <a:lstStyle/>
          <a:p>
            <a:r>
              <a:rPr lang="vi-VN" sz="4800" b="1" dirty="0">
                <a:solidFill>
                  <a:srgbClr val="E46459"/>
                </a:solidFill>
                <a:latin typeface="Cambria" panose="02040503050406030204" pitchFamily="18" charset="0"/>
                <a:ea typeface="Cambria" panose="02040503050406030204" pitchFamily="18" charset="0"/>
              </a:rPr>
              <a:t>Tình huống 2: </a:t>
            </a:r>
            <a:r>
              <a:rPr lang="vi-VN" sz="4800" dirty="0">
                <a:solidFill>
                  <a:srgbClr val="E46459"/>
                </a:solidFill>
                <a:latin typeface="Cambria" panose="02040503050406030204" pitchFamily="18" charset="0"/>
                <a:ea typeface="Cambria" panose="02040503050406030204" pitchFamily="18" charset="0"/>
              </a:rPr>
              <a:t>Khi thấy mùi khét trong nhà, em cần vào kiểm tra ngay và ngắt tất cả các nguồn điện trước. Tuyệt đối không lại gần chỗ đang phát ra mùi khét vì dễ có nguy cơ phát nổ. </a:t>
            </a:r>
          </a:p>
        </p:txBody>
      </p:sp>
    </p:spTree>
    <p:extLst>
      <p:ext uri="{BB962C8B-B14F-4D97-AF65-F5344CB8AC3E}">
        <p14:creationId xmlns:p14="http://schemas.microsoft.com/office/powerpoint/2010/main" val="386991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8EF78-E320-433E-E90F-651D6FE4B62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FD10AB0-CE55-8742-21F1-05439ACC4C1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74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9E60780F-E0F9-C3E1-A947-0C8816E8860E}"/>
              </a:ext>
            </a:extLst>
          </p:cNvPr>
          <p:cNvGrpSpPr/>
          <p:nvPr/>
        </p:nvGrpSpPr>
        <p:grpSpPr>
          <a:xfrm>
            <a:off x="757956" y="1028700"/>
            <a:ext cx="11357844" cy="4648200"/>
            <a:chOff x="286914" y="742116"/>
            <a:chExt cx="7329369" cy="3310128"/>
          </a:xfrm>
        </p:grpSpPr>
        <p:sp>
          <p:nvSpPr>
            <p:cNvPr id="7" name="Freeform 6">
              <a:extLst>
                <a:ext uri="{FF2B5EF4-FFF2-40B4-BE49-F238E27FC236}">
                  <a16:creationId xmlns:a16="http://schemas.microsoft.com/office/drawing/2014/main" id="{B2A63D5C-3B53-5671-F8C9-107CEDB8708D}"/>
                </a:ext>
              </a:extLst>
            </p:cNvPr>
            <p:cNvSpPr/>
            <p:nvPr/>
          </p:nvSpPr>
          <p:spPr>
            <a:xfrm>
              <a:off x="286914" y="742116"/>
              <a:ext cx="7329369" cy="3310128"/>
            </a:xfrm>
            <a:custGeom>
              <a:avLst/>
              <a:gdLst/>
              <a:ahLst/>
              <a:cxnLst/>
              <a:rect l="l" t="t" r="r" b="b"/>
              <a:pathLst>
                <a:path w="10008319" h="3215173">
                  <a:moveTo>
                    <a:pt x="0" y="0"/>
                  </a:moveTo>
                  <a:lnTo>
                    <a:pt x="10008320" y="0"/>
                  </a:lnTo>
                  <a:lnTo>
                    <a:pt x="10008320" y="3215172"/>
                  </a:lnTo>
                  <a:lnTo>
                    <a:pt x="0" y="32151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Hộp Văn bản 11">
              <a:extLst>
                <a:ext uri="{FF2B5EF4-FFF2-40B4-BE49-F238E27FC236}">
                  <a16:creationId xmlns:a16="http://schemas.microsoft.com/office/drawing/2014/main" id="{DCB5C0A3-E2AA-3F54-D6E1-B8388B42C89B}"/>
                </a:ext>
              </a:extLst>
            </p:cNvPr>
            <p:cNvSpPr txBox="1"/>
            <p:nvPr/>
          </p:nvSpPr>
          <p:spPr>
            <a:xfrm>
              <a:off x="586428" y="1279376"/>
              <a:ext cx="6730341" cy="2101453"/>
            </a:xfrm>
            <a:prstGeom prst="rect">
              <a:avLst/>
            </a:prstGeom>
            <a:noFill/>
          </p:spPr>
          <p:txBody>
            <a:bodyPr wrap="square">
              <a:spAutoFit/>
            </a:bodyPr>
            <a:lstStyle/>
            <a:p>
              <a:pPr algn="ctr">
                <a:lnSpc>
                  <a:spcPct val="150000"/>
                </a:lnSpc>
              </a:pPr>
              <a:r>
                <a:rPr lang="vi-VN" sz="6600" b="1" i="0" dirty="0">
                  <a:solidFill>
                    <a:srgbClr val="E46459"/>
                  </a:solidFill>
                  <a:effectLst/>
                  <a:latin typeface="Cambria" panose="02040503050406030204" pitchFamily="18" charset="0"/>
                  <a:ea typeface="Cambria" panose="02040503050406030204" pitchFamily="18" charset="0"/>
                </a:rPr>
                <a:t>TUYÊN TRUYỀN PHÒNG CHỐNG HOẢ HOẠN</a:t>
              </a:r>
            </a:p>
          </p:txBody>
        </p:sp>
      </p:grpSp>
      <p:pic>
        <p:nvPicPr>
          <p:cNvPr id="10" name="Picture 9" descr="Cartoon characters of a child and child&#10;&#10;Description automatically generated">
            <a:extLst>
              <a:ext uri="{FF2B5EF4-FFF2-40B4-BE49-F238E27FC236}">
                <a16:creationId xmlns:a16="http://schemas.microsoft.com/office/drawing/2014/main" id="{2F20209E-6296-E24F-5D9B-46BC2C1A3BF1}"/>
              </a:ext>
            </a:extLst>
          </p:cNvPr>
          <p:cNvPicPr>
            <a:picLocks noChangeAspect="1"/>
          </p:cNvPicPr>
          <p:nvPr/>
        </p:nvPicPr>
        <p:blipFill>
          <a:blip r:embed="rId5" cstate="print">
            <a:extLst>
              <a:ext uri="{28A0092B-C50C-407E-A947-70E740481C1C}">
                <a14:useLocalDpi xmlns:a14="http://schemas.microsoft.com/office/drawing/2010/main" val="0"/>
              </a:ext>
            </a:extLst>
          </a:blip>
          <a:srcRect l="53524" t="-1558" b="-1"/>
          <a:stretch/>
        </p:blipFill>
        <p:spPr>
          <a:xfrm>
            <a:off x="11277600" y="2095500"/>
            <a:ext cx="5182693" cy="8040413"/>
          </a:xfrm>
          <a:prstGeom prst="rect">
            <a:avLst/>
          </a:prstGeom>
        </p:spPr>
      </p:pic>
    </p:spTree>
    <p:extLst>
      <p:ext uri="{BB962C8B-B14F-4D97-AF65-F5344CB8AC3E}">
        <p14:creationId xmlns:p14="http://schemas.microsoft.com/office/powerpoint/2010/main" val="379653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5111D-DA8C-6140-4162-A4A87D87E91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AC51669-B8AD-0D51-A110-3B263F343DB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74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3785FE57-55D7-A675-FE2F-409E1D8CC214}"/>
              </a:ext>
            </a:extLst>
          </p:cNvPr>
          <p:cNvGrpSpPr/>
          <p:nvPr/>
        </p:nvGrpSpPr>
        <p:grpSpPr>
          <a:xfrm>
            <a:off x="836178" y="342900"/>
            <a:ext cx="16615644" cy="4648200"/>
            <a:chOff x="286914" y="742116"/>
            <a:chExt cx="10722298" cy="3310128"/>
          </a:xfrm>
        </p:grpSpPr>
        <p:sp>
          <p:nvSpPr>
            <p:cNvPr id="7" name="Freeform 6">
              <a:extLst>
                <a:ext uri="{FF2B5EF4-FFF2-40B4-BE49-F238E27FC236}">
                  <a16:creationId xmlns:a16="http://schemas.microsoft.com/office/drawing/2014/main" id="{AC54EF4A-3747-1D6F-19A4-49C80BC54EE6}"/>
                </a:ext>
              </a:extLst>
            </p:cNvPr>
            <p:cNvSpPr/>
            <p:nvPr/>
          </p:nvSpPr>
          <p:spPr>
            <a:xfrm>
              <a:off x="286914" y="742116"/>
              <a:ext cx="10722298" cy="3310128"/>
            </a:xfrm>
            <a:custGeom>
              <a:avLst/>
              <a:gdLst/>
              <a:ahLst/>
              <a:cxnLst/>
              <a:rect l="l" t="t" r="r" b="b"/>
              <a:pathLst>
                <a:path w="10008319" h="3215173">
                  <a:moveTo>
                    <a:pt x="0" y="0"/>
                  </a:moveTo>
                  <a:lnTo>
                    <a:pt x="10008320" y="0"/>
                  </a:lnTo>
                  <a:lnTo>
                    <a:pt x="10008320" y="3215172"/>
                  </a:lnTo>
                  <a:lnTo>
                    <a:pt x="0" y="32151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Hộp Văn bản 11">
              <a:extLst>
                <a:ext uri="{FF2B5EF4-FFF2-40B4-BE49-F238E27FC236}">
                  <a16:creationId xmlns:a16="http://schemas.microsoft.com/office/drawing/2014/main" id="{4E9372AD-B15D-43F5-9A7C-102F0C5486EF}"/>
                </a:ext>
              </a:extLst>
            </p:cNvPr>
            <p:cNvSpPr txBox="1"/>
            <p:nvPr/>
          </p:nvSpPr>
          <p:spPr>
            <a:xfrm>
              <a:off x="830425" y="1049240"/>
              <a:ext cx="10031268" cy="2695881"/>
            </a:xfrm>
            <a:prstGeom prst="rect">
              <a:avLst/>
            </a:prstGeom>
            <a:noFill/>
          </p:spPr>
          <p:txBody>
            <a:bodyPr wrap="square">
              <a:spAutoFit/>
            </a:bodyPr>
            <a:lstStyle/>
            <a:p>
              <a:pPr algn="l"/>
              <a:r>
                <a:rPr lang="vi-VN" sz="4800" b="0" i="0" dirty="0">
                  <a:solidFill>
                    <a:srgbClr val="333333"/>
                  </a:solidFill>
                  <a:effectLst/>
                  <a:latin typeface="Cambria" panose="02040503050406030204" pitchFamily="18" charset="0"/>
                  <a:ea typeface="Cambria" panose="02040503050406030204" pitchFamily="18" charset="0"/>
                </a:rPr>
                <a:t>- Lựa chọn nội dung và hình thức thể hiện sản phẩm tuyên truyền (tranh vẽ, áp phích, bài viết,..)</a:t>
              </a:r>
            </a:p>
            <a:p>
              <a:pPr algn="l"/>
              <a:r>
                <a:rPr lang="vi-VN" sz="4800" b="0" i="0" dirty="0">
                  <a:solidFill>
                    <a:srgbClr val="333333"/>
                  </a:solidFill>
                  <a:effectLst/>
                  <a:latin typeface="Cambria" panose="02040503050406030204" pitchFamily="18" charset="0"/>
                  <a:ea typeface="Cambria" panose="02040503050406030204" pitchFamily="18" charset="0"/>
                </a:rPr>
                <a:t>- Thiết kế sản phẩm tuyên truyền phòng chống </a:t>
              </a:r>
              <a:r>
                <a:rPr lang="vi-VN" sz="4800" b="0" i="0" dirty="0" err="1">
                  <a:solidFill>
                    <a:srgbClr val="333333"/>
                  </a:solidFill>
                  <a:effectLst/>
                  <a:latin typeface="Cambria" panose="02040503050406030204" pitchFamily="18" charset="0"/>
                  <a:ea typeface="Cambria" panose="02040503050406030204" pitchFamily="18" charset="0"/>
                </a:rPr>
                <a:t>hoả</a:t>
              </a:r>
              <a:r>
                <a:rPr lang="vi-VN" sz="4800" b="0" i="0" dirty="0">
                  <a:solidFill>
                    <a:srgbClr val="333333"/>
                  </a:solidFill>
                  <a:effectLst/>
                  <a:latin typeface="Cambria" panose="02040503050406030204" pitchFamily="18" charset="0"/>
                  <a:ea typeface="Cambria" panose="02040503050406030204" pitchFamily="18" charset="0"/>
                </a:rPr>
                <a:t> hoạn</a:t>
              </a:r>
            </a:p>
            <a:p>
              <a:pPr algn="l"/>
              <a:r>
                <a:rPr lang="vi-VN" sz="4800" b="0" i="0" dirty="0">
                  <a:solidFill>
                    <a:srgbClr val="333333"/>
                  </a:solidFill>
                  <a:effectLst/>
                  <a:latin typeface="Cambria" panose="02040503050406030204" pitchFamily="18" charset="0"/>
                  <a:ea typeface="Cambria" panose="02040503050406030204" pitchFamily="18" charset="0"/>
                </a:rPr>
                <a:t>- Sử dụng sản phẩm đã làm để tuyên truyền phòng chống </a:t>
              </a:r>
              <a:r>
                <a:rPr lang="vi-VN" sz="4800" b="0" i="0" dirty="0" err="1">
                  <a:solidFill>
                    <a:srgbClr val="333333"/>
                  </a:solidFill>
                  <a:effectLst/>
                  <a:latin typeface="Cambria" panose="02040503050406030204" pitchFamily="18" charset="0"/>
                  <a:ea typeface="Cambria" panose="02040503050406030204" pitchFamily="18" charset="0"/>
                </a:rPr>
                <a:t>hoả</a:t>
              </a:r>
              <a:r>
                <a:rPr lang="vi-VN" sz="4800" b="0" i="0" dirty="0">
                  <a:solidFill>
                    <a:srgbClr val="333333"/>
                  </a:solidFill>
                  <a:effectLst/>
                  <a:latin typeface="Cambria" panose="02040503050406030204" pitchFamily="18" charset="0"/>
                  <a:ea typeface="Cambria" panose="02040503050406030204" pitchFamily="18" charset="0"/>
                </a:rPr>
                <a:t> hoạn</a:t>
              </a:r>
            </a:p>
          </p:txBody>
        </p:sp>
      </p:grpSp>
      <p:pic>
        <p:nvPicPr>
          <p:cNvPr id="4" name="Picture 3" descr="A screenshot of a computer&#10;&#10;Description automatically generated">
            <a:extLst>
              <a:ext uri="{FF2B5EF4-FFF2-40B4-BE49-F238E27FC236}">
                <a16:creationId xmlns:a16="http://schemas.microsoft.com/office/drawing/2014/main" id="{DA073473-FCB4-45D4-4544-9FE648C8129E}"/>
              </a:ext>
            </a:extLst>
          </p:cNvPr>
          <p:cNvPicPr>
            <a:picLocks noChangeAspect="1"/>
          </p:cNvPicPr>
          <p:nvPr/>
        </p:nvPicPr>
        <p:blipFill>
          <a:blip r:embed="rId5">
            <a:extLst>
              <a:ext uri="{28A0092B-C50C-407E-A947-70E740481C1C}">
                <a14:useLocalDpi xmlns:a14="http://schemas.microsoft.com/office/drawing/2010/main" val="0"/>
              </a:ext>
            </a:extLst>
          </a:blip>
          <a:srcRect l="24669" t="40436" r="24669" b="9832"/>
          <a:stretch/>
        </p:blipFill>
        <p:spPr>
          <a:xfrm>
            <a:off x="5107421" y="5185791"/>
            <a:ext cx="8686800" cy="4909929"/>
          </a:xfrm>
          <a:prstGeom prst="rect">
            <a:avLst/>
          </a:prstGeom>
        </p:spPr>
      </p:pic>
    </p:spTree>
    <p:extLst>
      <p:ext uri="{BB962C8B-B14F-4D97-AF65-F5344CB8AC3E}">
        <p14:creationId xmlns:p14="http://schemas.microsoft.com/office/powerpoint/2010/main" val="100566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713BC-DC17-75F7-D706-6FA8D41BA86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A1C7699-4B24-0F6E-55C1-2D5525FA080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74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3E78D9FB-45AA-6ADB-7E77-502578C93311}"/>
              </a:ext>
            </a:extLst>
          </p:cNvPr>
          <p:cNvGrpSpPr/>
          <p:nvPr/>
        </p:nvGrpSpPr>
        <p:grpSpPr>
          <a:xfrm>
            <a:off x="757956" y="1028700"/>
            <a:ext cx="11357844" cy="4648200"/>
            <a:chOff x="286914" y="742116"/>
            <a:chExt cx="7329369" cy="3310128"/>
          </a:xfrm>
        </p:grpSpPr>
        <p:sp>
          <p:nvSpPr>
            <p:cNvPr id="7" name="Freeform 6">
              <a:extLst>
                <a:ext uri="{FF2B5EF4-FFF2-40B4-BE49-F238E27FC236}">
                  <a16:creationId xmlns:a16="http://schemas.microsoft.com/office/drawing/2014/main" id="{335979B8-9AE0-7F5E-5DCF-6BA671040784}"/>
                </a:ext>
              </a:extLst>
            </p:cNvPr>
            <p:cNvSpPr/>
            <p:nvPr/>
          </p:nvSpPr>
          <p:spPr>
            <a:xfrm>
              <a:off x="286914" y="742116"/>
              <a:ext cx="7329369" cy="3310128"/>
            </a:xfrm>
            <a:custGeom>
              <a:avLst/>
              <a:gdLst/>
              <a:ahLst/>
              <a:cxnLst/>
              <a:rect l="l" t="t" r="r" b="b"/>
              <a:pathLst>
                <a:path w="10008319" h="3215173">
                  <a:moveTo>
                    <a:pt x="0" y="0"/>
                  </a:moveTo>
                  <a:lnTo>
                    <a:pt x="10008320" y="0"/>
                  </a:lnTo>
                  <a:lnTo>
                    <a:pt x="10008320" y="3215172"/>
                  </a:lnTo>
                  <a:lnTo>
                    <a:pt x="0" y="32151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Hộp Văn bản 11">
              <a:extLst>
                <a:ext uri="{FF2B5EF4-FFF2-40B4-BE49-F238E27FC236}">
                  <a16:creationId xmlns:a16="http://schemas.microsoft.com/office/drawing/2014/main" id="{1F8738F8-68D1-746C-452A-2C5308A130AB}"/>
                </a:ext>
              </a:extLst>
            </p:cNvPr>
            <p:cNvSpPr txBox="1"/>
            <p:nvPr/>
          </p:nvSpPr>
          <p:spPr>
            <a:xfrm>
              <a:off x="586428" y="892403"/>
              <a:ext cx="6730341" cy="2779990"/>
            </a:xfrm>
            <a:prstGeom prst="rect">
              <a:avLst/>
            </a:prstGeom>
            <a:noFill/>
          </p:spPr>
          <p:txBody>
            <a:bodyPr wrap="square">
              <a:spAutoFit/>
            </a:bodyPr>
            <a:lstStyle/>
            <a:p>
              <a:pPr algn="ctr">
                <a:lnSpc>
                  <a:spcPct val="150000"/>
                </a:lnSpc>
              </a:pPr>
              <a:r>
                <a:rPr lang="en-GB" sz="8800" b="1" i="0" dirty="0">
                  <a:solidFill>
                    <a:srgbClr val="E46459"/>
                  </a:solidFill>
                  <a:effectLst/>
                  <a:latin typeface="Cambria" panose="02040503050406030204" pitchFamily="18" charset="0"/>
                  <a:ea typeface="Cambria" panose="02040503050406030204" pitchFamily="18" charset="0"/>
                </a:rPr>
                <a:t>Chia </a:t>
              </a:r>
              <a:r>
                <a:rPr lang="en-GB" sz="8800" b="1" i="0" dirty="0" err="1">
                  <a:solidFill>
                    <a:srgbClr val="E46459"/>
                  </a:solidFill>
                  <a:effectLst/>
                  <a:latin typeface="Cambria" panose="02040503050406030204" pitchFamily="18" charset="0"/>
                  <a:ea typeface="Cambria" panose="02040503050406030204" pitchFamily="18" charset="0"/>
                </a:rPr>
                <a:t>sẻ</a:t>
              </a:r>
              <a:r>
                <a:rPr lang="en-GB" sz="8800" b="1" i="0" dirty="0">
                  <a:solidFill>
                    <a:srgbClr val="E46459"/>
                  </a:solidFill>
                  <a:effectLst/>
                  <a:latin typeface="Cambria" panose="02040503050406030204" pitchFamily="18" charset="0"/>
                  <a:ea typeface="Cambria" panose="02040503050406030204" pitchFamily="18" charset="0"/>
                </a:rPr>
                <a:t> </a:t>
              </a:r>
              <a:r>
                <a:rPr lang="en-GB" sz="8800" b="1" i="0" dirty="0" err="1">
                  <a:solidFill>
                    <a:srgbClr val="E46459"/>
                  </a:solidFill>
                  <a:effectLst/>
                  <a:latin typeface="Cambria" panose="02040503050406030204" pitchFamily="18" charset="0"/>
                  <a:ea typeface="Cambria" panose="02040503050406030204" pitchFamily="18" charset="0"/>
                </a:rPr>
                <a:t>sản</a:t>
              </a:r>
              <a:r>
                <a:rPr lang="en-GB" sz="8800" b="1" i="0" dirty="0">
                  <a:solidFill>
                    <a:srgbClr val="E46459"/>
                  </a:solidFill>
                  <a:effectLst/>
                  <a:latin typeface="Cambria" panose="02040503050406030204" pitchFamily="18" charset="0"/>
                  <a:ea typeface="Cambria" panose="02040503050406030204" pitchFamily="18" charset="0"/>
                </a:rPr>
                <a:t> </a:t>
              </a:r>
              <a:r>
                <a:rPr lang="en-GB" sz="8800" b="1" i="0" dirty="0" err="1">
                  <a:solidFill>
                    <a:srgbClr val="E46459"/>
                  </a:solidFill>
                  <a:effectLst/>
                  <a:latin typeface="Cambria" panose="02040503050406030204" pitchFamily="18" charset="0"/>
                  <a:ea typeface="Cambria" panose="02040503050406030204" pitchFamily="18" charset="0"/>
                </a:rPr>
                <a:t>phẩm</a:t>
              </a:r>
              <a:r>
                <a:rPr lang="en-GB" sz="8800" b="1" i="0" dirty="0">
                  <a:solidFill>
                    <a:srgbClr val="E46459"/>
                  </a:solidFill>
                  <a:effectLst/>
                  <a:latin typeface="Cambria" panose="02040503050406030204" pitchFamily="18" charset="0"/>
                  <a:ea typeface="Cambria" panose="02040503050406030204" pitchFamily="18" charset="0"/>
                </a:rPr>
                <a:t> </a:t>
              </a:r>
              <a:r>
                <a:rPr lang="en-GB" sz="8800" b="1" i="0" dirty="0" err="1">
                  <a:solidFill>
                    <a:srgbClr val="E46459"/>
                  </a:solidFill>
                  <a:effectLst/>
                  <a:latin typeface="Cambria" panose="02040503050406030204" pitchFamily="18" charset="0"/>
                  <a:ea typeface="Cambria" panose="02040503050406030204" pitchFamily="18" charset="0"/>
                </a:rPr>
                <a:t>nhóm</a:t>
              </a:r>
              <a:r>
                <a:rPr lang="en-GB" sz="8800" b="1" i="0" dirty="0">
                  <a:solidFill>
                    <a:srgbClr val="E46459"/>
                  </a:solidFill>
                  <a:effectLst/>
                  <a:latin typeface="Cambria" panose="02040503050406030204" pitchFamily="18" charset="0"/>
                  <a:ea typeface="Cambria" panose="02040503050406030204" pitchFamily="18" charset="0"/>
                </a:rPr>
                <a:t> </a:t>
              </a:r>
              <a:r>
                <a:rPr lang="en-GB" sz="8800" b="1" i="0" dirty="0" err="1">
                  <a:solidFill>
                    <a:srgbClr val="E46459"/>
                  </a:solidFill>
                  <a:effectLst/>
                  <a:latin typeface="Cambria" panose="02040503050406030204" pitchFamily="18" charset="0"/>
                  <a:ea typeface="Cambria" panose="02040503050406030204" pitchFamily="18" charset="0"/>
                </a:rPr>
                <a:t>em</a:t>
              </a:r>
              <a:endParaRPr lang="vi-VN" sz="8800" b="1" i="0" dirty="0">
                <a:solidFill>
                  <a:srgbClr val="E46459"/>
                </a:solidFill>
                <a:effectLst/>
                <a:latin typeface="Cambria" panose="02040503050406030204" pitchFamily="18" charset="0"/>
                <a:ea typeface="Cambria" panose="02040503050406030204" pitchFamily="18" charset="0"/>
              </a:endParaRPr>
            </a:p>
          </p:txBody>
        </p:sp>
      </p:grpSp>
      <p:pic>
        <p:nvPicPr>
          <p:cNvPr id="10" name="Picture 9" descr="Cartoon characters of a child and child&#10;&#10;Description automatically generated">
            <a:extLst>
              <a:ext uri="{FF2B5EF4-FFF2-40B4-BE49-F238E27FC236}">
                <a16:creationId xmlns:a16="http://schemas.microsoft.com/office/drawing/2014/main" id="{FFB49060-9C5C-8931-023A-F129A21E17D2}"/>
              </a:ext>
            </a:extLst>
          </p:cNvPr>
          <p:cNvPicPr>
            <a:picLocks noChangeAspect="1"/>
          </p:cNvPicPr>
          <p:nvPr/>
        </p:nvPicPr>
        <p:blipFill>
          <a:blip r:embed="rId5" cstate="print">
            <a:extLst>
              <a:ext uri="{28A0092B-C50C-407E-A947-70E740481C1C}">
                <a14:useLocalDpi xmlns:a14="http://schemas.microsoft.com/office/drawing/2010/main" val="0"/>
              </a:ext>
            </a:extLst>
          </a:blip>
          <a:srcRect l="53524" t="-1558" b="-1"/>
          <a:stretch/>
        </p:blipFill>
        <p:spPr>
          <a:xfrm>
            <a:off x="11277600" y="2095500"/>
            <a:ext cx="5182693" cy="8040413"/>
          </a:xfrm>
          <a:prstGeom prst="rect">
            <a:avLst/>
          </a:prstGeom>
        </p:spPr>
      </p:pic>
    </p:spTree>
    <p:extLst>
      <p:ext uri="{BB962C8B-B14F-4D97-AF65-F5344CB8AC3E}">
        <p14:creationId xmlns:p14="http://schemas.microsoft.com/office/powerpoint/2010/main" val="28908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fire station with a fire truck and firetruck&#10;&#10;Description automatically generated">
            <a:extLst>
              <a:ext uri="{FF2B5EF4-FFF2-40B4-BE49-F238E27FC236}">
                <a16:creationId xmlns:a16="http://schemas.microsoft.com/office/drawing/2014/main" id="{17B8DE98-C235-0F0A-1C98-D14398A44D77}"/>
              </a:ext>
            </a:extLst>
          </p:cNvPr>
          <p:cNvPicPr>
            <a:picLocks noChangeAspect="1"/>
          </p:cNvPicPr>
          <p:nvPr/>
        </p:nvPicPr>
        <p:blipFill>
          <a:blip r:embed="rId2">
            <a:extLst>
              <a:ext uri="{28A0092B-C50C-407E-A947-70E740481C1C}">
                <a14:useLocalDpi xmlns:a14="http://schemas.microsoft.com/office/drawing/2010/main" val="0"/>
              </a:ext>
            </a:extLst>
          </a:blip>
          <a:srcRect t="15207" b="539"/>
          <a:stretch/>
        </p:blipFill>
        <p:spPr>
          <a:xfrm>
            <a:off x="20" y="1923"/>
            <a:ext cx="18287980" cy="10285077"/>
          </a:xfrm>
          <a:prstGeom prst="rect">
            <a:avLst/>
          </a:prstGeom>
        </p:spPr>
      </p:pic>
      <p:sp>
        <p:nvSpPr>
          <p:cNvPr id="4" name="Freeform 2">
            <a:extLst>
              <a:ext uri="{FF2B5EF4-FFF2-40B4-BE49-F238E27FC236}">
                <a16:creationId xmlns:a16="http://schemas.microsoft.com/office/drawing/2014/main" id="{AC3364F4-CDBF-5F69-284B-E7D1A341F2F8}"/>
              </a:ext>
            </a:extLst>
          </p:cNvPr>
          <p:cNvSpPr/>
          <p:nvPr/>
        </p:nvSpPr>
        <p:spPr>
          <a:xfrm>
            <a:off x="12192000" y="3924300"/>
            <a:ext cx="5181600" cy="54102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pic>
        <p:nvPicPr>
          <p:cNvPr id="5" name="Picture 4">
            <a:extLst>
              <a:ext uri="{FF2B5EF4-FFF2-40B4-BE49-F238E27FC236}">
                <a16:creationId xmlns:a16="http://schemas.microsoft.com/office/drawing/2014/main" id="{80536DA6-0807-BDEB-4198-897356BECF04}"/>
              </a:ext>
            </a:extLst>
          </p:cNvPr>
          <p:cNvPicPr>
            <a:picLocks noChangeAspect="1"/>
          </p:cNvPicPr>
          <p:nvPr/>
        </p:nvPicPr>
        <p:blipFill>
          <a:blip r:embed="rId5"/>
          <a:stretch>
            <a:fillRect/>
          </a:stretch>
        </p:blipFill>
        <p:spPr>
          <a:xfrm>
            <a:off x="787868" y="485897"/>
            <a:ext cx="11776576" cy="1829477"/>
          </a:xfrm>
          <a:prstGeom prst="rect">
            <a:avLst/>
          </a:prstGeom>
        </p:spPr>
      </p:pic>
      <p:sp>
        <p:nvSpPr>
          <p:cNvPr id="6" name="TextBox 5">
            <a:extLst>
              <a:ext uri="{FF2B5EF4-FFF2-40B4-BE49-F238E27FC236}">
                <a16:creationId xmlns:a16="http://schemas.microsoft.com/office/drawing/2014/main" id="{9A26DD98-1E3E-DCFA-E45D-785905C40CE9}"/>
              </a:ext>
            </a:extLst>
          </p:cNvPr>
          <p:cNvSpPr txBox="1"/>
          <p:nvPr/>
        </p:nvSpPr>
        <p:spPr>
          <a:xfrm>
            <a:off x="1119619" y="2390599"/>
            <a:ext cx="10979929" cy="3046988"/>
          </a:xfrm>
          <a:prstGeom prst="rect">
            <a:avLst/>
          </a:prstGeom>
          <a:noFill/>
        </p:spPr>
        <p:txBody>
          <a:bodyPr wrap="none" rtlCol="0">
            <a:spAutoFit/>
          </a:bodyPr>
          <a:lstStyle/>
          <a:p>
            <a:pPr algn="ctr"/>
            <a:r>
              <a:rPr lang="en-GB" sz="9600" dirty="0">
                <a:ln w="298450">
                  <a:solidFill>
                    <a:schemeClr val="bg1"/>
                  </a:solidFill>
                </a:ln>
                <a:effectLst>
                  <a:outerShdw dist="38100" dir="5400000" algn="t" rotWithShape="0">
                    <a:prstClr val="black"/>
                  </a:outerShdw>
                </a:effectLst>
                <a:latin typeface="#9Slide07 IcielCadena" panose="02000503000000020004" pitchFamily="2" charset="-93"/>
              </a:rPr>
              <a:t>AN TOÀN VÀ TỰ CHỦ</a:t>
            </a:r>
          </a:p>
          <a:p>
            <a:pPr algn="ctr"/>
            <a:r>
              <a:rPr lang="en-GB" sz="9600" dirty="0">
                <a:ln w="298450">
                  <a:solidFill>
                    <a:schemeClr val="bg1"/>
                  </a:solidFill>
                </a:ln>
                <a:effectLst>
                  <a:outerShdw dist="38100" dir="5400000" algn="t" rotWithShape="0">
                    <a:prstClr val="black"/>
                  </a:outerShdw>
                </a:effectLst>
                <a:latin typeface="#9Slide07 IcielCadena" panose="02000503000000020004" pitchFamily="2" charset="-93"/>
              </a:rPr>
              <a:t>TRONG CUỘC SỐNG</a:t>
            </a:r>
            <a:endParaRPr lang="vi-VN" sz="9600" dirty="0">
              <a:ln w="298450">
                <a:solidFill>
                  <a:schemeClr val="bg1"/>
                </a:solidFill>
              </a:ln>
              <a:effectLst>
                <a:outerShdw dist="38100" dir="5400000" algn="t" rotWithShape="0">
                  <a:prstClr val="black"/>
                </a:outerShdw>
              </a:effectLst>
              <a:latin typeface="#9Slide07 IcielCadena" panose="02000503000000020004" pitchFamily="2" charset="-93"/>
            </a:endParaRPr>
          </a:p>
        </p:txBody>
      </p:sp>
      <p:sp>
        <p:nvSpPr>
          <p:cNvPr id="7" name="TextBox 6">
            <a:extLst>
              <a:ext uri="{FF2B5EF4-FFF2-40B4-BE49-F238E27FC236}">
                <a16:creationId xmlns:a16="http://schemas.microsoft.com/office/drawing/2014/main" id="{77AD2D7F-B9FC-B4C2-AFB6-04FFC7D8FD0A}"/>
              </a:ext>
            </a:extLst>
          </p:cNvPr>
          <p:cNvSpPr txBox="1"/>
          <p:nvPr/>
        </p:nvSpPr>
        <p:spPr>
          <a:xfrm>
            <a:off x="-91928" y="2327062"/>
            <a:ext cx="13403028" cy="1569660"/>
          </a:xfrm>
          <a:prstGeom prst="rect">
            <a:avLst/>
          </a:prstGeom>
          <a:noFill/>
        </p:spPr>
        <p:txBody>
          <a:bodyPr wrap="none" rtlCol="0">
            <a:spAutoFit/>
          </a:bodyPr>
          <a:lstStyle/>
          <a:p>
            <a:pPr algn="ctr"/>
            <a:r>
              <a:rPr lang="en-GB" sz="9600">
                <a:gradFill>
                  <a:gsLst>
                    <a:gs pos="48000">
                      <a:srgbClr val="F25195"/>
                    </a:gs>
                    <a:gs pos="54000">
                      <a:srgbClr val="FCC11C"/>
                    </a:gs>
                  </a:gsLst>
                  <a:lin ang="5400000" scaled="1"/>
                </a:gradFill>
                <a:latin typeface="#9Slide07 IcielCadena" panose="02000503000000020004" pitchFamily="2" charset="-93"/>
              </a:rPr>
              <a:t>PHÒNG CHỐNG HỎA HOẠN</a:t>
            </a:r>
            <a:endParaRPr lang="vi-VN" sz="9600" dirty="0">
              <a:gradFill>
                <a:gsLst>
                  <a:gs pos="48000">
                    <a:srgbClr val="F25195"/>
                  </a:gs>
                  <a:gs pos="54000">
                    <a:srgbClr val="FCC11C"/>
                  </a:gs>
                </a:gsLst>
                <a:lin ang="5400000" scaled="1"/>
              </a:gradFill>
              <a:latin typeface="#9Slide07 IcielCadena" panose="02000503000000020004" pitchFamily="2" charset="-93"/>
            </a:endParaRPr>
          </a:p>
        </p:txBody>
      </p:sp>
      <p:sp>
        <p:nvSpPr>
          <p:cNvPr id="9" name="Cloud 8">
            <a:extLst>
              <a:ext uri="{FF2B5EF4-FFF2-40B4-BE49-F238E27FC236}">
                <a16:creationId xmlns:a16="http://schemas.microsoft.com/office/drawing/2014/main" id="{1A113F8D-8515-F515-9A79-091EFD51CC18}"/>
              </a:ext>
            </a:extLst>
          </p:cNvPr>
          <p:cNvSpPr/>
          <p:nvPr/>
        </p:nvSpPr>
        <p:spPr>
          <a:xfrm>
            <a:off x="7382844" y="5524500"/>
            <a:ext cx="5181600" cy="3432893"/>
          </a:xfrm>
          <a:prstGeom prst="cloud">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8000" dirty="0">
                <a:solidFill>
                  <a:srgbClr val="3C89A1"/>
                </a:solidFill>
                <a:latin typeface="#9Slide07 IcielCadena" panose="02000503000000020004" pitchFamily="2" charset="-93"/>
              </a:rPr>
              <a:t>TUẦN 11</a:t>
            </a:r>
            <a:endParaRPr lang="vi-VN" sz="8000" dirty="0">
              <a:solidFill>
                <a:srgbClr val="3C89A1"/>
              </a:solidFill>
              <a:latin typeface="#9Slide07 IcielCadena" panose="02000503000000020004" pitchFamily="2" charset="-93"/>
            </a:endParaRPr>
          </a:p>
        </p:txBody>
      </p:sp>
    </p:spTree>
    <p:extLst>
      <p:ext uri="{BB962C8B-B14F-4D97-AF65-F5344CB8AC3E}">
        <p14:creationId xmlns:p14="http://schemas.microsoft.com/office/powerpoint/2010/main" val="326083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740"/>
            </a:stretch>
          </a:blipFill>
        </p:spPr>
        <p:txBody>
          <a:bodyPr/>
          <a:lstStyle/>
          <a:p>
            <a:endParaRPr lang="vi-VN"/>
          </a:p>
        </p:txBody>
      </p:sp>
      <p:sp>
        <p:nvSpPr>
          <p:cNvPr id="3" name="Freeform 3"/>
          <p:cNvSpPr/>
          <p:nvPr/>
        </p:nvSpPr>
        <p:spPr>
          <a:xfrm>
            <a:off x="1028700" y="3126250"/>
            <a:ext cx="16230600" cy="5606935"/>
          </a:xfrm>
          <a:custGeom>
            <a:avLst/>
            <a:gdLst/>
            <a:ahLst/>
            <a:cxnLst/>
            <a:rect l="l" t="t" r="r" b="b"/>
            <a:pathLst>
              <a:path w="16230600" h="5606935">
                <a:moveTo>
                  <a:pt x="0" y="0"/>
                </a:moveTo>
                <a:lnTo>
                  <a:pt x="16230600" y="0"/>
                </a:lnTo>
                <a:lnTo>
                  <a:pt x="16230600" y="5606935"/>
                </a:lnTo>
                <a:lnTo>
                  <a:pt x="0" y="56069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4" name="Freeform 4"/>
          <p:cNvSpPr/>
          <p:nvPr/>
        </p:nvSpPr>
        <p:spPr>
          <a:xfrm>
            <a:off x="414420" y="6835396"/>
            <a:ext cx="2749260" cy="2797584"/>
          </a:xfrm>
          <a:custGeom>
            <a:avLst/>
            <a:gdLst/>
            <a:ahLst/>
            <a:cxnLst/>
            <a:rect l="l" t="t" r="r" b="b"/>
            <a:pathLst>
              <a:path w="2749260" h="2797584">
                <a:moveTo>
                  <a:pt x="0" y="0"/>
                </a:moveTo>
                <a:lnTo>
                  <a:pt x="2749260" y="0"/>
                </a:lnTo>
                <a:lnTo>
                  <a:pt x="2749260" y="2797584"/>
                </a:lnTo>
                <a:lnTo>
                  <a:pt x="0" y="27975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5" name="Freeform 5"/>
          <p:cNvSpPr/>
          <p:nvPr/>
        </p:nvSpPr>
        <p:spPr>
          <a:xfrm rot="-622340">
            <a:off x="14601163" y="497247"/>
            <a:ext cx="3067461" cy="1662936"/>
          </a:xfrm>
          <a:custGeom>
            <a:avLst/>
            <a:gdLst/>
            <a:ahLst/>
            <a:cxnLst/>
            <a:rect l="l" t="t" r="r" b="b"/>
            <a:pathLst>
              <a:path w="3067461" h="1662936">
                <a:moveTo>
                  <a:pt x="0" y="0"/>
                </a:moveTo>
                <a:lnTo>
                  <a:pt x="3067461" y="0"/>
                </a:lnTo>
                <a:lnTo>
                  <a:pt x="3067461" y="1662936"/>
                </a:lnTo>
                <a:lnTo>
                  <a:pt x="0" y="16629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
        <p:nvSpPr>
          <p:cNvPr id="8" name="TextBox 7">
            <a:extLst>
              <a:ext uri="{FF2B5EF4-FFF2-40B4-BE49-F238E27FC236}">
                <a16:creationId xmlns:a16="http://schemas.microsoft.com/office/drawing/2014/main" id="{542E6531-7C3D-B978-66B8-8BE0A66E0005}"/>
              </a:ext>
            </a:extLst>
          </p:cNvPr>
          <p:cNvSpPr txBox="1"/>
          <p:nvPr/>
        </p:nvSpPr>
        <p:spPr>
          <a:xfrm>
            <a:off x="1981200" y="4000500"/>
            <a:ext cx="14097000" cy="2800767"/>
          </a:xfrm>
          <a:prstGeom prst="rect">
            <a:avLst/>
          </a:prstGeom>
          <a:noFill/>
        </p:spPr>
        <p:txBody>
          <a:bodyPr wrap="square">
            <a:spAutoFit/>
          </a:bodyPr>
          <a:lstStyle/>
          <a:p>
            <a:r>
              <a:rPr lang="en-GB" sz="8800" b="1" dirty="0" err="1">
                <a:solidFill>
                  <a:srgbClr val="E46459"/>
                </a:solidFill>
                <a:latin typeface="iCiel Mijas" panose="02000506000000020004" pitchFamily="50" charset="-93"/>
                <a:ea typeface="Cambria" panose="02040503050406030204" pitchFamily="18" charset="0"/>
              </a:rPr>
              <a:t>Hoạt</a:t>
            </a:r>
            <a:r>
              <a:rPr lang="en-GB" sz="8800" b="1" dirty="0">
                <a:solidFill>
                  <a:srgbClr val="E46459"/>
                </a:solidFill>
                <a:latin typeface="iCiel Mijas" panose="02000506000000020004" pitchFamily="50" charset="-93"/>
                <a:ea typeface="Cambria" panose="02040503050406030204" pitchFamily="18" charset="0"/>
              </a:rPr>
              <a:t> </a:t>
            </a:r>
            <a:r>
              <a:rPr lang="en-GB" sz="8800" b="1" dirty="0" err="1">
                <a:solidFill>
                  <a:srgbClr val="E46459"/>
                </a:solidFill>
                <a:latin typeface="iCiel Mijas" panose="02000506000000020004" pitchFamily="50" charset="-93"/>
                <a:ea typeface="Cambria" panose="02040503050406030204" pitchFamily="18" charset="0"/>
              </a:rPr>
              <a:t>động</a:t>
            </a:r>
            <a:r>
              <a:rPr lang="en-GB" sz="8800" b="1" dirty="0">
                <a:solidFill>
                  <a:srgbClr val="E46459"/>
                </a:solidFill>
                <a:latin typeface="iCiel Mijas" panose="02000506000000020004" pitchFamily="50" charset="-93"/>
                <a:ea typeface="Cambria" panose="02040503050406030204" pitchFamily="18" charset="0"/>
              </a:rPr>
              <a:t> </a:t>
            </a:r>
            <a:r>
              <a:rPr lang="vi-VN" sz="8800" b="1" i="0" dirty="0">
                <a:solidFill>
                  <a:srgbClr val="E46459"/>
                </a:solidFill>
                <a:effectLst/>
                <a:latin typeface="iCiel Mijas" panose="02000506000000020004" pitchFamily="50" charset="-93"/>
                <a:ea typeface="Cambria" panose="02040503050406030204" pitchFamily="18" charset="0"/>
              </a:rPr>
              <a:t>1. Nhận diện nguyên nhân gây </a:t>
            </a:r>
            <a:r>
              <a:rPr lang="vi-VN" sz="8800" b="1" i="0" dirty="0" err="1">
                <a:solidFill>
                  <a:srgbClr val="E46459"/>
                </a:solidFill>
                <a:effectLst/>
                <a:latin typeface="iCiel Mijas" panose="02000506000000020004" pitchFamily="50" charset="-93"/>
                <a:ea typeface="Cambria" panose="02040503050406030204" pitchFamily="18" charset="0"/>
              </a:rPr>
              <a:t>hoả</a:t>
            </a:r>
            <a:r>
              <a:rPr lang="vi-VN" sz="8800" b="1" i="0" dirty="0">
                <a:solidFill>
                  <a:srgbClr val="E46459"/>
                </a:solidFill>
                <a:effectLst/>
                <a:latin typeface="iCiel Mijas" panose="02000506000000020004" pitchFamily="50" charset="-93"/>
                <a:ea typeface="Cambria" panose="02040503050406030204" pitchFamily="18" charset="0"/>
              </a:rPr>
              <a:t> hoạn</a:t>
            </a:r>
            <a:endParaRPr lang="vi-VN" sz="8800" dirty="0">
              <a:solidFill>
                <a:srgbClr val="E46459"/>
              </a:solidFill>
              <a:latin typeface="iCiel Mijas" panose="02000506000000020004" pitchFamily="50" charset="-93"/>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y2mate.com - THDT  Cháy Những nguyên nhân khó lường  0942016_360p">
            <a:hlinkClick r:id="" action="ppaction://media"/>
            <a:extLst>
              <a:ext uri="{FF2B5EF4-FFF2-40B4-BE49-F238E27FC236}">
                <a16:creationId xmlns:a16="http://schemas.microsoft.com/office/drawing/2014/main" id="{90641985-7032-E582-9304-561FD61FEC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199" y="685800"/>
            <a:ext cx="15849601" cy="8915400"/>
          </a:xfrm>
          <a:prstGeom prst="rect">
            <a:avLst/>
          </a:prstGeom>
        </p:spPr>
      </p:pic>
    </p:spTree>
    <p:extLst>
      <p:ext uri="{BB962C8B-B14F-4D97-AF65-F5344CB8AC3E}">
        <p14:creationId xmlns:p14="http://schemas.microsoft.com/office/powerpoint/2010/main" val="241625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30A54-B4DD-3706-9806-1977B0C9460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5CB26B4-5CB7-B61B-8D74-CDC9554B887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740"/>
            </a:stretch>
          </a:blipFill>
        </p:spPr>
        <p:txBody>
          <a:bodyPr/>
          <a:lstStyle/>
          <a:p>
            <a:endParaRPr lang="vi-VN"/>
          </a:p>
        </p:txBody>
      </p:sp>
      <p:grpSp>
        <p:nvGrpSpPr>
          <p:cNvPr id="6" name="Group 5">
            <a:extLst>
              <a:ext uri="{FF2B5EF4-FFF2-40B4-BE49-F238E27FC236}">
                <a16:creationId xmlns:a16="http://schemas.microsoft.com/office/drawing/2014/main" id="{17B222A5-5D93-B4A9-0D54-38E8F07AE10B}"/>
              </a:ext>
            </a:extLst>
          </p:cNvPr>
          <p:cNvGrpSpPr/>
          <p:nvPr/>
        </p:nvGrpSpPr>
        <p:grpSpPr>
          <a:xfrm>
            <a:off x="757956" y="1028700"/>
            <a:ext cx="11357844" cy="4648200"/>
            <a:chOff x="286914" y="742116"/>
            <a:chExt cx="7329369" cy="3310128"/>
          </a:xfrm>
        </p:grpSpPr>
        <p:sp>
          <p:nvSpPr>
            <p:cNvPr id="7" name="Freeform 6">
              <a:extLst>
                <a:ext uri="{FF2B5EF4-FFF2-40B4-BE49-F238E27FC236}">
                  <a16:creationId xmlns:a16="http://schemas.microsoft.com/office/drawing/2014/main" id="{6F252267-B2E5-4B0D-999C-A1780C11F71D}"/>
                </a:ext>
              </a:extLst>
            </p:cNvPr>
            <p:cNvSpPr/>
            <p:nvPr/>
          </p:nvSpPr>
          <p:spPr>
            <a:xfrm>
              <a:off x="286914" y="742116"/>
              <a:ext cx="7329369" cy="3310128"/>
            </a:xfrm>
            <a:custGeom>
              <a:avLst/>
              <a:gdLst/>
              <a:ahLst/>
              <a:cxnLst/>
              <a:rect l="l" t="t" r="r" b="b"/>
              <a:pathLst>
                <a:path w="10008319" h="3215173">
                  <a:moveTo>
                    <a:pt x="0" y="0"/>
                  </a:moveTo>
                  <a:lnTo>
                    <a:pt x="10008320" y="0"/>
                  </a:lnTo>
                  <a:lnTo>
                    <a:pt x="10008320" y="3215172"/>
                  </a:lnTo>
                  <a:lnTo>
                    <a:pt x="0" y="32151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Hộp Văn bản 11">
              <a:extLst>
                <a:ext uri="{FF2B5EF4-FFF2-40B4-BE49-F238E27FC236}">
                  <a16:creationId xmlns:a16="http://schemas.microsoft.com/office/drawing/2014/main" id="{D3EB7707-B170-9B0D-4EF2-BFA3E810F084}"/>
                </a:ext>
              </a:extLst>
            </p:cNvPr>
            <p:cNvSpPr txBox="1"/>
            <p:nvPr/>
          </p:nvSpPr>
          <p:spPr>
            <a:xfrm>
              <a:off x="586428" y="1279376"/>
              <a:ext cx="6730341" cy="2235608"/>
            </a:xfrm>
            <a:prstGeom prst="rect">
              <a:avLst/>
            </a:prstGeom>
            <a:noFill/>
          </p:spPr>
          <p:txBody>
            <a:bodyPr wrap="square">
              <a:spAutoFit/>
            </a:bodyPr>
            <a:lstStyle/>
            <a:p>
              <a:pPr algn="ctr"/>
              <a:r>
                <a:rPr lang="vi-VN" sz="6600" b="0" i="0" dirty="0">
                  <a:solidFill>
                    <a:srgbClr val="333333"/>
                  </a:solidFill>
                  <a:effectLst/>
                  <a:latin typeface="Cambria" panose="02040503050406030204" pitchFamily="18" charset="0"/>
                  <a:ea typeface="Cambria" panose="02040503050406030204" pitchFamily="18" charset="0"/>
                </a:rPr>
                <a:t>Thảo luận về những nguyên nhân gây ra </a:t>
              </a:r>
              <a:r>
                <a:rPr lang="vi-VN" sz="6600" b="0" i="0" dirty="0" err="1">
                  <a:solidFill>
                    <a:srgbClr val="333333"/>
                  </a:solidFill>
                  <a:effectLst/>
                  <a:latin typeface="Cambria" panose="02040503050406030204" pitchFamily="18" charset="0"/>
                  <a:ea typeface="Cambria" panose="02040503050406030204" pitchFamily="18" charset="0"/>
                </a:rPr>
                <a:t>hoả</a:t>
              </a:r>
              <a:r>
                <a:rPr lang="vi-VN" sz="6600" b="0" i="0" dirty="0">
                  <a:solidFill>
                    <a:srgbClr val="333333"/>
                  </a:solidFill>
                  <a:effectLst/>
                  <a:latin typeface="Cambria" panose="02040503050406030204" pitchFamily="18" charset="0"/>
                  <a:ea typeface="Cambria" panose="02040503050406030204" pitchFamily="18" charset="0"/>
                </a:rPr>
                <a:t> hoạn mà em thấy trong tư liệu</a:t>
              </a:r>
              <a:endParaRPr lang="en-US" sz="6600" i="1" dirty="0">
                <a:effectLst/>
                <a:latin typeface="Cambria" panose="02040503050406030204" pitchFamily="18" charset="0"/>
                <a:ea typeface="Cambria" panose="02040503050406030204" pitchFamily="18" charset="0"/>
              </a:endParaRPr>
            </a:p>
          </p:txBody>
        </p:sp>
      </p:grpSp>
      <p:pic>
        <p:nvPicPr>
          <p:cNvPr id="10" name="Picture 9" descr="Cartoon characters of a child and child&#10;&#10;Description automatically generated">
            <a:extLst>
              <a:ext uri="{FF2B5EF4-FFF2-40B4-BE49-F238E27FC236}">
                <a16:creationId xmlns:a16="http://schemas.microsoft.com/office/drawing/2014/main" id="{91C5ADA8-7306-F94E-2EB9-3B2318F30B89}"/>
              </a:ext>
            </a:extLst>
          </p:cNvPr>
          <p:cNvPicPr>
            <a:picLocks noChangeAspect="1"/>
          </p:cNvPicPr>
          <p:nvPr/>
        </p:nvPicPr>
        <p:blipFill>
          <a:blip r:embed="rId5" cstate="print">
            <a:extLst>
              <a:ext uri="{28A0092B-C50C-407E-A947-70E740481C1C}">
                <a14:useLocalDpi xmlns:a14="http://schemas.microsoft.com/office/drawing/2010/main" val="0"/>
              </a:ext>
            </a:extLst>
          </a:blip>
          <a:srcRect l="53524" t="-1558" b="-1"/>
          <a:stretch/>
        </p:blipFill>
        <p:spPr>
          <a:xfrm>
            <a:off x="11277600" y="2095500"/>
            <a:ext cx="5182693" cy="8040413"/>
          </a:xfrm>
          <a:prstGeom prst="rect">
            <a:avLst/>
          </a:prstGeom>
        </p:spPr>
      </p:pic>
    </p:spTree>
    <p:extLst>
      <p:ext uri="{BB962C8B-B14F-4D97-AF65-F5344CB8AC3E}">
        <p14:creationId xmlns:p14="http://schemas.microsoft.com/office/powerpoint/2010/main" val="379021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BA0C6-7B74-7100-1FA5-998E4339397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5EF6F9D-DDFD-4CFF-FF86-D3A8BB4B597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740"/>
            </a:stretch>
          </a:blipFill>
        </p:spPr>
        <p:txBody>
          <a:bodyPr/>
          <a:lstStyle/>
          <a:p>
            <a:endParaRPr lang="vi-VN"/>
          </a:p>
        </p:txBody>
      </p:sp>
      <p:grpSp>
        <p:nvGrpSpPr>
          <p:cNvPr id="6" name="Group 5">
            <a:extLst>
              <a:ext uri="{FF2B5EF4-FFF2-40B4-BE49-F238E27FC236}">
                <a16:creationId xmlns:a16="http://schemas.microsoft.com/office/drawing/2014/main" id="{2FA6AD0D-C80E-4C9F-4C0D-E9515E4B35A7}"/>
              </a:ext>
            </a:extLst>
          </p:cNvPr>
          <p:cNvGrpSpPr/>
          <p:nvPr/>
        </p:nvGrpSpPr>
        <p:grpSpPr>
          <a:xfrm>
            <a:off x="10425757" y="563131"/>
            <a:ext cx="7503230" cy="3352800"/>
            <a:chOff x="2135100" y="109842"/>
            <a:chExt cx="7126880" cy="2159859"/>
          </a:xfrm>
        </p:grpSpPr>
        <p:sp>
          <p:nvSpPr>
            <p:cNvPr id="7" name="Freeform 6">
              <a:extLst>
                <a:ext uri="{FF2B5EF4-FFF2-40B4-BE49-F238E27FC236}">
                  <a16:creationId xmlns:a16="http://schemas.microsoft.com/office/drawing/2014/main" id="{1D32EE2A-59A2-BB33-782B-60C43BE2AA9D}"/>
                </a:ext>
              </a:extLst>
            </p:cNvPr>
            <p:cNvSpPr/>
            <p:nvPr/>
          </p:nvSpPr>
          <p:spPr>
            <a:xfrm>
              <a:off x="2135100" y="109842"/>
              <a:ext cx="7126880" cy="2159859"/>
            </a:xfrm>
            <a:custGeom>
              <a:avLst/>
              <a:gdLst/>
              <a:ahLst/>
              <a:cxnLst/>
              <a:rect l="l" t="t" r="r" b="b"/>
              <a:pathLst>
                <a:path w="10008319" h="3215173">
                  <a:moveTo>
                    <a:pt x="0" y="0"/>
                  </a:moveTo>
                  <a:lnTo>
                    <a:pt x="10008320" y="0"/>
                  </a:lnTo>
                  <a:lnTo>
                    <a:pt x="10008320" y="3215172"/>
                  </a:lnTo>
                  <a:lnTo>
                    <a:pt x="0" y="32151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Hộp Văn bản 11">
              <a:extLst>
                <a:ext uri="{FF2B5EF4-FFF2-40B4-BE49-F238E27FC236}">
                  <a16:creationId xmlns:a16="http://schemas.microsoft.com/office/drawing/2014/main" id="{F2AEC7C8-6F11-CBBC-0764-71449D528590}"/>
                </a:ext>
              </a:extLst>
            </p:cNvPr>
            <p:cNvSpPr txBox="1"/>
            <p:nvPr/>
          </p:nvSpPr>
          <p:spPr>
            <a:xfrm>
              <a:off x="2208199" y="306193"/>
              <a:ext cx="6980682" cy="1380816"/>
            </a:xfrm>
            <a:prstGeom prst="rect">
              <a:avLst/>
            </a:prstGeom>
            <a:noFill/>
          </p:spPr>
          <p:txBody>
            <a:bodyPr wrap="square">
              <a:spAutoFit/>
            </a:bodyPr>
            <a:lstStyle/>
            <a:p>
              <a:pPr algn="ctr"/>
              <a:r>
                <a:rPr lang="vi-VN" sz="6000" b="1" i="0" dirty="0">
                  <a:solidFill>
                    <a:srgbClr val="333333"/>
                  </a:solidFill>
                  <a:effectLst/>
                  <a:latin typeface="Cambria" panose="02040503050406030204" pitchFamily="18" charset="0"/>
                  <a:ea typeface="Cambria" panose="02040503050406030204" pitchFamily="18" charset="0"/>
                </a:rPr>
                <a:t>Nêu những nguyên nhân gây </a:t>
              </a:r>
              <a:r>
                <a:rPr lang="vi-VN" sz="6000" b="1" i="0" dirty="0" err="1">
                  <a:solidFill>
                    <a:srgbClr val="333333"/>
                  </a:solidFill>
                  <a:effectLst/>
                  <a:latin typeface="Cambria" panose="02040503050406030204" pitchFamily="18" charset="0"/>
                  <a:ea typeface="Cambria" panose="02040503050406030204" pitchFamily="18" charset="0"/>
                </a:rPr>
                <a:t>hoả</a:t>
              </a:r>
              <a:r>
                <a:rPr lang="vi-VN" sz="6000" b="1" i="0" dirty="0">
                  <a:solidFill>
                    <a:srgbClr val="333333"/>
                  </a:solidFill>
                  <a:effectLst/>
                  <a:latin typeface="Cambria" panose="02040503050406030204" pitchFamily="18" charset="0"/>
                  <a:ea typeface="Cambria" panose="02040503050406030204" pitchFamily="18" charset="0"/>
                </a:rPr>
                <a:t> hoạn khác mà em biết</a:t>
              </a:r>
              <a:endParaRPr lang="en-US" sz="6000" b="1" i="1" dirty="0">
                <a:effectLst/>
                <a:latin typeface="Cambria" panose="02040503050406030204" pitchFamily="18" charset="0"/>
                <a:ea typeface="Cambria" panose="02040503050406030204" pitchFamily="18" charset="0"/>
              </a:endParaRPr>
            </a:p>
          </p:txBody>
        </p:sp>
      </p:grpSp>
      <p:pic>
        <p:nvPicPr>
          <p:cNvPr id="4" name="Picture 3" descr="A screenshot of a book&#10;&#10;Description automatically generated">
            <a:extLst>
              <a:ext uri="{FF2B5EF4-FFF2-40B4-BE49-F238E27FC236}">
                <a16:creationId xmlns:a16="http://schemas.microsoft.com/office/drawing/2014/main" id="{3E713A8B-A015-B549-31B5-BF20951F39CC}"/>
              </a:ext>
            </a:extLst>
          </p:cNvPr>
          <p:cNvPicPr>
            <a:picLocks noChangeAspect="1"/>
          </p:cNvPicPr>
          <p:nvPr/>
        </p:nvPicPr>
        <p:blipFill>
          <a:blip r:embed="rId5">
            <a:extLst>
              <a:ext uri="{28A0092B-C50C-407E-A947-70E740481C1C}">
                <a14:useLocalDpi xmlns:a14="http://schemas.microsoft.com/office/drawing/2010/main" val="0"/>
              </a:ext>
            </a:extLst>
          </a:blip>
          <a:srcRect l="10352" t="48309" r="9251" b="1943"/>
          <a:stretch/>
        </p:blipFill>
        <p:spPr>
          <a:xfrm>
            <a:off x="92465" y="563131"/>
            <a:ext cx="10213154" cy="8229600"/>
          </a:xfrm>
          <a:prstGeom prst="rect">
            <a:avLst/>
          </a:prstGeom>
        </p:spPr>
      </p:pic>
      <p:sp>
        <p:nvSpPr>
          <p:cNvPr id="5" name="Freeform 6">
            <a:extLst>
              <a:ext uri="{FF2B5EF4-FFF2-40B4-BE49-F238E27FC236}">
                <a16:creationId xmlns:a16="http://schemas.microsoft.com/office/drawing/2014/main" id="{54F056F3-C8CB-4F7A-63C1-3E40D013C56E}"/>
              </a:ext>
            </a:extLst>
          </p:cNvPr>
          <p:cNvSpPr/>
          <p:nvPr/>
        </p:nvSpPr>
        <p:spPr>
          <a:xfrm>
            <a:off x="10831437" y="6793783"/>
            <a:ext cx="6636521" cy="5441948"/>
          </a:xfrm>
          <a:custGeom>
            <a:avLst/>
            <a:gdLst/>
            <a:ahLst/>
            <a:cxnLst/>
            <a:rect l="l" t="t" r="r" b="b"/>
            <a:pathLst>
              <a:path w="6636521" h="5441948">
                <a:moveTo>
                  <a:pt x="0" y="0"/>
                </a:moveTo>
                <a:lnTo>
                  <a:pt x="6636522" y="0"/>
                </a:lnTo>
                <a:lnTo>
                  <a:pt x="6636522" y="5441948"/>
                </a:lnTo>
                <a:lnTo>
                  <a:pt x="0" y="544194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3567AB14-CA6D-464A-266F-145CFEECEBBD}"/>
              </a:ext>
            </a:extLst>
          </p:cNvPr>
          <p:cNvPicPr>
            <a:picLocks noChangeAspect="1"/>
          </p:cNvPicPr>
          <p:nvPr/>
        </p:nvPicPr>
        <p:blipFill>
          <a:blip r:embed="rId8"/>
          <a:stretch>
            <a:fillRect/>
          </a:stretch>
        </p:blipFill>
        <p:spPr>
          <a:xfrm>
            <a:off x="10946217" y="4389264"/>
            <a:ext cx="6261100" cy="2413000"/>
          </a:xfrm>
          <a:prstGeom prst="rect">
            <a:avLst/>
          </a:prstGeom>
        </p:spPr>
      </p:pic>
    </p:spTree>
    <p:extLst>
      <p:ext uri="{BB962C8B-B14F-4D97-AF65-F5344CB8AC3E}">
        <p14:creationId xmlns:p14="http://schemas.microsoft.com/office/powerpoint/2010/main" val="259400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F7C4C-320A-C54D-2E6A-56B9D7E9A72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D1BB23F-DBE0-5D92-AB3D-A2416CB9DC9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740"/>
            </a:stretch>
          </a:blipFill>
        </p:spPr>
        <p:txBody>
          <a:bodyPr/>
          <a:lstStyle/>
          <a:p>
            <a:endParaRPr lang="vi-VN"/>
          </a:p>
        </p:txBody>
      </p:sp>
      <p:pic>
        <p:nvPicPr>
          <p:cNvPr id="4" name="Picture 3" descr="A screenshot of a book&#10;&#10;Description automatically generated">
            <a:extLst>
              <a:ext uri="{FF2B5EF4-FFF2-40B4-BE49-F238E27FC236}">
                <a16:creationId xmlns:a16="http://schemas.microsoft.com/office/drawing/2014/main" id="{E7BE442D-6C94-AC52-7797-74DA83652D23}"/>
              </a:ext>
            </a:extLst>
          </p:cNvPr>
          <p:cNvPicPr>
            <a:picLocks noChangeAspect="1"/>
          </p:cNvPicPr>
          <p:nvPr/>
        </p:nvPicPr>
        <p:blipFill>
          <a:blip r:embed="rId3">
            <a:extLst>
              <a:ext uri="{28A0092B-C50C-407E-A947-70E740481C1C}">
                <a14:useLocalDpi xmlns:a14="http://schemas.microsoft.com/office/drawing/2010/main" val="0"/>
              </a:ext>
            </a:extLst>
          </a:blip>
          <a:srcRect l="10352" t="48309" r="49587" b="27227"/>
          <a:stretch/>
        </p:blipFill>
        <p:spPr>
          <a:xfrm>
            <a:off x="1455932" y="500172"/>
            <a:ext cx="6893118" cy="5481528"/>
          </a:xfrm>
          <a:prstGeom prst="rect">
            <a:avLst/>
          </a:prstGeom>
        </p:spPr>
      </p:pic>
      <p:sp>
        <p:nvSpPr>
          <p:cNvPr id="3" name="Rectangle: Rounded Corners 2">
            <a:extLst>
              <a:ext uri="{FF2B5EF4-FFF2-40B4-BE49-F238E27FC236}">
                <a16:creationId xmlns:a16="http://schemas.microsoft.com/office/drawing/2014/main" id="{8D54CB01-6F77-F1E2-CBA3-31458738FDDD}"/>
              </a:ext>
            </a:extLst>
          </p:cNvPr>
          <p:cNvSpPr/>
          <p:nvPr/>
        </p:nvSpPr>
        <p:spPr>
          <a:xfrm>
            <a:off x="1511591" y="6481872"/>
            <a:ext cx="6781800" cy="2514600"/>
          </a:xfrm>
          <a:prstGeom prst="round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vi-VN" sz="4000" dirty="0">
                <a:solidFill>
                  <a:schemeClr val="accent5">
                    <a:lumMod val="50000"/>
                  </a:schemeClr>
                </a:solidFill>
                <a:latin typeface="Cambria" panose="02040503050406030204" pitchFamily="18" charset="0"/>
                <a:ea typeface="Cambria" panose="02040503050406030204" pitchFamily="18" charset="0"/>
              </a:rPr>
              <a:t>Vừa dùng điện thoại vừa cắm sạc – rất dễ gây cháy nổ và cực kì nguy hiểm</a:t>
            </a:r>
          </a:p>
        </p:txBody>
      </p:sp>
      <p:pic>
        <p:nvPicPr>
          <p:cNvPr id="10" name="Picture 9" descr="A screenshot of a book&#10;&#10;Description automatically generated">
            <a:extLst>
              <a:ext uri="{FF2B5EF4-FFF2-40B4-BE49-F238E27FC236}">
                <a16:creationId xmlns:a16="http://schemas.microsoft.com/office/drawing/2014/main" id="{16081A2A-89B7-41BF-30E7-ADEA5D45A2BB}"/>
              </a:ext>
            </a:extLst>
          </p:cNvPr>
          <p:cNvPicPr>
            <a:picLocks noChangeAspect="1"/>
          </p:cNvPicPr>
          <p:nvPr/>
        </p:nvPicPr>
        <p:blipFill>
          <a:blip r:embed="rId3">
            <a:extLst>
              <a:ext uri="{28A0092B-C50C-407E-A947-70E740481C1C}">
                <a14:useLocalDpi xmlns:a14="http://schemas.microsoft.com/office/drawing/2010/main" val="0"/>
              </a:ext>
            </a:extLst>
          </a:blip>
          <a:srcRect l="51590" t="48653" r="8349" b="26883"/>
          <a:stretch/>
        </p:blipFill>
        <p:spPr>
          <a:xfrm>
            <a:off x="9958286" y="500172"/>
            <a:ext cx="6893118" cy="5481528"/>
          </a:xfrm>
          <a:prstGeom prst="rect">
            <a:avLst/>
          </a:prstGeom>
        </p:spPr>
      </p:pic>
      <p:sp>
        <p:nvSpPr>
          <p:cNvPr id="11" name="Rectangle: Rounded Corners 10">
            <a:extLst>
              <a:ext uri="{FF2B5EF4-FFF2-40B4-BE49-F238E27FC236}">
                <a16:creationId xmlns:a16="http://schemas.microsoft.com/office/drawing/2014/main" id="{8C9BA80A-579B-603B-34F1-1B7DE8E3C717}"/>
              </a:ext>
            </a:extLst>
          </p:cNvPr>
          <p:cNvSpPr/>
          <p:nvPr/>
        </p:nvSpPr>
        <p:spPr>
          <a:xfrm>
            <a:off x="9881777" y="6496050"/>
            <a:ext cx="7013981" cy="3276600"/>
          </a:xfrm>
          <a:prstGeom prst="round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vi-VN" sz="4000" dirty="0">
                <a:solidFill>
                  <a:schemeClr val="accent5">
                    <a:lumMod val="50000"/>
                  </a:schemeClr>
                </a:solidFill>
                <a:latin typeface="Cambria" panose="02040503050406030204" pitchFamily="18" charset="0"/>
                <a:ea typeface="Cambria" panose="02040503050406030204" pitchFamily="18" charset="0"/>
              </a:rPr>
              <a:t>Đốt lửa cạnh xe máy. Điều này nguy hiểm vì nếu không để ý, lửa sẽ cháy lan sang xe máy, trong đó có bình xăng dễ cháy lớn và phát nổ</a:t>
            </a:r>
          </a:p>
        </p:txBody>
      </p:sp>
    </p:spTree>
    <p:extLst>
      <p:ext uri="{BB962C8B-B14F-4D97-AF65-F5344CB8AC3E}">
        <p14:creationId xmlns:p14="http://schemas.microsoft.com/office/powerpoint/2010/main" val="96288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2B3FE-54E7-97BD-487A-1C4AFA62ED3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5B98415-4063-A09E-D654-B7BF31F41A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740"/>
            </a:stretch>
          </a:blipFill>
        </p:spPr>
        <p:txBody>
          <a:bodyPr/>
          <a:lstStyle/>
          <a:p>
            <a:endParaRPr lang="vi-VN"/>
          </a:p>
        </p:txBody>
      </p:sp>
      <p:pic>
        <p:nvPicPr>
          <p:cNvPr id="4" name="Picture 3" descr="A screenshot of a book&#10;&#10;Description automatically generated">
            <a:extLst>
              <a:ext uri="{FF2B5EF4-FFF2-40B4-BE49-F238E27FC236}">
                <a16:creationId xmlns:a16="http://schemas.microsoft.com/office/drawing/2014/main" id="{CD3B078C-A2CF-CB44-4CC8-79D6510F8016}"/>
              </a:ext>
            </a:extLst>
          </p:cNvPr>
          <p:cNvPicPr>
            <a:picLocks noChangeAspect="1"/>
          </p:cNvPicPr>
          <p:nvPr/>
        </p:nvPicPr>
        <p:blipFill>
          <a:blip r:embed="rId3">
            <a:extLst>
              <a:ext uri="{28A0092B-C50C-407E-A947-70E740481C1C}">
                <a14:useLocalDpi xmlns:a14="http://schemas.microsoft.com/office/drawing/2010/main" val="0"/>
              </a:ext>
            </a:extLst>
          </a:blip>
          <a:srcRect l="10525" t="73075" r="49414" b="1781"/>
          <a:stretch/>
        </p:blipFill>
        <p:spPr>
          <a:xfrm>
            <a:off x="1455932" y="500172"/>
            <a:ext cx="6893118" cy="5633928"/>
          </a:xfrm>
          <a:prstGeom prst="rect">
            <a:avLst/>
          </a:prstGeom>
        </p:spPr>
      </p:pic>
      <p:sp>
        <p:nvSpPr>
          <p:cNvPr id="3" name="Rectangle: Rounded Corners 2">
            <a:extLst>
              <a:ext uri="{FF2B5EF4-FFF2-40B4-BE49-F238E27FC236}">
                <a16:creationId xmlns:a16="http://schemas.microsoft.com/office/drawing/2014/main" id="{F320B153-1C47-DD55-3F5D-CA43BF31234F}"/>
              </a:ext>
            </a:extLst>
          </p:cNvPr>
          <p:cNvSpPr/>
          <p:nvPr/>
        </p:nvSpPr>
        <p:spPr>
          <a:xfrm>
            <a:off x="1511591" y="6481872"/>
            <a:ext cx="6781800" cy="2514600"/>
          </a:xfrm>
          <a:prstGeom prst="round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vi-VN" sz="4000" dirty="0">
                <a:solidFill>
                  <a:schemeClr val="accent5">
                    <a:lumMod val="50000"/>
                  </a:schemeClr>
                </a:solidFill>
                <a:latin typeface="Cambria" panose="02040503050406030204" pitchFamily="18" charset="0"/>
                <a:ea typeface="Cambria" panose="02040503050406030204" pitchFamily="18" charset="0"/>
              </a:rPr>
              <a:t>Đốt lửa sát nhà tranh, nhà lợp bằng gỗ, rơm, rạ - Dễ bắt lửa và cháy nhà</a:t>
            </a:r>
          </a:p>
        </p:txBody>
      </p:sp>
      <p:pic>
        <p:nvPicPr>
          <p:cNvPr id="10" name="Picture 9" descr="A screenshot of a book&#10;&#10;Description automatically generated">
            <a:extLst>
              <a:ext uri="{FF2B5EF4-FFF2-40B4-BE49-F238E27FC236}">
                <a16:creationId xmlns:a16="http://schemas.microsoft.com/office/drawing/2014/main" id="{8CCEC11A-B522-56D5-A67C-5966C8424A56}"/>
              </a:ext>
            </a:extLst>
          </p:cNvPr>
          <p:cNvPicPr>
            <a:picLocks noChangeAspect="1"/>
          </p:cNvPicPr>
          <p:nvPr/>
        </p:nvPicPr>
        <p:blipFill>
          <a:blip r:embed="rId3">
            <a:extLst>
              <a:ext uri="{28A0092B-C50C-407E-A947-70E740481C1C}">
                <a14:useLocalDpi xmlns:a14="http://schemas.microsoft.com/office/drawing/2010/main" val="0"/>
              </a:ext>
            </a:extLst>
          </a:blip>
          <a:srcRect l="51590" t="73241" r="8349" b="2295"/>
          <a:stretch/>
        </p:blipFill>
        <p:spPr>
          <a:xfrm>
            <a:off x="9958286" y="500172"/>
            <a:ext cx="6893118" cy="5481528"/>
          </a:xfrm>
          <a:prstGeom prst="rect">
            <a:avLst/>
          </a:prstGeom>
        </p:spPr>
      </p:pic>
      <p:sp>
        <p:nvSpPr>
          <p:cNvPr id="11" name="Rectangle: Rounded Corners 10">
            <a:extLst>
              <a:ext uri="{FF2B5EF4-FFF2-40B4-BE49-F238E27FC236}">
                <a16:creationId xmlns:a16="http://schemas.microsoft.com/office/drawing/2014/main" id="{A9DE3874-E9A7-58AD-D765-A22AA3BB4C89}"/>
              </a:ext>
            </a:extLst>
          </p:cNvPr>
          <p:cNvSpPr/>
          <p:nvPr/>
        </p:nvSpPr>
        <p:spPr>
          <a:xfrm>
            <a:off x="9881777" y="6667500"/>
            <a:ext cx="7339423" cy="1676400"/>
          </a:xfrm>
          <a:prstGeom prst="round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vi-VN" sz="4000" dirty="0">
                <a:solidFill>
                  <a:schemeClr val="accent5">
                    <a:lumMod val="50000"/>
                  </a:schemeClr>
                </a:solidFill>
                <a:latin typeface="Cambria" panose="02040503050406030204" pitchFamily="18" charset="0"/>
                <a:ea typeface="Cambria" panose="02040503050406030204" pitchFamily="18" charset="0"/>
              </a:rPr>
              <a:t>Ổ điện có vấn đề - gây chập cháy</a:t>
            </a:r>
          </a:p>
        </p:txBody>
      </p:sp>
    </p:spTree>
    <p:extLst>
      <p:ext uri="{BB962C8B-B14F-4D97-AF65-F5344CB8AC3E}">
        <p14:creationId xmlns:p14="http://schemas.microsoft.com/office/powerpoint/2010/main" val="291541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1252C-2351-DDFB-0101-40B7ABC62F3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FA8717C-5FBD-0EF4-4C21-ACC723250FD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74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483D6CC4-3F95-F2DF-77FA-AF78B3CE30B0}"/>
              </a:ext>
            </a:extLst>
          </p:cNvPr>
          <p:cNvSpPr/>
          <p:nvPr/>
        </p:nvSpPr>
        <p:spPr>
          <a:xfrm>
            <a:off x="1028700" y="3126250"/>
            <a:ext cx="16230600" cy="5606935"/>
          </a:xfrm>
          <a:custGeom>
            <a:avLst/>
            <a:gdLst/>
            <a:ahLst/>
            <a:cxnLst/>
            <a:rect l="l" t="t" r="r" b="b"/>
            <a:pathLst>
              <a:path w="16230600" h="5606935">
                <a:moveTo>
                  <a:pt x="0" y="0"/>
                </a:moveTo>
                <a:lnTo>
                  <a:pt x="16230600" y="0"/>
                </a:lnTo>
                <a:lnTo>
                  <a:pt x="16230600" y="5606935"/>
                </a:lnTo>
                <a:lnTo>
                  <a:pt x="0" y="56069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00EF176F-EF2C-F4FF-5750-8F7CC5956C58}"/>
              </a:ext>
            </a:extLst>
          </p:cNvPr>
          <p:cNvSpPr/>
          <p:nvPr/>
        </p:nvSpPr>
        <p:spPr>
          <a:xfrm>
            <a:off x="414420" y="6835396"/>
            <a:ext cx="2749260" cy="2797584"/>
          </a:xfrm>
          <a:custGeom>
            <a:avLst/>
            <a:gdLst/>
            <a:ahLst/>
            <a:cxnLst/>
            <a:rect l="l" t="t" r="r" b="b"/>
            <a:pathLst>
              <a:path w="2749260" h="2797584">
                <a:moveTo>
                  <a:pt x="0" y="0"/>
                </a:moveTo>
                <a:lnTo>
                  <a:pt x="2749260" y="0"/>
                </a:lnTo>
                <a:lnTo>
                  <a:pt x="2749260" y="2797584"/>
                </a:lnTo>
                <a:lnTo>
                  <a:pt x="0" y="27975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61958321-6A47-483C-669E-3263949BF0C0}"/>
              </a:ext>
            </a:extLst>
          </p:cNvPr>
          <p:cNvSpPr/>
          <p:nvPr/>
        </p:nvSpPr>
        <p:spPr>
          <a:xfrm rot="-622340">
            <a:off x="14601163" y="497247"/>
            <a:ext cx="3067461" cy="1662936"/>
          </a:xfrm>
          <a:custGeom>
            <a:avLst/>
            <a:gdLst/>
            <a:ahLst/>
            <a:cxnLst/>
            <a:rect l="l" t="t" r="r" b="b"/>
            <a:pathLst>
              <a:path w="3067461" h="1662936">
                <a:moveTo>
                  <a:pt x="0" y="0"/>
                </a:moveTo>
                <a:lnTo>
                  <a:pt x="3067461" y="0"/>
                </a:lnTo>
                <a:lnTo>
                  <a:pt x="3067461" y="1662936"/>
                </a:lnTo>
                <a:lnTo>
                  <a:pt x="0" y="16629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443D6B6-83FA-F0C2-BCAB-2F2853243152}"/>
              </a:ext>
            </a:extLst>
          </p:cNvPr>
          <p:cNvSpPr txBox="1"/>
          <p:nvPr/>
        </p:nvSpPr>
        <p:spPr>
          <a:xfrm>
            <a:off x="1981200" y="4000500"/>
            <a:ext cx="14097000"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err="1">
                <a:ln>
                  <a:noFill/>
                </a:ln>
                <a:solidFill>
                  <a:srgbClr val="E46459"/>
                </a:solidFill>
                <a:effectLst/>
                <a:uLnTx/>
                <a:uFillTx/>
                <a:latin typeface="iCiel Mijas" panose="02000506000000020004" pitchFamily="50" charset="-93"/>
                <a:ea typeface="Cambria" panose="02040503050406030204" pitchFamily="18" charset="0"/>
                <a:cs typeface="+mn-cs"/>
              </a:rPr>
              <a:t>Hoạt</a:t>
            </a:r>
            <a:r>
              <a:rPr kumimoji="0" lang="en-GB" sz="8800" b="1" i="0" u="none" strike="noStrike" kern="1200" cap="none" spc="0" normalizeH="0" baseline="0" noProof="0" dirty="0">
                <a:ln>
                  <a:noFill/>
                </a:ln>
                <a:solidFill>
                  <a:srgbClr val="E46459"/>
                </a:solidFill>
                <a:effectLst/>
                <a:uLnTx/>
                <a:uFillTx/>
                <a:latin typeface="iCiel Mijas" panose="02000506000000020004" pitchFamily="50" charset="-93"/>
                <a:ea typeface="Cambria" panose="02040503050406030204" pitchFamily="18" charset="0"/>
                <a:cs typeface="+mn-cs"/>
              </a:rPr>
              <a:t> </a:t>
            </a:r>
            <a:r>
              <a:rPr kumimoji="0" lang="en-GB" sz="8800" b="1" i="0" u="none" strike="noStrike" kern="1200" cap="none" spc="0" normalizeH="0" baseline="0" noProof="0" dirty="0" err="1">
                <a:ln>
                  <a:noFill/>
                </a:ln>
                <a:solidFill>
                  <a:srgbClr val="E46459"/>
                </a:solidFill>
                <a:effectLst/>
                <a:uLnTx/>
                <a:uFillTx/>
                <a:latin typeface="iCiel Mijas" panose="02000506000000020004" pitchFamily="50" charset="-93"/>
                <a:ea typeface="Cambria" panose="02040503050406030204" pitchFamily="18" charset="0"/>
                <a:cs typeface="+mn-cs"/>
              </a:rPr>
              <a:t>động</a:t>
            </a:r>
            <a:r>
              <a:rPr kumimoji="0" lang="en-GB" sz="8800" b="1" i="0" u="none" strike="noStrike" kern="1200" cap="none" spc="0" normalizeH="0" baseline="0" noProof="0" dirty="0">
                <a:ln>
                  <a:noFill/>
                </a:ln>
                <a:solidFill>
                  <a:srgbClr val="E46459"/>
                </a:solidFill>
                <a:effectLst/>
                <a:uLnTx/>
                <a:uFillTx/>
                <a:latin typeface="iCiel Mijas" panose="02000506000000020004" pitchFamily="50" charset="-93"/>
                <a:ea typeface="Cambria" panose="02040503050406030204" pitchFamily="18" charset="0"/>
                <a:cs typeface="+mn-cs"/>
              </a:rPr>
              <a:t> 2. </a:t>
            </a:r>
            <a:r>
              <a:rPr kumimoji="0" lang="en-GB" sz="8800" b="1" i="0" u="none" strike="noStrike" kern="1200" cap="none" spc="0" normalizeH="0" baseline="0" noProof="0" dirty="0" err="1">
                <a:ln>
                  <a:noFill/>
                </a:ln>
                <a:solidFill>
                  <a:srgbClr val="E46459"/>
                </a:solidFill>
                <a:effectLst/>
                <a:uLnTx/>
                <a:uFillTx/>
                <a:latin typeface="iCiel Mijas" panose="02000506000000020004" pitchFamily="50" charset="-93"/>
                <a:ea typeface="Cambria" panose="02040503050406030204" pitchFamily="18" charset="0"/>
                <a:cs typeface="+mn-cs"/>
              </a:rPr>
              <a:t>Tìm</a:t>
            </a:r>
            <a:r>
              <a:rPr kumimoji="0" lang="en-GB" sz="8800" b="1" i="0" u="none" strike="noStrike" kern="1200" cap="none" spc="0" normalizeH="0" baseline="0" noProof="0" dirty="0">
                <a:ln>
                  <a:noFill/>
                </a:ln>
                <a:solidFill>
                  <a:srgbClr val="E46459"/>
                </a:solidFill>
                <a:effectLst/>
                <a:uLnTx/>
                <a:uFillTx/>
                <a:latin typeface="iCiel Mijas" panose="02000506000000020004" pitchFamily="50" charset="-93"/>
                <a:ea typeface="Cambria" panose="02040503050406030204" pitchFamily="18" charset="0"/>
                <a:cs typeface="+mn-cs"/>
              </a:rPr>
              <a:t> </a:t>
            </a:r>
            <a:r>
              <a:rPr kumimoji="0" lang="en-GB" sz="8800" b="1" i="0" u="none" strike="noStrike" kern="1200" cap="none" spc="0" normalizeH="0" baseline="0" noProof="0" dirty="0" err="1">
                <a:ln>
                  <a:noFill/>
                </a:ln>
                <a:solidFill>
                  <a:srgbClr val="E46459"/>
                </a:solidFill>
                <a:effectLst/>
                <a:uLnTx/>
                <a:uFillTx/>
                <a:latin typeface="iCiel Mijas" panose="02000506000000020004" pitchFamily="50" charset="-93"/>
                <a:ea typeface="Cambria" panose="02040503050406030204" pitchFamily="18" charset="0"/>
                <a:cs typeface="+mn-cs"/>
              </a:rPr>
              <a:t>hiểu</a:t>
            </a:r>
            <a:r>
              <a:rPr kumimoji="0" lang="en-GB" sz="8800" b="1" i="0" u="none" strike="noStrike" kern="1200" cap="none" spc="0" normalizeH="0" baseline="0" noProof="0" dirty="0">
                <a:ln>
                  <a:noFill/>
                </a:ln>
                <a:solidFill>
                  <a:srgbClr val="E46459"/>
                </a:solidFill>
                <a:effectLst/>
                <a:uLnTx/>
                <a:uFillTx/>
                <a:latin typeface="iCiel Mijas" panose="02000506000000020004" pitchFamily="50" charset="-93"/>
                <a:ea typeface="Cambria" panose="02040503050406030204" pitchFamily="18" charset="0"/>
                <a:cs typeface="+mn-cs"/>
              </a:rPr>
              <a:t> </a:t>
            </a:r>
            <a:r>
              <a:rPr kumimoji="0" lang="en-GB" sz="8800" b="1" i="0" u="none" strike="noStrike" kern="1200" cap="none" spc="0" normalizeH="0" baseline="0" noProof="0" dirty="0" err="1">
                <a:ln>
                  <a:noFill/>
                </a:ln>
                <a:solidFill>
                  <a:srgbClr val="E46459"/>
                </a:solidFill>
                <a:effectLst/>
                <a:uLnTx/>
                <a:uFillTx/>
                <a:latin typeface="iCiel Mijas" panose="02000506000000020004" pitchFamily="50" charset="-93"/>
                <a:ea typeface="Cambria" panose="02040503050406030204" pitchFamily="18" charset="0"/>
                <a:cs typeface="+mn-cs"/>
              </a:rPr>
              <a:t>về</a:t>
            </a:r>
            <a:r>
              <a:rPr kumimoji="0" lang="en-GB" sz="8800" b="1" i="0" u="none" strike="noStrike" kern="1200" cap="none" spc="0" normalizeH="0" baseline="0" noProof="0" dirty="0">
                <a:ln>
                  <a:noFill/>
                </a:ln>
                <a:solidFill>
                  <a:srgbClr val="E46459"/>
                </a:solidFill>
                <a:effectLst/>
                <a:uLnTx/>
                <a:uFillTx/>
                <a:latin typeface="iCiel Mijas" panose="02000506000000020004" pitchFamily="50" charset="-93"/>
                <a:ea typeface="Cambria" panose="02040503050406030204" pitchFamily="18" charset="0"/>
                <a:cs typeface="+mn-cs"/>
              </a:rPr>
              <a:t> </a:t>
            </a:r>
            <a:r>
              <a:rPr kumimoji="0" lang="en-GB" sz="8800" b="1" i="0" u="none" strike="noStrike" kern="1200" cap="none" spc="0" normalizeH="0" baseline="0" noProof="0" dirty="0" err="1">
                <a:ln>
                  <a:noFill/>
                </a:ln>
                <a:solidFill>
                  <a:srgbClr val="E46459"/>
                </a:solidFill>
                <a:effectLst/>
                <a:uLnTx/>
                <a:uFillTx/>
                <a:latin typeface="iCiel Mijas" panose="02000506000000020004" pitchFamily="50" charset="-93"/>
                <a:ea typeface="Cambria" panose="02040503050406030204" pitchFamily="18" charset="0"/>
                <a:cs typeface="+mn-cs"/>
              </a:rPr>
              <a:t>cách</a:t>
            </a:r>
            <a:r>
              <a:rPr kumimoji="0" lang="en-GB" sz="8800" b="1" i="0" u="none" strike="noStrike" kern="1200" cap="none" spc="0" normalizeH="0" baseline="0" noProof="0" dirty="0">
                <a:ln>
                  <a:noFill/>
                </a:ln>
                <a:solidFill>
                  <a:srgbClr val="E46459"/>
                </a:solidFill>
                <a:effectLst/>
                <a:uLnTx/>
                <a:uFillTx/>
                <a:latin typeface="iCiel Mijas" panose="02000506000000020004" pitchFamily="50" charset="-93"/>
                <a:ea typeface="Cambria" panose="02040503050406030204" pitchFamily="18" charset="0"/>
                <a:cs typeface="+mn-cs"/>
              </a:rPr>
              <a:t> </a:t>
            </a:r>
            <a:r>
              <a:rPr kumimoji="0" lang="en-GB" sz="8800" b="1" i="0" u="none" strike="noStrike" kern="1200" cap="none" spc="0" normalizeH="0" baseline="0" noProof="0" dirty="0" err="1">
                <a:ln>
                  <a:noFill/>
                </a:ln>
                <a:solidFill>
                  <a:srgbClr val="E46459"/>
                </a:solidFill>
                <a:effectLst/>
                <a:uLnTx/>
                <a:uFillTx/>
                <a:latin typeface="iCiel Mijas" panose="02000506000000020004" pitchFamily="50" charset="-93"/>
                <a:ea typeface="Cambria" panose="02040503050406030204" pitchFamily="18" charset="0"/>
                <a:cs typeface="+mn-cs"/>
              </a:rPr>
              <a:t>phòng</a:t>
            </a:r>
            <a:r>
              <a:rPr kumimoji="0" lang="en-GB" sz="8800" b="1" i="0" u="none" strike="noStrike" kern="1200" cap="none" spc="0" normalizeH="0" baseline="0" noProof="0" dirty="0">
                <a:ln>
                  <a:noFill/>
                </a:ln>
                <a:solidFill>
                  <a:srgbClr val="E46459"/>
                </a:solidFill>
                <a:effectLst/>
                <a:uLnTx/>
                <a:uFillTx/>
                <a:latin typeface="iCiel Mijas" panose="02000506000000020004" pitchFamily="50" charset="-93"/>
                <a:ea typeface="Cambria" panose="02040503050406030204" pitchFamily="18" charset="0"/>
                <a:cs typeface="+mn-cs"/>
              </a:rPr>
              <a:t> </a:t>
            </a:r>
            <a:r>
              <a:rPr kumimoji="0" lang="en-GB" sz="8800" b="1" i="0" u="none" strike="noStrike" kern="1200" cap="none" spc="0" normalizeH="0" baseline="0" noProof="0" dirty="0" err="1">
                <a:ln>
                  <a:noFill/>
                </a:ln>
                <a:solidFill>
                  <a:srgbClr val="E46459"/>
                </a:solidFill>
                <a:effectLst/>
                <a:uLnTx/>
                <a:uFillTx/>
                <a:latin typeface="iCiel Mijas" panose="02000506000000020004" pitchFamily="50" charset="-93"/>
                <a:ea typeface="Cambria" panose="02040503050406030204" pitchFamily="18" charset="0"/>
                <a:cs typeface="+mn-cs"/>
              </a:rPr>
              <a:t>chống</a:t>
            </a:r>
            <a:r>
              <a:rPr kumimoji="0" lang="en-GB" sz="8800" b="1" i="0" u="none" strike="noStrike" kern="1200" cap="none" spc="0" normalizeH="0" baseline="0" noProof="0" dirty="0">
                <a:ln>
                  <a:noFill/>
                </a:ln>
                <a:solidFill>
                  <a:srgbClr val="E46459"/>
                </a:solidFill>
                <a:effectLst/>
                <a:uLnTx/>
                <a:uFillTx/>
                <a:latin typeface="iCiel Mijas" panose="02000506000000020004" pitchFamily="50" charset="-93"/>
                <a:ea typeface="Cambria" panose="02040503050406030204" pitchFamily="18" charset="0"/>
                <a:cs typeface="+mn-cs"/>
              </a:rPr>
              <a:t> </a:t>
            </a:r>
            <a:r>
              <a:rPr kumimoji="0" lang="en-GB" sz="8800" b="1" i="0" u="none" strike="noStrike" kern="1200" cap="none" spc="0" normalizeH="0" baseline="0" noProof="0" dirty="0" err="1">
                <a:ln>
                  <a:noFill/>
                </a:ln>
                <a:solidFill>
                  <a:srgbClr val="E46459"/>
                </a:solidFill>
                <a:effectLst/>
                <a:uLnTx/>
                <a:uFillTx/>
                <a:latin typeface="iCiel Mijas" panose="02000506000000020004" pitchFamily="50" charset="-93"/>
                <a:ea typeface="Cambria" panose="02040503050406030204" pitchFamily="18" charset="0"/>
                <a:cs typeface="+mn-cs"/>
              </a:rPr>
              <a:t>hoả</a:t>
            </a:r>
            <a:r>
              <a:rPr kumimoji="0" lang="en-GB" sz="8800" b="1" i="0" u="none" strike="noStrike" kern="1200" cap="none" spc="0" normalizeH="0" baseline="0" noProof="0" dirty="0">
                <a:ln>
                  <a:noFill/>
                </a:ln>
                <a:solidFill>
                  <a:srgbClr val="E46459"/>
                </a:solidFill>
                <a:effectLst/>
                <a:uLnTx/>
                <a:uFillTx/>
                <a:latin typeface="iCiel Mijas" panose="02000506000000020004" pitchFamily="50" charset="-93"/>
                <a:ea typeface="Cambria" panose="02040503050406030204" pitchFamily="18" charset="0"/>
                <a:cs typeface="+mn-cs"/>
              </a:rPr>
              <a:t> </a:t>
            </a:r>
            <a:r>
              <a:rPr kumimoji="0" lang="en-GB" sz="8800" b="1" i="0" u="none" strike="noStrike" kern="1200" cap="none" spc="0" normalizeH="0" baseline="0" noProof="0" dirty="0" err="1">
                <a:ln>
                  <a:noFill/>
                </a:ln>
                <a:solidFill>
                  <a:srgbClr val="E46459"/>
                </a:solidFill>
                <a:effectLst/>
                <a:uLnTx/>
                <a:uFillTx/>
                <a:latin typeface="iCiel Mijas" panose="02000506000000020004" pitchFamily="50" charset="-93"/>
                <a:ea typeface="Cambria" panose="02040503050406030204" pitchFamily="18" charset="0"/>
                <a:cs typeface="+mn-cs"/>
              </a:rPr>
              <a:t>hoạn</a:t>
            </a:r>
            <a:endParaRPr kumimoji="0" lang="vi-VN" sz="8800" b="0" i="0" u="none" strike="noStrike" kern="1200" cap="none" spc="0" normalizeH="0" baseline="0" noProof="0" dirty="0">
              <a:ln>
                <a:noFill/>
              </a:ln>
              <a:solidFill>
                <a:srgbClr val="E46459"/>
              </a:solidFill>
              <a:effectLst/>
              <a:uLnTx/>
              <a:uFillTx/>
              <a:latin typeface="iCiel Mijas" panose="02000506000000020004" pitchFamily="50" charset="-93"/>
              <a:ea typeface="Cambria" panose="02040503050406030204" pitchFamily="18" charset="0"/>
              <a:cs typeface="+mn-cs"/>
            </a:endParaRPr>
          </a:p>
        </p:txBody>
      </p:sp>
    </p:spTree>
    <p:extLst>
      <p:ext uri="{BB962C8B-B14F-4D97-AF65-F5344CB8AC3E}">
        <p14:creationId xmlns:p14="http://schemas.microsoft.com/office/powerpoint/2010/main" val="171533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329</Words>
  <Application>Microsoft Office PowerPoint</Application>
  <PresentationFormat>Custom</PresentationFormat>
  <Paragraphs>23</Paragraphs>
  <Slides>15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Cambria</vt:lpstr>
      <vt:lpstr>#9Slide07 IcielCadena</vt:lpstr>
      <vt:lpstr>iCiel Mijas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tudent</dc:title>
  <dc:creator>ADMIN</dc:creator>
  <cp:lastModifiedBy>THKD</cp:lastModifiedBy>
  <cp:revision>3</cp:revision>
  <dcterms:created xsi:type="dcterms:W3CDTF">2006-08-16T00:00:00Z</dcterms:created>
  <dcterms:modified xsi:type="dcterms:W3CDTF">2024-11-28T15:22:42Z</dcterms:modified>
  <dc:identifier>DAGSuRA1v8Q</dc:identifier>
</cp:coreProperties>
</file>