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44" r:id="rId4"/>
    <p:sldMasterId id="2147483756" r:id="rId5"/>
    <p:sldMasterId id="2147483780" r:id="rId6"/>
    <p:sldMasterId id="2147483792" r:id="rId7"/>
    <p:sldMasterId id="2147483816" r:id="rId8"/>
    <p:sldMasterId id="2147483828" r:id="rId9"/>
    <p:sldMasterId id="2147483840" r:id="rId10"/>
    <p:sldMasterId id="2147483852" r:id="rId11"/>
    <p:sldMasterId id="2147483864" r:id="rId12"/>
    <p:sldMasterId id="2147483876" r:id="rId13"/>
    <p:sldMasterId id="2147483888" r:id="rId14"/>
  </p:sldMasterIdLst>
  <p:notesMasterIdLst>
    <p:notesMasterId r:id="rId54"/>
  </p:notesMasterIdLst>
  <p:sldIdLst>
    <p:sldId id="2007577389" r:id="rId15"/>
    <p:sldId id="306" r:id="rId16"/>
    <p:sldId id="2007577386" r:id="rId17"/>
    <p:sldId id="2007577387" r:id="rId18"/>
    <p:sldId id="308" r:id="rId19"/>
    <p:sldId id="260" r:id="rId20"/>
    <p:sldId id="261" r:id="rId21"/>
    <p:sldId id="309" r:id="rId22"/>
    <p:sldId id="2007577324" r:id="rId23"/>
    <p:sldId id="2007577391" r:id="rId24"/>
    <p:sldId id="2007577392" r:id="rId25"/>
    <p:sldId id="2007577393" r:id="rId26"/>
    <p:sldId id="2007577337" r:id="rId27"/>
    <p:sldId id="2007577401" r:id="rId28"/>
    <p:sldId id="2007577376" r:id="rId29"/>
    <p:sldId id="2007577394" r:id="rId30"/>
    <p:sldId id="2007577398" r:id="rId31"/>
    <p:sldId id="2007577397" r:id="rId32"/>
    <p:sldId id="2007577396" r:id="rId33"/>
    <p:sldId id="2007577399" r:id="rId34"/>
    <p:sldId id="312" r:id="rId35"/>
    <p:sldId id="2007577400" r:id="rId36"/>
    <p:sldId id="351" r:id="rId37"/>
    <p:sldId id="348" r:id="rId38"/>
    <p:sldId id="2007577402" r:id="rId39"/>
    <p:sldId id="2007577403" r:id="rId40"/>
    <p:sldId id="2007577404" r:id="rId41"/>
    <p:sldId id="2007577405" r:id="rId42"/>
    <p:sldId id="2007577406" r:id="rId43"/>
    <p:sldId id="2007577407" r:id="rId44"/>
    <p:sldId id="2007577408" r:id="rId45"/>
    <p:sldId id="2007577409" r:id="rId46"/>
    <p:sldId id="2007577410" r:id="rId47"/>
    <p:sldId id="2007577411" r:id="rId48"/>
    <p:sldId id="2007577413" r:id="rId49"/>
    <p:sldId id="2007577414" r:id="rId50"/>
    <p:sldId id="291" r:id="rId51"/>
    <p:sldId id="2007577416" r:id="rId52"/>
    <p:sldId id="20075774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72" d="100"/>
          <a:sy n="72" d="100"/>
        </p:scale>
        <p:origin x="66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0A9295-612B-4197-95F3-E93C8FA08322}"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30837-31C6-4731-8747-35804D3690BC}" type="slidenum">
              <a:rPr lang="en-US"/>
              <a:pPr>
                <a:defRPr/>
              </a:pPr>
              <a:t>‹#›</a:t>
            </a:fld>
            <a:endParaRPr lang="en-US"/>
          </a:p>
        </p:txBody>
      </p:sp>
    </p:spTree>
    <p:extLst>
      <p:ext uri="{BB962C8B-B14F-4D97-AF65-F5344CB8AC3E}">
        <p14:creationId xmlns:p14="http://schemas.microsoft.com/office/powerpoint/2010/main" val="1207302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CD80C2-CACA-4278-8195-2EE4CA1173E0}"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FFB28-EF13-437D-BB40-2065C9B9E7C7}" type="slidenum">
              <a:rPr lang="en-US"/>
              <a:pPr>
                <a:defRPr/>
              </a:pPr>
              <a:t>‹#›</a:t>
            </a:fld>
            <a:endParaRPr lang="en-US"/>
          </a:p>
        </p:txBody>
      </p:sp>
    </p:spTree>
    <p:extLst>
      <p:ext uri="{BB962C8B-B14F-4D97-AF65-F5344CB8AC3E}">
        <p14:creationId xmlns:p14="http://schemas.microsoft.com/office/powerpoint/2010/main" val="10042309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9266997-9989-47DC-82F2-E0655561EE5B}"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A31C-4834-4BC5-9ECC-FB44D653325B}" type="slidenum">
              <a:rPr lang="en-US"/>
              <a:pPr>
                <a:defRPr/>
              </a:pPr>
              <a:t>‹#›</a:t>
            </a:fld>
            <a:endParaRPr lang="en-US"/>
          </a:p>
        </p:txBody>
      </p:sp>
    </p:spTree>
    <p:extLst>
      <p:ext uri="{BB962C8B-B14F-4D97-AF65-F5344CB8AC3E}">
        <p14:creationId xmlns:p14="http://schemas.microsoft.com/office/powerpoint/2010/main" val="2946693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1D8398-4AD7-4F14-B22C-4D9638DFFB79}"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F6A29-B991-4A35-ACB4-2A78B944AB33}" type="slidenum">
              <a:rPr lang="en-US"/>
              <a:pPr>
                <a:defRPr/>
              </a:pPr>
              <a:t>‹#›</a:t>
            </a:fld>
            <a:endParaRPr lang="en-US"/>
          </a:p>
        </p:txBody>
      </p:sp>
    </p:spTree>
    <p:extLst>
      <p:ext uri="{BB962C8B-B14F-4D97-AF65-F5344CB8AC3E}">
        <p14:creationId xmlns:p14="http://schemas.microsoft.com/office/powerpoint/2010/main" val="21747558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81E43D-B302-4952-B4D2-7AFE3A576B42}" type="datetimeFigureOut">
              <a:rPr lang="en-US"/>
              <a:pPr>
                <a:defRPr/>
              </a:pPr>
              <a:t>9/14/2023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C7CCD-CE7F-4C71-AF18-70DC3CE042FA}" type="slidenum">
              <a:rPr lang="en-US"/>
              <a:pPr>
                <a:defRPr/>
              </a:pPr>
              <a:t>‹#›</a:t>
            </a:fld>
            <a:endParaRPr lang="en-US"/>
          </a:p>
        </p:txBody>
      </p:sp>
    </p:spTree>
    <p:extLst>
      <p:ext uri="{BB962C8B-B14F-4D97-AF65-F5344CB8AC3E}">
        <p14:creationId xmlns:p14="http://schemas.microsoft.com/office/powerpoint/2010/main" val="4120930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52A50E-376F-4361-ACC6-0D491CC590D8}" type="datetimeFigureOut">
              <a:rPr lang="en-US"/>
              <a:pPr>
                <a:defRPr/>
              </a:pPr>
              <a:t>9/14/2023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BC0FA7-7D39-48B2-A639-6AC6C8F5A0D7}" type="slidenum">
              <a:rPr lang="en-US"/>
              <a:pPr>
                <a:defRPr/>
              </a:pPr>
              <a:t>‹#›</a:t>
            </a:fld>
            <a:endParaRPr lang="en-US"/>
          </a:p>
        </p:txBody>
      </p:sp>
    </p:spTree>
    <p:extLst>
      <p:ext uri="{BB962C8B-B14F-4D97-AF65-F5344CB8AC3E}">
        <p14:creationId xmlns:p14="http://schemas.microsoft.com/office/powerpoint/2010/main" val="39968949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B798FE-B859-4290-A5E0-1A3ED17E8B58}" type="datetimeFigureOut">
              <a:rPr lang="en-US"/>
              <a:pPr>
                <a:defRPr/>
              </a:pPr>
              <a:t>9/14/2023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62471D-D787-41C3-8634-E350239B16EC}" type="slidenum">
              <a:rPr lang="en-US"/>
              <a:pPr>
                <a:defRPr/>
              </a:pPr>
              <a:t>‹#›</a:t>
            </a:fld>
            <a:endParaRPr lang="en-US"/>
          </a:p>
        </p:txBody>
      </p:sp>
    </p:spTree>
    <p:extLst>
      <p:ext uri="{BB962C8B-B14F-4D97-AF65-F5344CB8AC3E}">
        <p14:creationId xmlns:p14="http://schemas.microsoft.com/office/powerpoint/2010/main" val="2374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40D5A08-CEFD-41E4-A700-132DDF6F25B2}"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0EB3A8-36F9-4E19-A127-D358BDFFF515}" type="slidenum">
              <a:rPr lang="en-US"/>
              <a:pPr>
                <a:defRPr/>
              </a:pPr>
              <a:t>‹#›</a:t>
            </a:fld>
            <a:endParaRPr lang="en-US"/>
          </a:p>
        </p:txBody>
      </p:sp>
    </p:spTree>
    <p:extLst>
      <p:ext uri="{BB962C8B-B14F-4D97-AF65-F5344CB8AC3E}">
        <p14:creationId xmlns:p14="http://schemas.microsoft.com/office/powerpoint/2010/main" val="37595935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844DAC-7984-49D5-8718-68F87BB6BE6D}"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12AD8-6C0F-41B1-8DAA-B5A43E643187}" type="slidenum">
              <a:rPr lang="en-US"/>
              <a:pPr>
                <a:defRPr/>
              </a:pPr>
              <a:t>‹#›</a:t>
            </a:fld>
            <a:endParaRPr lang="en-US"/>
          </a:p>
        </p:txBody>
      </p:sp>
    </p:spTree>
    <p:extLst>
      <p:ext uri="{BB962C8B-B14F-4D97-AF65-F5344CB8AC3E}">
        <p14:creationId xmlns:p14="http://schemas.microsoft.com/office/powerpoint/2010/main" val="31280446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A89A95-5666-466A-BAC0-621B55A108AF}"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5E8E2-9A76-4F33-BE4D-D3B20805AC39}" type="slidenum">
              <a:rPr lang="en-US"/>
              <a:pPr>
                <a:defRPr/>
              </a:pPr>
              <a:t>‹#›</a:t>
            </a:fld>
            <a:endParaRPr lang="en-US"/>
          </a:p>
        </p:txBody>
      </p:sp>
    </p:spTree>
    <p:extLst>
      <p:ext uri="{BB962C8B-B14F-4D97-AF65-F5344CB8AC3E}">
        <p14:creationId xmlns:p14="http://schemas.microsoft.com/office/powerpoint/2010/main" val="2531428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569CD5-59C9-4FFD-9BB9-503EB0625A76}"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2909E-6883-451F-909B-3D5076439F31}" type="slidenum">
              <a:rPr lang="en-US"/>
              <a:pPr>
                <a:defRPr/>
              </a:pPr>
              <a:t>‹#›</a:t>
            </a:fld>
            <a:endParaRPr lang="en-US"/>
          </a:p>
        </p:txBody>
      </p:sp>
    </p:spTree>
    <p:extLst>
      <p:ext uri="{BB962C8B-B14F-4D97-AF65-F5344CB8AC3E}">
        <p14:creationId xmlns:p14="http://schemas.microsoft.com/office/powerpoint/2010/main" val="2248157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5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8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2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7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0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9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7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47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39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8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10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94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3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23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3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8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60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9/14/2023</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2A34050-3C8D-4467-86DD-7EC0A2E8C473}" type="datetimeFigureOut">
              <a:rPr lang="en-US"/>
              <a:pPr>
                <a:defRPr/>
              </a:pPr>
              <a:t>9/14/2023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D6AACF6-7471-4715-A6F0-CE8F07286B5A}" type="slidenum">
              <a:rPr lang="en-US"/>
              <a:pPr>
                <a:defRPr/>
              </a:pPr>
              <a:t>‹#›</a:t>
            </a:fld>
            <a:endParaRPr lang="en-US"/>
          </a:p>
        </p:txBody>
      </p:sp>
    </p:spTree>
    <p:extLst>
      <p:ext uri="{BB962C8B-B14F-4D97-AF65-F5344CB8AC3E}">
        <p14:creationId xmlns:p14="http://schemas.microsoft.com/office/powerpoint/2010/main" val="1158822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395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907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3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0825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3" y="4962695"/>
            <a:ext cx="10426700" cy="564322"/>
          </a:xfrm>
          <a:prstGeom prst="rect">
            <a:avLst/>
          </a:prstGeom>
          <a:noFill/>
        </p:spPr>
        <p:txBody>
          <a:bodyPr wrap="square" rtlCol="0">
            <a:spAutoFit/>
          </a:bodyPr>
          <a:lstStyle/>
          <a:p>
            <a:pPr algn="just">
              <a:lnSpc>
                <a:spcPct val="115000"/>
              </a:lnSpc>
              <a:spcAft>
                <a:spcPts val="1333"/>
              </a:spcAft>
            </a:pPr>
            <a:r>
              <a:rPr lang="nl-NL" sz="2667" b="1" spc="-53">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564607" y="854710"/>
            <a:ext cx="7532688" cy="3882390"/>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FAA46-FF8C-33ED-92DC-D6F965D1C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12"/>
            <a:ext cx="12192000" cy="6837995"/>
          </a:xfrm>
          <a:prstGeom prst="rect">
            <a:avLst/>
          </a:prstGeom>
        </p:spPr>
      </p:pic>
      <p:sp>
        <p:nvSpPr>
          <p:cNvPr id="2" name="TextBox 1"/>
          <p:cNvSpPr txBox="1"/>
          <p:nvPr/>
        </p:nvSpPr>
        <p:spPr>
          <a:xfrm>
            <a:off x="4099560" y="2042163"/>
            <a:ext cx="4038600" cy="769441"/>
          </a:xfrm>
          <a:prstGeom prst="rect">
            <a:avLst/>
          </a:prstGeom>
          <a:noFill/>
        </p:spPr>
        <p:txBody>
          <a:bodyPr wrap="square" rtlCol="0">
            <a:spAutoFit/>
          </a:bodyPr>
          <a:lstStyle/>
          <a:p>
            <a:r>
              <a:rPr lang="en-US" sz="4400" b="1">
                <a:solidFill>
                  <a:srgbClr val="C0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5" name="TextBox 4"/>
          <p:cNvSpPr txBox="1"/>
          <p:nvPr/>
        </p:nvSpPr>
        <p:spPr>
          <a:xfrm>
            <a:off x="4800600" y="492467"/>
            <a:ext cx="7132320" cy="5401479"/>
          </a:xfrm>
          <a:prstGeom prst="rect">
            <a:avLst/>
          </a:prstGeom>
          <a:noFill/>
        </p:spPr>
        <p:txBody>
          <a:bodyPr wrap="square" rtlCol="0">
            <a:spAutoFit/>
          </a:bodyPr>
          <a:lstStyle/>
          <a:p>
            <a:pPr>
              <a:spcBef>
                <a:spcPts val="600"/>
              </a:spcBef>
            </a:pPr>
            <a:r>
              <a:rPr lang="en-US" sz="3200">
                <a:latin typeface="Times New Roman" pitchFamily="18" charset="0"/>
                <a:cs typeface="Times New Roman" pitchFamily="18" charset="0"/>
              </a:rPr>
              <a:t>         Liên tưởng tình huống phù hợp:</a:t>
            </a:r>
          </a:p>
          <a:p>
            <a:pPr marL="342900" indent="-342900">
              <a:spcBef>
                <a:spcPts val="600"/>
              </a:spcBef>
              <a:buAutoNum type="alphaLcParenR"/>
            </a:pPr>
            <a:r>
              <a:rPr lang="en-US" sz="3200">
                <a:latin typeface="Times New Roman" pitchFamily="18" charset="0"/>
                <a:cs typeface="Times New Roman" pitchFamily="18" charset="0"/>
              </a:rPr>
              <a:t> Để cháu giúp bà nhé!</a:t>
            </a:r>
          </a:p>
          <a:p>
            <a:pPr>
              <a:spcBef>
                <a:spcPts val="600"/>
              </a:spcBef>
              <a:buAutoNum type="alphaLcParenR"/>
            </a:pPr>
            <a:r>
              <a:rPr lang="en-US" sz="3200">
                <a:latin typeface="Times New Roman" pitchFamily="18" charset="0"/>
                <a:cs typeface="Times New Roman" pitchFamily="18" charset="0"/>
              </a:rPr>
              <a:t> Nếu bạn muốn đi đâu có thể nói mình giúp nhé!</a:t>
            </a:r>
          </a:p>
          <a:p>
            <a:pPr>
              <a:spcBef>
                <a:spcPts val="600"/>
              </a:spcBef>
              <a:buAutoNum type="alphaLcParenR"/>
            </a:pPr>
            <a:r>
              <a:rPr lang="en-US" sz="3200">
                <a:latin typeface="Times New Roman" pitchFamily="18" charset="0"/>
                <a:cs typeface="Times New Roman" pitchFamily="18" charset="0"/>
              </a:rPr>
              <a:t> Chắc bố của bạn chưa hiểu bạn thôi. Mình nghĩ bố rất thương bạn.</a:t>
            </a:r>
          </a:p>
          <a:p>
            <a:pPr>
              <a:spcBef>
                <a:spcPts val="600"/>
              </a:spcBef>
              <a:buAutoNum type="alphaLcParenR"/>
            </a:pPr>
            <a:r>
              <a:rPr lang="en-US" sz="3200">
                <a:latin typeface="Times New Roman" pitchFamily="18" charset="0"/>
                <a:cs typeface="Times New Roman" pitchFamily="18" charset="0"/>
              </a:rPr>
              <a:t> Hình như bạn đang mệt. Mình sẽ nhờ cô giáo giúp bạn.</a:t>
            </a:r>
          </a:p>
          <a:p>
            <a:pPr>
              <a:spcBef>
                <a:spcPts val="600"/>
              </a:spcBef>
              <a:buAutoNum type="alphaLcParenR"/>
            </a:pPr>
            <a:r>
              <a:rPr lang="en-US" sz="3200">
                <a:latin typeface="Times New Roman" pitchFamily="18" charset="0"/>
                <a:cs typeface="Times New Roman" pitchFamily="18" charset="0"/>
              </a:rPr>
              <a:t> Mình tin rằng bạn sẽ sớm khỏe thôi. Bạn cố gắng lên nhé!</a:t>
            </a:r>
          </a:p>
        </p:txBody>
      </p:sp>
    </p:spTree>
    <p:extLst>
      <p:ext uri="{BB962C8B-B14F-4D97-AF65-F5344CB8AC3E}">
        <p14:creationId xmlns:p14="http://schemas.microsoft.com/office/powerpoint/2010/main" val="14663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grpSp>
        <p:nvGrpSpPr>
          <p:cNvPr id="8" name="Group 7"/>
          <p:cNvGrpSpPr/>
          <p:nvPr/>
        </p:nvGrpSpPr>
        <p:grpSpPr>
          <a:xfrm>
            <a:off x="4556760" y="1097280"/>
            <a:ext cx="7162800" cy="2834640"/>
            <a:chOff x="4556760" y="1097280"/>
            <a:chExt cx="7162800" cy="2834640"/>
          </a:xfrm>
        </p:grpSpPr>
        <p:sp>
          <p:nvSpPr>
            <p:cNvPr id="6" name="Cloud Callout 5"/>
            <p:cNvSpPr/>
            <p:nvPr/>
          </p:nvSpPr>
          <p:spPr>
            <a:xfrm>
              <a:off x="4556760" y="1097280"/>
              <a:ext cx="7162800" cy="2834640"/>
            </a:xfrm>
            <a:prstGeom prst="cloudCallout">
              <a:avLst>
                <a:gd name="adj1" fmla="val -49557"/>
                <a:gd name="adj2" fmla="val 68414"/>
              </a:avLst>
            </a:prstGeom>
            <a:solidFill>
              <a:srgbClr val="F5C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84420" y="1674078"/>
              <a:ext cx="6507480" cy="1815882"/>
            </a:xfrm>
            <a:prstGeom prst="rect">
              <a:avLst/>
            </a:prstGeom>
            <a:noFill/>
          </p:spPr>
          <p:txBody>
            <a:bodyPr wrap="square" rtlCol="0">
              <a:spAutoFit/>
            </a:bodyPr>
            <a:lstStyle/>
            <a:p>
              <a:pPr algn="ctr"/>
              <a:r>
                <a:rPr lang="en-US" sz="2800">
                  <a:latin typeface="Times New Roman" pitchFamily="18" charset="0"/>
                  <a:cs typeface="Times New Roman" pitchFamily="18" charset="0"/>
                </a:rPr>
                <a:t>Theo em, những lời nói trên có thể </a:t>
              </a:r>
            </a:p>
            <a:p>
              <a:pPr algn="ctr"/>
              <a:r>
                <a:rPr lang="en-US" sz="2800">
                  <a:latin typeface="Times New Roman" pitchFamily="18" charset="0"/>
                  <a:cs typeface="Times New Roman" pitchFamily="18" charset="0"/>
                </a:rPr>
                <a:t>sử dụng trong trường hợp nào để thể hiện sự cảm thông, giúp đỡ người gặp </a:t>
              </a:r>
            </a:p>
            <a:p>
              <a:pPr algn="ctr"/>
              <a:r>
                <a:rPr lang="en-US" sz="2800">
                  <a:latin typeface="Times New Roman" pitchFamily="18" charset="0"/>
                  <a:cs typeface="Times New Roman" pitchFamily="18" charset="0"/>
                </a:rPr>
                <a:t>khó khăn?</a:t>
              </a:r>
            </a:p>
          </p:txBody>
        </p:sp>
      </p:grpSp>
    </p:spTree>
    <p:extLst>
      <p:ext uri="{BB962C8B-B14F-4D97-AF65-F5344CB8AC3E}">
        <p14:creationId xmlns:p14="http://schemas.microsoft.com/office/powerpoint/2010/main" val="10712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2" name="Rounded Rectangle 1"/>
          <p:cNvSpPr/>
          <p:nvPr/>
        </p:nvSpPr>
        <p:spPr>
          <a:xfrm>
            <a:off x="5128260" y="454341"/>
            <a:ext cx="5928360" cy="82486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 Để cháu giúp bà nhé!</a:t>
            </a:r>
          </a:p>
        </p:txBody>
      </p:sp>
      <p:sp>
        <p:nvSpPr>
          <p:cNvPr id="8" name="Rounded Rectangle 7"/>
          <p:cNvSpPr/>
          <p:nvPr/>
        </p:nvSpPr>
        <p:spPr>
          <a:xfrm>
            <a:off x="5128260" y="1506854"/>
            <a:ext cx="576072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Nếu bạn muốn đi đâu có thể nói mình giúp nhé!</a:t>
            </a:r>
          </a:p>
        </p:txBody>
      </p:sp>
      <p:sp>
        <p:nvSpPr>
          <p:cNvPr id="9" name="Rounded Rectangle 8"/>
          <p:cNvSpPr/>
          <p:nvPr/>
        </p:nvSpPr>
        <p:spPr>
          <a:xfrm>
            <a:off x="5166360" y="2770758"/>
            <a:ext cx="672084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Chắc bố của bạn chưa hiểu bạn thôi. Mình nghĩ bố rất thương bạn</a:t>
            </a:r>
          </a:p>
        </p:txBody>
      </p:sp>
      <p:sp>
        <p:nvSpPr>
          <p:cNvPr id="10" name="Rounded Rectangle 9"/>
          <p:cNvSpPr/>
          <p:nvPr/>
        </p:nvSpPr>
        <p:spPr>
          <a:xfrm>
            <a:off x="5166360" y="39909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Hình như bạn đang mệt. Mình sẽ nhờ cô giáo giúp bạn.</a:t>
            </a:r>
          </a:p>
        </p:txBody>
      </p:sp>
      <p:sp>
        <p:nvSpPr>
          <p:cNvPr id="11" name="Rounded Rectangle 10"/>
          <p:cNvSpPr/>
          <p:nvPr/>
        </p:nvSpPr>
        <p:spPr>
          <a:xfrm>
            <a:off x="5128260" y="52101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Mình tin rằng bạn sẽ sớm khỏe thôi. Bạn cố gắng lên nhé!</a:t>
            </a:r>
          </a:p>
        </p:txBody>
      </p:sp>
    </p:spTree>
    <p:extLst>
      <p:ext uri="{BB962C8B-B14F-4D97-AF65-F5344CB8AC3E}">
        <p14:creationId xmlns:p14="http://schemas.microsoft.com/office/powerpoint/2010/main" val="312247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sp>
        <p:nvSpPr>
          <p:cNvPr id="4" name="Rounded Rectangle 3"/>
          <p:cNvSpPr/>
          <p:nvPr/>
        </p:nvSpPr>
        <p:spPr>
          <a:xfrm>
            <a:off x="579120" y="304800"/>
            <a:ext cx="6400800" cy="655320"/>
          </a:xfrm>
          <a:prstGeom prst="roundRect">
            <a:avLst>
              <a:gd name="adj" fmla="val 37597"/>
            </a:avLst>
          </a:prstGeom>
          <a:solidFill>
            <a:srgbClr val="AE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itchFamily="18" charset="0"/>
                <a:cs typeface="Times New Roman" pitchFamily="18" charset="0"/>
              </a:rPr>
              <a:t>Quan sát tranh và thảo luận nhóm</a:t>
            </a:r>
          </a:p>
        </p:txBody>
      </p:sp>
      <p:pic>
        <p:nvPicPr>
          <p:cNvPr id="7170" name="Picture 2" descr="C:\Users\hp\Desktop\đạo đứ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343025"/>
            <a:ext cx="5181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760" y="2657565"/>
            <a:ext cx="5105400" cy="1569660"/>
          </a:xfrm>
          <a:prstGeom prst="rect">
            <a:avLst/>
          </a:prstGeom>
        </p:spPr>
        <p:txBody>
          <a:bodyPr wrap="square">
            <a:spAutoFit/>
          </a:bodyPr>
          <a:lstStyle/>
          <a:p>
            <a:pPr lvl="0">
              <a:defRPr/>
            </a:pPr>
            <a:r>
              <a:rPr lang="en-US" sz="3200">
                <a:solidFill>
                  <a:prstClr val="black"/>
                </a:solidFill>
                <a:latin typeface="Times New Roman" pitchFamily="18" charset="0"/>
                <a:cs typeface="Times New Roman" pitchFamily="18" charset="0"/>
              </a:rPr>
              <a:t>Em hãy đoán xem bạn trong tranh dự định làm gì? Vì sao các bạn lại làm như vậy?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749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BF5"/>
        </a:solidFill>
        <a:effectLst/>
      </p:bgPr>
    </p:bg>
    <p:spTree>
      <p:nvGrpSpPr>
        <p:cNvPr id="1" name=""/>
        <p:cNvGrpSpPr/>
        <p:nvPr/>
      </p:nvGrpSpPr>
      <p:grpSpPr>
        <a:xfrm>
          <a:off x="0" y="0"/>
          <a:ext cx="0" cy="0"/>
          <a:chOff x="0" y="0"/>
          <a:chExt cx="0" cy="0"/>
        </a:xfrm>
      </p:grpSpPr>
      <p:pic>
        <p:nvPicPr>
          <p:cNvPr id="8194" name="Picture 2" descr="C:\Users\hp\Desktop\đạo đứ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77" y="262890"/>
            <a:ext cx="5438775" cy="403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510212" y="4654004"/>
            <a:ext cx="5616893" cy="1077218"/>
          </a:xfrm>
          <a:prstGeom prst="rect">
            <a:avLst/>
          </a:prstGeom>
        </p:spPr>
        <p:txBody>
          <a:bodyPr wrap="square">
            <a:spAutoFit/>
          </a:bodyPr>
          <a:lstStyle/>
          <a:p>
            <a:pPr lvl="0" algn="ctr">
              <a:defRPr/>
            </a:pPr>
            <a:r>
              <a:rPr lang="en-US" sz="3200">
                <a:solidFill>
                  <a:prstClr val="black"/>
                </a:solidFill>
                <a:latin typeface="Times New Roman" pitchFamily="18" charset="0"/>
                <a:cs typeface="Times New Roman" pitchFamily="18" charset="0"/>
              </a:rPr>
              <a:t>Bạn nữ thấy bà lão xách rất nhiều đồ nên đag muốn tới giúp.</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026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196841" y="4654004"/>
            <a:ext cx="6553200" cy="1077218"/>
          </a:xfrm>
          <a:prstGeom prst="rect">
            <a:avLst/>
          </a:prstGeom>
        </p:spPr>
        <p:txBody>
          <a:bodyPr wrap="square">
            <a:spAutoFit/>
          </a:bodyPr>
          <a:lstStyle/>
          <a:p>
            <a:pPr algn="ctr">
              <a:defRPr/>
            </a:pPr>
            <a:r>
              <a:rPr lang="en-US" sz="3200">
                <a:latin typeface="Times New Roman"/>
                <a:ea typeface="Times New Roman"/>
              </a:rPr>
              <a:t>B</a:t>
            </a:r>
            <a:r>
              <a:rPr lang="vi-VN" sz="3200">
                <a:latin typeface="Times New Roman"/>
                <a:ea typeface="Times New Roman"/>
              </a:rPr>
              <a:t>ạn </a:t>
            </a:r>
            <a:r>
              <a:rPr lang="en-US" sz="3200">
                <a:latin typeface="Times New Roman"/>
                <a:ea typeface="Times New Roman"/>
              </a:rPr>
              <a:t>n</a:t>
            </a:r>
            <a:r>
              <a:rPr lang="vi-VN" sz="3200">
                <a:latin typeface="Times New Roman"/>
                <a:ea typeface="Times New Roman"/>
              </a:rPr>
              <a:t>am đang lo lắng khi thấy bạn học bị </a:t>
            </a:r>
            <a:r>
              <a:rPr lang="en-US" sz="3200">
                <a:latin typeface="Times New Roman"/>
                <a:ea typeface="Times New Roman"/>
              </a:rPr>
              <a:t>ốm và có ý muốn nhờ cô giáo giúp.</a:t>
            </a:r>
            <a:endParaRPr lang="en-US" sz="3200" dirty="0">
              <a:solidFill>
                <a:prstClr val="black"/>
              </a:solidFill>
              <a:latin typeface="Times New Roman" pitchFamily="18" charset="0"/>
              <a:cs typeface="Times New Roman" pitchFamily="18" charset="0"/>
            </a:endParaRPr>
          </a:p>
        </p:txBody>
      </p:sp>
      <p:pic>
        <p:nvPicPr>
          <p:cNvPr id="9218" name="Picture 2" descr="C:\Users\hp\Desktop\đạo đứ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67" y="654368"/>
            <a:ext cx="5676900" cy="38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3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vi-VN"/>
          </a:p>
        </p:txBody>
      </p:sp>
      <p:sp>
        <p:nvSpPr>
          <p:cNvPr id="19459" name="Content Placeholder 2"/>
          <p:cNvSpPr>
            <a:spLocks noGrp="1"/>
          </p:cNvSpPr>
          <p:nvPr>
            <p:ph idx="1"/>
          </p:nvPr>
        </p:nvSpPr>
        <p:spPr/>
        <p:txBody>
          <a:bodyPr/>
          <a:lstStyle/>
          <a:p>
            <a:pPr eaLnBrk="1" hangingPunct="1"/>
            <a:endParaRPr lang="vi-VN"/>
          </a:p>
        </p:txBody>
      </p:sp>
      <p:pic>
        <p:nvPicPr>
          <p:cNvPr id="19460" name="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4286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p:cNvPicPr>
            <a:picLocks noChangeAspect="1"/>
          </p:cNvPicPr>
          <p:nvPr/>
        </p:nvPicPr>
        <p:blipFill>
          <a:blip r:embed="rId3">
            <a:extLst>
              <a:ext uri="{28A0092B-C50C-407E-A947-70E740481C1C}">
                <a14:useLocalDpi xmlns:a14="http://schemas.microsoft.com/office/drawing/2010/main" val="0"/>
              </a:ext>
            </a:extLst>
          </a:blip>
          <a:srcRect l="65866" t="43141" r="16000" b="18697"/>
          <a:stretch>
            <a:fillRect/>
          </a:stretch>
        </p:blipFill>
        <p:spPr bwMode="auto">
          <a:xfrm>
            <a:off x="10200220" y="3886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
          <p:cNvPicPr>
            <a:picLocks noChangeAspect="1"/>
          </p:cNvPicPr>
          <p:nvPr/>
        </p:nvPicPr>
        <p:blipFill>
          <a:blip r:embed="rId4">
            <a:extLst>
              <a:ext uri="{28A0092B-C50C-407E-A947-70E740481C1C}">
                <a14:useLocalDpi xmlns:a14="http://schemas.microsoft.com/office/drawing/2010/main" val="0"/>
              </a:ext>
            </a:extLst>
          </a:blip>
          <a:srcRect l="54800" t="72533" r="8533"/>
          <a:stretch>
            <a:fillRect/>
          </a:stretch>
        </p:blipFill>
        <p:spPr bwMode="auto">
          <a:xfrm>
            <a:off x="8737602" y="5354638"/>
            <a:ext cx="3568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p:cNvPicPr>
            <a:picLocks noChangeAspect="1"/>
          </p:cNvPicPr>
          <p:nvPr/>
        </p:nvPicPr>
        <p:blipFill>
          <a:blip r:embed="rId5">
            <a:extLst>
              <a:ext uri="{28A0092B-C50C-407E-A947-70E740481C1C}">
                <a14:useLocalDpi xmlns:a14="http://schemas.microsoft.com/office/drawing/2010/main" val="0"/>
              </a:ext>
            </a:extLst>
          </a:blip>
          <a:srcRect l="3465" r="34399" b="5898"/>
          <a:stretch>
            <a:fillRect/>
          </a:stretch>
        </p:blipFill>
        <p:spPr bwMode="auto">
          <a:xfrm>
            <a:off x="1210736" y="87316"/>
            <a:ext cx="9006417"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 y="3863978"/>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9"/>
          <p:cNvPicPr>
            <a:picLocks noChangeAspect="1"/>
          </p:cNvPicPr>
          <p:nvPr/>
        </p:nvPicPr>
        <p:blipFill>
          <a:blip r:embed="rId7">
            <a:extLst>
              <a:ext uri="{28A0092B-C50C-407E-A947-70E740481C1C}">
                <a14:useLocalDpi xmlns:a14="http://schemas.microsoft.com/office/drawing/2010/main" val="0"/>
              </a:ext>
            </a:extLst>
          </a:blip>
          <a:srcRect l="62132" t="18964" r="21600" b="52948"/>
          <a:stretch>
            <a:fillRect/>
          </a:stretch>
        </p:blipFill>
        <p:spPr bwMode="auto">
          <a:xfrm>
            <a:off x="9031817" y="1149350"/>
            <a:ext cx="158326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0"/>
          <p:cNvPicPr>
            <a:picLocks noChangeAspect="1"/>
          </p:cNvPicPr>
          <p:nvPr/>
        </p:nvPicPr>
        <p:blipFill>
          <a:blip r:embed="rId8">
            <a:extLst>
              <a:ext uri="{28A0092B-C50C-407E-A947-70E740481C1C}">
                <a14:useLocalDpi xmlns:a14="http://schemas.microsoft.com/office/drawing/2010/main" val="0"/>
              </a:ext>
            </a:extLst>
          </a:blip>
          <a:srcRect l="53867" t="4030" r="30313" b="70607"/>
          <a:stretch>
            <a:fillRect/>
          </a:stretch>
        </p:blipFill>
        <p:spPr bwMode="auto">
          <a:xfrm>
            <a:off x="10521952" y="1441453"/>
            <a:ext cx="15409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111DA5-9973-306E-6EBA-BB786AD4A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085" y="1874896"/>
            <a:ext cx="9397999" cy="2925703"/>
          </a:xfrm>
          <a:prstGeom prst="rect">
            <a:avLst/>
          </a:prstGeom>
        </p:spPr>
      </p:pic>
    </p:spTree>
    <p:extLst>
      <p:ext uri="{BB962C8B-B14F-4D97-AF65-F5344CB8AC3E}">
        <p14:creationId xmlns:p14="http://schemas.microsoft.com/office/powerpoint/2010/main" val="104637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6"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80">
                                          <p:stCondLst>
                                            <p:cond delay="0"/>
                                          </p:stCondLst>
                                        </p:cTn>
                                        <p:tgtEl>
                                          <p:spTgt spid="20"/>
                                        </p:tgtEl>
                                      </p:cBhvr>
                                    </p:animEffect>
                                    <p:anim calcmode="lin" valueType="num">
                                      <p:cBhvr>
                                        <p:cTn id="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 dur="26">
                                          <p:stCondLst>
                                            <p:cond delay="650"/>
                                          </p:stCondLst>
                                        </p:cTn>
                                        <p:tgtEl>
                                          <p:spTgt spid="20"/>
                                        </p:tgtEl>
                                      </p:cBhvr>
                                      <p:to x="100000" y="60000"/>
                                    </p:animScale>
                                    <p:animScale>
                                      <p:cBhvr>
                                        <p:cTn id="47" dur="166" decel="50000">
                                          <p:stCondLst>
                                            <p:cond delay="676"/>
                                          </p:stCondLst>
                                        </p:cTn>
                                        <p:tgtEl>
                                          <p:spTgt spid="20"/>
                                        </p:tgtEl>
                                      </p:cBhvr>
                                      <p:to x="100000" y="100000"/>
                                    </p:animScale>
                                    <p:animScale>
                                      <p:cBhvr>
                                        <p:cTn id="48" dur="26">
                                          <p:stCondLst>
                                            <p:cond delay="1312"/>
                                          </p:stCondLst>
                                        </p:cTn>
                                        <p:tgtEl>
                                          <p:spTgt spid="20"/>
                                        </p:tgtEl>
                                      </p:cBhvr>
                                      <p:to x="100000" y="80000"/>
                                    </p:animScale>
                                    <p:animScale>
                                      <p:cBhvr>
                                        <p:cTn id="49" dur="166" decel="50000">
                                          <p:stCondLst>
                                            <p:cond delay="1338"/>
                                          </p:stCondLst>
                                        </p:cTn>
                                        <p:tgtEl>
                                          <p:spTgt spid="20"/>
                                        </p:tgtEl>
                                      </p:cBhvr>
                                      <p:to x="100000" y="100000"/>
                                    </p:animScale>
                                    <p:animScale>
                                      <p:cBhvr>
                                        <p:cTn id="50" dur="26">
                                          <p:stCondLst>
                                            <p:cond delay="1642"/>
                                          </p:stCondLst>
                                        </p:cTn>
                                        <p:tgtEl>
                                          <p:spTgt spid="20"/>
                                        </p:tgtEl>
                                      </p:cBhvr>
                                      <p:to x="100000" y="90000"/>
                                    </p:animScale>
                                    <p:animScale>
                                      <p:cBhvr>
                                        <p:cTn id="51" dur="166" decel="50000">
                                          <p:stCondLst>
                                            <p:cond delay="1668"/>
                                          </p:stCondLst>
                                        </p:cTn>
                                        <p:tgtEl>
                                          <p:spTgt spid="20"/>
                                        </p:tgtEl>
                                      </p:cBhvr>
                                      <p:to x="100000" y="100000"/>
                                    </p:animScale>
                                    <p:animScale>
                                      <p:cBhvr>
                                        <p:cTn id="52" dur="26">
                                          <p:stCondLst>
                                            <p:cond delay="1808"/>
                                          </p:stCondLst>
                                        </p:cTn>
                                        <p:tgtEl>
                                          <p:spTgt spid="20"/>
                                        </p:tgtEl>
                                      </p:cBhvr>
                                      <p:to x="100000" y="95000"/>
                                    </p:animScale>
                                    <p:animScale>
                                      <p:cBhvr>
                                        <p:cTn id="53" dur="166" decel="50000">
                                          <p:stCondLst>
                                            <p:cond delay="1834"/>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0834" y="217664"/>
            <a:ext cx="11430000" cy="2758202"/>
            <a:chOff x="470834" y="217664"/>
            <a:chExt cx="11430000" cy="2758202"/>
          </a:xfrm>
        </p:grpSpPr>
        <p:sp>
          <p:nvSpPr>
            <p:cNvPr id="4" name="TextBox 3">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5" name="Rounded Rectangle 4"/>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grpSp>
        <p:nvGrpSpPr>
          <p:cNvPr id="9" name="Group 8"/>
          <p:cNvGrpSpPr/>
          <p:nvPr/>
        </p:nvGrpSpPr>
        <p:grpSpPr>
          <a:xfrm>
            <a:off x="470834" y="3438305"/>
            <a:ext cx="11430000" cy="2758202"/>
            <a:chOff x="470834" y="3438305"/>
            <a:chExt cx="11430000" cy="2758202"/>
          </a:xfrm>
        </p:grpSpPr>
        <p:sp>
          <p:nvSpPr>
            <p:cNvPr id="6" name="TextBox 5">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7" name="Rounded Rectangle 6"/>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9444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0834" y="217664"/>
            <a:ext cx="11430000" cy="2758202"/>
            <a:chOff x="470834" y="217664"/>
            <a:chExt cx="11430000" cy="2758202"/>
          </a:xfrm>
        </p:grpSpPr>
        <p:sp>
          <p:nvSpPr>
            <p:cNvPr id="7" name="TextBox 6">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pPr indent="228600"/>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pPr indent="228600"/>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8" name="Rounded Rectangle 7"/>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2"/>
          <a:stretch>
            <a:fillRect/>
          </a:stretch>
        </p:blipFill>
        <p:spPr>
          <a:xfrm>
            <a:off x="0" y="4739640"/>
            <a:ext cx="1620163" cy="2118360"/>
          </a:xfrm>
          <a:prstGeom prst="rect">
            <a:avLst/>
          </a:prstGeom>
        </p:spPr>
      </p:pic>
      <p:sp>
        <p:nvSpPr>
          <p:cNvPr id="10" name="Rectangle 9"/>
          <p:cNvSpPr/>
          <p:nvPr/>
        </p:nvSpPr>
        <p:spPr>
          <a:xfrm>
            <a:off x="2209800" y="3566160"/>
            <a:ext cx="9433560" cy="3108543"/>
          </a:xfrm>
          <a:prstGeom prst="rect">
            <a:avLst/>
          </a:prstGeom>
        </p:spPr>
        <p:txBody>
          <a:bodyPr wrap="square">
            <a:spAutoFit/>
          </a:bodyPr>
          <a:lstStyle/>
          <a:p>
            <a:pPr indent="457200"/>
            <a:r>
              <a:rPr lang="vi-VN" sz="2800">
                <a:latin typeface="+mj-lt"/>
              </a:rPr>
              <a:t>Những việc em có thể làm để giúp Hưng là:</a:t>
            </a:r>
            <a:endParaRPr lang="en-US" sz="2800">
              <a:latin typeface="+mj-lt"/>
            </a:endParaRPr>
          </a:p>
          <a:p>
            <a:pPr indent="457200"/>
            <a:r>
              <a:rPr lang="vi-VN" sz="2800">
                <a:latin typeface="+mj-lt"/>
              </a:rPr>
              <a:t>- Kêu gọi các bạn trong lớp quyên góp ủng hộ tiền để hỗ trợ tiền thuốc men cho bố mẹ bạn Hưng.</a:t>
            </a:r>
            <a:endParaRPr lang="en-US" sz="2800">
              <a:latin typeface="+mj-lt"/>
            </a:endParaRPr>
          </a:p>
          <a:p>
            <a:pPr indent="457200"/>
            <a:r>
              <a:rPr lang="vi-VN" sz="2800">
                <a:latin typeface="+mj-lt"/>
              </a:rPr>
              <a:t>- Trong thời gian rảnh, đến nhà bạn Hưng giúp đỡ một số công việc như dọn dẹp nhà cửa.</a:t>
            </a:r>
            <a:endParaRPr lang="en-US" sz="2800">
              <a:latin typeface="+mj-lt"/>
            </a:endParaRPr>
          </a:p>
          <a:p>
            <a:pPr indent="457200"/>
            <a:r>
              <a:rPr lang="vi-VN" sz="2800">
                <a:latin typeface="+mj-lt"/>
              </a:rPr>
              <a:t>- Thường xuyên hỏi thăm tình hình sức khỏe của bố mẹ Hưng.</a:t>
            </a:r>
            <a:endParaRPr lang="en-US" sz="2800">
              <a:latin typeface="+mj-lt"/>
            </a:endParaRPr>
          </a:p>
        </p:txBody>
      </p:sp>
    </p:spTree>
    <p:extLst>
      <p:ext uri="{BB962C8B-B14F-4D97-AF65-F5344CB8AC3E}">
        <p14:creationId xmlns:p14="http://schemas.microsoft.com/office/powerpoint/2010/main" val="29594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3"/>
          <a:stretch>
            <a:fillRect/>
          </a:stretch>
        </p:blipFill>
        <p:spPr>
          <a:xfrm>
            <a:off x="0" y="4739640"/>
            <a:ext cx="1620163" cy="2118360"/>
          </a:xfrm>
          <a:prstGeom prst="rect">
            <a:avLst/>
          </a:prstGeom>
        </p:spPr>
      </p:pic>
      <p:sp>
        <p:nvSpPr>
          <p:cNvPr id="10" name="Rectangle 9"/>
          <p:cNvSpPr/>
          <p:nvPr/>
        </p:nvSpPr>
        <p:spPr>
          <a:xfrm>
            <a:off x="2209800" y="3764280"/>
            <a:ext cx="9433560" cy="2062103"/>
          </a:xfrm>
          <a:prstGeom prst="rect">
            <a:avLst/>
          </a:prstGeom>
        </p:spPr>
        <p:txBody>
          <a:bodyPr wrap="square">
            <a:spAutoFit/>
          </a:bodyPr>
          <a:lstStyle/>
          <a:p>
            <a:pPr indent="457200"/>
            <a:r>
              <a:rPr lang="en-US" sz="3200">
                <a:solidFill>
                  <a:prstClr val="black"/>
                </a:solidFill>
                <a:latin typeface="Times New Roman"/>
              </a:rPr>
              <a:t>Để giúp Mây vượt qua khó khăn, tiếp tục đến lớp, </a:t>
            </a:r>
            <a:r>
              <a:rPr lang="vi-VN" sz="3200">
                <a:latin typeface="Times New Roman"/>
                <a:ea typeface="Times New Roman"/>
              </a:rPr>
              <a:t>Em sẽ bảo các bạn nam dừng ngay hành động trêu chọc bạn Mây và thường xuyên nói chuyện, tâm sự với Mây để bạn ấy hòa nhập vào môi trường mới.</a:t>
            </a:r>
            <a:endParaRPr lang="en-US" sz="3200">
              <a:solidFill>
                <a:prstClr val="black"/>
              </a:solidFill>
              <a:latin typeface="Calibri Light"/>
            </a:endParaRPr>
          </a:p>
        </p:txBody>
      </p:sp>
      <p:grpSp>
        <p:nvGrpSpPr>
          <p:cNvPr id="11" name="Group 10"/>
          <p:cNvGrpSpPr/>
          <p:nvPr/>
        </p:nvGrpSpPr>
        <p:grpSpPr>
          <a:xfrm>
            <a:off x="304800" y="314105"/>
            <a:ext cx="11430000" cy="2758202"/>
            <a:chOff x="470834" y="3438305"/>
            <a:chExt cx="11430000" cy="2758202"/>
          </a:xfrm>
        </p:grpSpPr>
        <p:sp>
          <p:nvSpPr>
            <p:cNvPr id="12" name="TextBox 11">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13" name="Rounded Rectangle 12"/>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2249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579120" y="91440"/>
            <a:ext cx="10988040" cy="822960"/>
          </a:xfrm>
          <a:prstGeom prst="roundRect">
            <a:avLst>
              <a:gd name="adj" fmla="val 37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prstClr val="black"/>
                </a:solidFill>
                <a:latin typeface="+mj-lt"/>
              </a:rPr>
              <a:t>      </a:t>
            </a:r>
            <a:r>
              <a:rPr lang="vi-VN" sz="2400" b="1">
                <a:solidFill>
                  <a:prstClr val="black"/>
                </a:solidFill>
                <a:latin typeface="+mj-lt"/>
              </a:rPr>
              <a:t>Thuyết trình ngắn về sự sẵn sàng cảm thông, giúp đỡ người gặp khó khăn theo gợi ý sau</a:t>
            </a:r>
            <a:r>
              <a:rPr lang="vi-VN" sz="2400">
                <a:solidFill>
                  <a:prstClr val="black"/>
                </a:solidFill>
                <a:latin typeface="+mj-lt"/>
              </a:rPr>
              <a:t>:</a:t>
            </a:r>
            <a:endParaRPr lang="en-US" sz="2400">
              <a:solidFill>
                <a:prstClr val="black"/>
              </a:solidFill>
              <a:latin typeface="+mj-lt"/>
            </a:endParaRPr>
          </a:p>
        </p:txBody>
      </p:sp>
      <p:pic>
        <p:nvPicPr>
          <p:cNvPr id="6" name="Picture 5">
            <a:extLst>
              <a:ext uri="{FF2B5EF4-FFF2-40B4-BE49-F238E27FC236}">
                <a16:creationId xmlns:a16="http://schemas.microsoft.com/office/drawing/2014/main" id="{C539E6F0-ED72-1361-760C-2B2C8D7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859" y="4144923"/>
            <a:ext cx="4506562" cy="2804083"/>
          </a:xfrm>
          <a:prstGeom prst="rect">
            <a:avLst/>
          </a:prstGeom>
        </p:spPr>
      </p:pic>
      <p:sp>
        <p:nvSpPr>
          <p:cNvPr id="3" name="Rounded Rectangle 2"/>
          <p:cNvSpPr/>
          <p:nvPr/>
        </p:nvSpPr>
        <p:spPr>
          <a:xfrm>
            <a:off x="1005840" y="1310640"/>
            <a:ext cx="10561320" cy="283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0838"/>
            <a:r>
              <a:rPr lang="vi-VN" sz="3200">
                <a:solidFill>
                  <a:prstClr val="black"/>
                </a:solidFill>
                <a:latin typeface="Times New Roman"/>
              </a:rPr>
              <a:t>- Tại sao cần phải sẵn sàng cảm thông, giúp đỡ người gặp khó khăn?</a:t>
            </a:r>
            <a:endParaRPr lang="en-US" sz="3200">
              <a:solidFill>
                <a:prstClr val="black"/>
              </a:solidFill>
              <a:latin typeface="Calibri Light"/>
            </a:endParaRPr>
          </a:p>
          <a:p>
            <a:pPr lvl="0" indent="350838"/>
            <a:r>
              <a:rPr lang="vi-VN" sz="3200">
                <a:solidFill>
                  <a:prstClr val="black"/>
                </a:solidFill>
                <a:latin typeface="Times New Roman"/>
              </a:rPr>
              <a:t>- Em có sẵn sàng cảm thông, giúp đỡ người gặp khó khăn bằng những lời nói và hành động phù hợp với lứa tuổi không? Vì sao?</a:t>
            </a:r>
            <a:endParaRPr lang="en-US" sz="3200">
              <a:solidFill>
                <a:prstClr val="black"/>
              </a:solidFill>
              <a:latin typeface="Calibri Light"/>
            </a:endParaRPr>
          </a:p>
        </p:txBody>
      </p:sp>
    </p:spTree>
    <p:extLst>
      <p:ext uri="{BB962C8B-B14F-4D97-AF65-F5344CB8AC3E}">
        <p14:creationId xmlns:p14="http://schemas.microsoft.com/office/powerpoint/2010/main" val="250962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solidFill>
                  <a:prstClr val="black"/>
                </a:solidFill>
                <a:latin typeface="Times New Roman" pitchFamily="18" charset="0"/>
                <a:cs typeface="Times New Roman" pitchFamily="18" charset="0"/>
              </a:rPr>
              <a:t>    Chúng ta cần sẵn sàng cảm thông, giúp đỡ người gặp khó khăn bằng những lời nói và hành động phù hợp. Sự giúp đỡ của chúng ta sẽ mang lại cho người gặp khó khăn có thêm nghị niềm tin, nghị lực vượt qua tất cả.</a:t>
            </a:r>
          </a:p>
        </p:txBody>
      </p:sp>
    </p:spTree>
    <p:extLst>
      <p:ext uri="{BB962C8B-B14F-4D97-AF65-F5344CB8AC3E}">
        <p14:creationId xmlns:p14="http://schemas.microsoft.com/office/powerpoint/2010/main" val="298433798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3252</TotalTime>
  <Words>1944</Words>
  <Application>Microsoft Office PowerPoint</Application>
  <PresentationFormat>Widescreen</PresentationFormat>
  <Paragraphs>87</Paragraphs>
  <Slides>39</Slides>
  <Notes>0</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39</vt:i4>
      </vt:variant>
    </vt:vector>
  </HeadingPairs>
  <TitlesOfParts>
    <vt:vector size="64" baseType="lpstr">
      <vt:lpstr>Arial</vt:lpstr>
      <vt:lpstr>Arial-Rounded</vt:lpstr>
      <vt:lpstr>Book Antiqua</vt:lpstr>
      <vt:lpstr>Calibri</vt:lpstr>
      <vt:lpstr>Calibri Light</vt:lpstr>
      <vt:lpstr>Franklin Gothic Book</vt:lpstr>
      <vt:lpstr>Franklin Gothic Medium</vt:lpstr>
      <vt:lpstr>Goudy Old Style</vt:lpstr>
      <vt:lpstr>Gill Sans MT</vt:lpstr>
      <vt:lpstr>Times New Roman</vt:lpstr>
      <vt:lpstr>UTM Avo</vt:lpstr>
      <vt:lpstr>Custom Design</vt:lpstr>
      <vt:lpstr>Office Theme</vt:lpstr>
      <vt:lpstr>1_Custom Design</vt:lpstr>
      <vt:lpstr>2_Custom Design</vt:lpstr>
      <vt:lpstr>ClassicFrameVTI</vt:lpstr>
      <vt:lpstr>3_Custom Design</vt:lpstr>
      <vt:lpstr>4_Custom Design</vt:lpstr>
      <vt:lpstr>6_Custom Design</vt:lpstr>
      <vt:lpstr>7_Custom Design</vt:lpstr>
      <vt:lpstr>8_Custom Design</vt:lpstr>
      <vt:lpstr>9_Custom Design</vt:lpstr>
      <vt:lpstr>10_Custom Design</vt:lpstr>
      <vt:lpstr>3_Office Theme</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97</cp:revision>
  <dcterms:created xsi:type="dcterms:W3CDTF">2023-06-09T11:13:51Z</dcterms:created>
  <dcterms:modified xsi:type="dcterms:W3CDTF">2023-09-14T02:13:42Z</dcterms:modified>
</cp:coreProperties>
</file>