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 id="2147483732" r:id="rId3"/>
    <p:sldMasterId id="2147483744" r:id="rId4"/>
    <p:sldMasterId id="2147483756" r:id="rId5"/>
    <p:sldMasterId id="2147483780" r:id="rId6"/>
    <p:sldMasterId id="2147483792" r:id="rId7"/>
    <p:sldMasterId id="2147483816" r:id="rId8"/>
    <p:sldMasterId id="2147483828" r:id="rId9"/>
    <p:sldMasterId id="2147483840" r:id="rId10"/>
    <p:sldMasterId id="2147483852" r:id="rId11"/>
    <p:sldMasterId id="2147483864" r:id="rId12"/>
    <p:sldMasterId id="2147483876" r:id="rId13"/>
    <p:sldMasterId id="2147483888" r:id="rId14"/>
  </p:sldMasterIdLst>
  <p:notesMasterIdLst>
    <p:notesMasterId r:id="rId54"/>
  </p:notesMasterIdLst>
  <p:sldIdLst>
    <p:sldId id="2007577389" r:id="rId15"/>
    <p:sldId id="306" r:id="rId16"/>
    <p:sldId id="2007577386" r:id="rId17"/>
    <p:sldId id="2007577387" r:id="rId18"/>
    <p:sldId id="308" r:id="rId19"/>
    <p:sldId id="260" r:id="rId20"/>
    <p:sldId id="261" r:id="rId21"/>
    <p:sldId id="309" r:id="rId22"/>
    <p:sldId id="2007577324" r:id="rId23"/>
    <p:sldId id="2007577391" r:id="rId24"/>
    <p:sldId id="2007577392" r:id="rId25"/>
    <p:sldId id="2007577393" r:id="rId26"/>
    <p:sldId id="2007577337" r:id="rId27"/>
    <p:sldId id="2007577401" r:id="rId28"/>
    <p:sldId id="2007577376" r:id="rId29"/>
    <p:sldId id="2007577394" r:id="rId30"/>
    <p:sldId id="2007577398" r:id="rId31"/>
    <p:sldId id="2007577397" r:id="rId32"/>
    <p:sldId id="2007577396" r:id="rId33"/>
    <p:sldId id="2007577399" r:id="rId34"/>
    <p:sldId id="312" r:id="rId35"/>
    <p:sldId id="2007577400" r:id="rId36"/>
    <p:sldId id="351" r:id="rId37"/>
    <p:sldId id="348" r:id="rId38"/>
    <p:sldId id="2007577402" r:id="rId39"/>
    <p:sldId id="2007577403" r:id="rId40"/>
    <p:sldId id="2007577404" r:id="rId41"/>
    <p:sldId id="2007577405" r:id="rId42"/>
    <p:sldId id="2007577406" r:id="rId43"/>
    <p:sldId id="2007577407" r:id="rId44"/>
    <p:sldId id="2007577408" r:id="rId45"/>
    <p:sldId id="2007577409" r:id="rId46"/>
    <p:sldId id="2007577410" r:id="rId47"/>
    <p:sldId id="2007577411" r:id="rId48"/>
    <p:sldId id="2007577413" r:id="rId49"/>
    <p:sldId id="2007577414" r:id="rId50"/>
    <p:sldId id="291" r:id="rId51"/>
    <p:sldId id="2007577416" r:id="rId52"/>
    <p:sldId id="200757741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CF37"/>
    <a:srgbClr val="F8D8F3"/>
    <a:srgbClr val="AEF0F0"/>
    <a:srgbClr val="F5C3EE"/>
    <a:srgbClr val="F9DBF5"/>
    <a:srgbClr val="F2B0E9"/>
    <a:srgbClr val="003192"/>
    <a:srgbClr val="B3D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9" autoAdjust="0"/>
    <p:restoredTop sz="94660"/>
  </p:normalViewPr>
  <p:slideViewPr>
    <p:cSldViewPr snapToGrid="0">
      <p:cViewPr varScale="1">
        <p:scale>
          <a:sx n="68" d="100"/>
          <a:sy n="68" d="100"/>
        </p:scale>
        <p:origin x="624"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88BAB-29A5-42DA-AAFB-6B8381863675}" type="datetimeFigureOut">
              <a:rPr lang="en-US" smtClean="0"/>
              <a:t>11/28/2024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6D95F-0A08-4269-BF1F-446C260EF0E7}" type="slidenum">
              <a:rPr lang="en-US" smtClean="0"/>
              <a:t>‹#›</a:t>
            </a:fld>
            <a:endParaRPr lang="en-US"/>
          </a:p>
        </p:txBody>
      </p:sp>
    </p:spTree>
    <p:extLst>
      <p:ext uri="{BB962C8B-B14F-4D97-AF65-F5344CB8AC3E}">
        <p14:creationId xmlns:p14="http://schemas.microsoft.com/office/powerpoint/2010/main" val="1145986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t>11/28/2024</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91437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t>11/28/2024</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8639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t>11/28/2024</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58863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p:txBody>
          <a:bodyPr/>
          <a:lstStyle/>
          <a:p>
            <a:fld id="{106306B7-6C96-4BB4-AF49-1140B8314F89}" type="datetimeFigureOut">
              <a:rPr lang="en-US" smtClean="0"/>
              <a:t>11/28/2024</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7916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43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689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622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99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654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43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1116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98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p:txBody>
          <a:bodyPr/>
          <a:lstStyle/>
          <a:p>
            <a:fld id="{106306B7-6C96-4BB4-AF49-1140B8314F89}" type="datetimeFigureOut">
              <a:rPr lang="en-US" smtClean="0"/>
              <a:t>11/28/2024</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48516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827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49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718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90A9295-612B-4197-95F3-E93C8FA08322}" type="datetimeFigureOut">
              <a:rPr lang="en-US"/>
              <a:pPr>
                <a:defRPr/>
              </a:pPr>
              <a:t>11/28/2024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230837-31C6-4731-8747-35804D3690BC}" type="slidenum">
              <a:rPr lang="en-US"/>
              <a:pPr>
                <a:defRPr/>
              </a:pPr>
              <a:t>‹#›</a:t>
            </a:fld>
            <a:endParaRPr lang="en-US"/>
          </a:p>
        </p:txBody>
      </p:sp>
    </p:spTree>
    <p:extLst>
      <p:ext uri="{BB962C8B-B14F-4D97-AF65-F5344CB8AC3E}">
        <p14:creationId xmlns:p14="http://schemas.microsoft.com/office/powerpoint/2010/main" val="12073027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CD80C2-CACA-4278-8195-2EE4CA1173E0}" type="datetimeFigureOut">
              <a:rPr lang="en-US"/>
              <a:pPr>
                <a:defRPr/>
              </a:pPr>
              <a:t>11/28/2024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3FFB28-EF13-437D-BB40-2065C9B9E7C7}" type="slidenum">
              <a:rPr lang="en-US"/>
              <a:pPr>
                <a:defRPr/>
              </a:pPr>
              <a:t>‹#›</a:t>
            </a:fld>
            <a:endParaRPr lang="en-US"/>
          </a:p>
        </p:txBody>
      </p:sp>
    </p:spTree>
    <p:extLst>
      <p:ext uri="{BB962C8B-B14F-4D97-AF65-F5344CB8AC3E}">
        <p14:creationId xmlns:p14="http://schemas.microsoft.com/office/powerpoint/2010/main" val="10042309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E9266997-9989-47DC-82F2-E0655561EE5B}" type="datetimeFigureOut">
              <a:rPr lang="en-US"/>
              <a:pPr>
                <a:defRPr/>
              </a:pPr>
              <a:t>11/28/2024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D1A31C-4834-4BC5-9ECC-FB44D653325B}" type="slidenum">
              <a:rPr lang="en-US"/>
              <a:pPr>
                <a:defRPr/>
              </a:pPr>
              <a:t>‹#›</a:t>
            </a:fld>
            <a:endParaRPr lang="en-US"/>
          </a:p>
        </p:txBody>
      </p:sp>
    </p:spTree>
    <p:extLst>
      <p:ext uri="{BB962C8B-B14F-4D97-AF65-F5344CB8AC3E}">
        <p14:creationId xmlns:p14="http://schemas.microsoft.com/office/powerpoint/2010/main" val="29466937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81D8398-4AD7-4F14-B22C-4D9638DFFB79}" type="datetimeFigureOut">
              <a:rPr lang="en-US"/>
              <a:pPr>
                <a:defRPr/>
              </a:pPr>
              <a:t>11/28/2024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1F6A29-B991-4A35-ACB4-2A78B944AB33}" type="slidenum">
              <a:rPr lang="en-US"/>
              <a:pPr>
                <a:defRPr/>
              </a:pPr>
              <a:t>‹#›</a:t>
            </a:fld>
            <a:endParaRPr lang="en-US"/>
          </a:p>
        </p:txBody>
      </p:sp>
    </p:spTree>
    <p:extLst>
      <p:ext uri="{BB962C8B-B14F-4D97-AF65-F5344CB8AC3E}">
        <p14:creationId xmlns:p14="http://schemas.microsoft.com/office/powerpoint/2010/main" val="21747558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781E43D-B302-4952-B4D2-7AFE3A576B42}" type="datetimeFigureOut">
              <a:rPr lang="en-US"/>
              <a:pPr>
                <a:defRPr/>
              </a:pPr>
              <a:t>11/28/2024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0BC7CCD-CE7F-4C71-AF18-70DC3CE042FA}" type="slidenum">
              <a:rPr lang="en-US"/>
              <a:pPr>
                <a:defRPr/>
              </a:pPr>
              <a:t>‹#›</a:t>
            </a:fld>
            <a:endParaRPr lang="en-US"/>
          </a:p>
        </p:txBody>
      </p:sp>
    </p:spTree>
    <p:extLst>
      <p:ext uri="{BB962C8B-B14F-4D97-AF65-F5344CB8AC3E}">
        <p14:creationId xmlns:p14="http://schemas.microsoft.com/office/powerpoint/2010/main" val="41209304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852A50E-376F-4361-ACC6-0D491CC590D8}" type="datetimeFigureOut">
              <a:rPr lang="en-US"/>
              <a:pPr>
                <a:defRPr/>
              </a:pPr>
              <a:t>11/28/2024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5BC0FA7-7D39-48B2-A639-6AC6C8F5A0D7}" type="slidenum">
              <a:rPr lang="en-US"/>
              <a:pPr>
                <a:defRPr/>
              </a:pPr>
              <a:t>‹#›</a:t>
            </a:fld>
            <a:endParaRPr lang="en-US"/>
          </a:p>
        </p:txBody>
      </p:sp>
    </p:spTree>
    <p:extLst>
      <p:ext uri="{BB962C8B-B14F-4D97-AF65-F5344CB8AC3E}">
        <p14:creationId xmlns:p14="http://schemas.microsoft.com/office/powerpoint/2010/main" val="39968949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B798FE-B859-4290-A5E0-1A3ED17E8B58}" type="datetimeFigureOut">
              <a:rPr lang="en-US"/>
              <a:pPr>
                <a:defRPr/>
              </a:pPr>
              <a:t>11/28/2024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F62471D-D787-41C3-8634-E350239B16EC}" type="slidenum">
              <a:rPr lang="en-US"/>
              <a:pPr>
                <a:defRPr/>
              </a:pPr>
              <a:t>‹#›</a:t>
            </a:fld>
            <a:endParaRPr lang="en-US"/>
          </a:p>
        </p:txBody>
      </p:sp>
    </p:spTree>
    <p:extLst>
      <p:ext uri="{BB962C8B-B14F-4D97-AF65-F5344CB8AC3E}">
        <p14:creationId xmlns:p14="http://schemas.microsoft.com/office/powerpoint/2010/main" val="237493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p:txBody>
          <a:bodyPr/>
          <a:lstStyle/>
          <a:p>
            <a:fld id="{106306B7-6C96-4BB4-AF49-1140B8314F89}" type="datetimeFigureOut">
              <a:rPr lang="en-US" smtClean="0"/>
              <a:t>11/28/2024</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0266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40D5A08-CEFD-41E4-A700-132DDF6F25B2}" type="datetimeFigureOut">
              <a:rPr lang="en-US"/>
              <a:pPr>
                <a:defRPr/>
              </a:pPr>
              <a:t>11/28/2024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0EB3A8-36F9-4E19-A127-D358BDFFF515}" type="slidenum">
              <a:rPr lang="en-US"/>
              <a:pPr>
                <a:defRPr/>
              </a:pPr>
              <a:t>‹#›</a:t>
            </a:fld>
            <a:endParaRPr lang="en-US"/>
          </a:p>
        </p:txBody>
      </p:sp>
    </p:spTree>
    <p:extLst>
      <p:ext uri="{BB962C8B-B14F-4D97-AF65-F5344CB8AC3E}">
        <p14:creationId xmlns:p14="http://schemas.microsoft.com/office/powerpoint/2010/main" val="37595935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1"/>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2844DAC-7984-49D5-8718-68F87BB6BE6D}" type="datetimeFigureOut">
              <a:rPr lang="en-US"/>
              <a:pPr>
                <a:defRPr/>
              </a:pPr>
              <a:t>11/28/2024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312AD8-6C0F-41B1-8DAA-B5A43E643187}" type="slidenum">
              <a:rPr lang="en-US"/>
              <a:pPr>
                <a:defRPr/>
              </a:pPr>
              <a:t>‹#›</a:t>
            </a:fld>
            <a:endParaRPr lang="en-US"/>
          </a:p>
        </p:txBody>
      </p:sp>
    </p:spTree>
    <p:extLst>
      <p:ext uri="{BB962C8B-B14F-4D97-AF65-F5344CB8AC3E}">
        <p14:creationId xmlns:p14="http://schemas.microsoft.com/office/powerpoint/2010/main" val="31280446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1A89A95-5666-466A-BAC0-621B55A108AF}" type="datetimeFigureOut">
              <a:rPr lang="en-US"/>
              <a:pPr>
                <a:defRPr/>
              </a:pPr>
              <a:t>11/28/2024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A5E8E2-9A76-4F33-BE4D-D3B20805AC39}" type="slidenum">
              <a:rPr lang="en-US"/>
              <a:pPr>
                <a:defRPr/>
              </a:pPr>
              <a:t>‹#›</a:t>
            </a:fld>
            <a:endParaRPr lang="en-US"/>
          </a:p>
        </p:txBody>
      </p:sp>
    </p:spTree>
    <p:extLst>
      <p:ext uri="{BB962C8B-B14F-4D97-AF65-F5344CB8AC3E}">
        <p14:creationId xmlns:p14="http://schemas.microsoft.com/office/powerpoint/2010/main" val="25314285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8569CD5-59C9-4FFD-9BB9-503EB0625A76}" type="datetimeFigureOut">
              <a:rPr lang="en-US"/>
              <a:pPr>
                <a:defRPr/>
              </a:pPr>
              <a:t>11/28/2024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02909E-6883-451F-909B-3D5076439F31}" type="slidenum">
              <a:rPr lang="en-US"/>
              <a:pPr>
                <a:defRPr/>
              </a:pPr>
              <a:t>‹#›</a:t>
            </a:fld>
            <a:endParaRPr lang="en-US"/>
          </a:p>
        </p:txBody>
      </p:sp>
    </p:spTree>
    <p:extLst>
      <p:ext uri="{BB962C8B-B14F-4D97-AF65-F5344CB8AC3E}">
        <p14:creationId xmlns:p14="http://schemas.microsoft.com/office/powerpoint/2010/main" val="2248157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8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43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156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380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423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179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p:txBody>
          <a:bodyPr/>
          <a:lstStyle/>
          <a:p>
            <a:fld id="{106306B7-6C96-4BB4-AF49-1140B8314F89}" type="datetimeFigureOut">
              <a:rPr lang="en-US" smtClean="0"/>
              <a:t>11/28/2024</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49919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051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44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497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056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374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p:txBody>
          <a:bodyPr/>
          <a:lstStyle/>
          <a:p>
            <a:fld id="{106306B7-6C96-4BB4-AF49-1140B8314F89}" type="datetimeFigureOut">
              <a:rPr lang="en-US" smtClean="0"/>
              <a:t>11/28/2024</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63260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p:txBody>
          <a:bodyPr/>
          <a:lstStyle/>
          <a:p>
            <a:fld id="{106306B7-6C96-4BB4-AF49-1140B8314F89}" type="datetimeFigureOut">
              <a:rPr lang="en-US" smtClean="0"/>
              <a:t>11/28/2024</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320603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p:txBody>
          <a:bodyPr/>
          <a:lstStyle/>
          <a:p>
            <a:fld id="{106306B7-6C96-4BB4-AF49-1140B8314F89}" type="datetimeFigureOut">
              <a:rPr lang="en-US" smtClean="0"/>
              <a:t>11/28/2024</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89369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p:txBody>
          <a:bodyPr/>
          <a:lstStyle/>
          <a:p>
            <a:fld id="{106306B7-6C96-4BB4-AF49-1140B8314F89}" type="datetimeFigureOut">
              <a:rPr lang="en-US" smtClean="0"/>
              <a:t>11/28/2024</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55752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t>11/28/2024</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549345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p:txBody>
          <a:bodyPr/>
          <a:lstStyle/>
          <a:p>
            <a:fld id="{106306B7-6C96-4BB4-AF49-1140B8314F89}" type="datetimeFigureOut">
              <a:rPr lang="en-US" smtClean="0"/>
              <a:t>11/28/2024</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333736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p:txBody>
          <a:bodyPr/>
          <a:lstStyle/>
          <a:p>
            <a:fld id="{106306B7-6C96-4BB4-AF49-1140B8314F89}" type="datetimeFigureOut">
              <a:rPr lang="en-US" smtClean="0"/>
              <a:t>11/28/2024</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6207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p:txBody>
          <a:bodyPr/>
          <a:lstStyle/>
          <a:p>
            <a:fld id="{106306B7-6C96-4BB4-AF49-1140B8314F89}" type="datetimeFigureOut">
              <a:rPr lang="en-US" smtClean="0"/>
              <a:t>11/28/2024</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217653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03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81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353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21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90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410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259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t>11/28/2024</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84010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944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97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8719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57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475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398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86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109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949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0367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t>11/28/2024</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23065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237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87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3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080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6608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3"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3"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solidFill>
                  <a:srgbClr val="302441">
                    <a:lumMod val="75000"/>
                    <a:lumOff val="25000"/>
                  </a:srgbClr>
                </a:solidFill>
              </a:rPr>
              <a:pPr/>
              <a:t>11/28/2024</a:t>
            </a:fld>
            <a:endParaRPr lang="en-US" dirty="0">
              <a:solidFill>
                <a:srgbClr val="302441">
                  <a:lumMod val="75000"/>
                  <a:lumOff val="25000"/>
                </a:srgbClr>
              </a:solidFill>
            </a:endParaRPr>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dirty="0">
              <a:solidFill>
                <a:srgbClr val="302441">
                  <a:lumMod val="75000"/>
                  <a:lumOff val="25000"/>
                </a:srgbClr>
              </a:solidFill>
            </a:endParaRPr>
          </a:p>
        </p:txBody>
      </p:sp>
    </p:spTree>
    <p:extLst>
      <p:ext uri="{BB962C8B-B14F-4D97-AF65-F5344CB8AC3E}">
        <p14:creationId xmlns:p14="http://schemas.microsoft.com/office/powerpoint/2010/main" val="3342278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3"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solidFill>
                  <a:srgbClr val="302441">
                    <a:lumMod val="75000"/>
                    <a:lumOff val="25000"/>
                  </a:srgbClr>
                </a:solidFill>
              </a:rPr>
              <a:pPr/>
              <a:t>11/28/2024</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36873348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1" y="170974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1"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solidFill>
                  <a:srgbClr val="302441">
                    <a:lumMod val="75000"/>
                    <a:lumOff val="25000"/>
                  </a:srgbClr>
                </a:solidFill>
              </a:rPr>
              <a:pPr/>
              <a:t>11/28/2024</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2024362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2"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65" y="2057401"/>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9" y="2057401"/>
            <a:ext cx="5016835"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solidFill>
                  <a:srgbClr val="302441">
                    <a:lumMod val="75000"/>
                    <a:lumOff val="25000"/>
                  </a:srgbClr>
                </a:solidFill>
              </a:rPr>
              <a:pPr/>
              <a:t>11/28/2024</a:t>
            </a:fld>
            <a:endParaRPr lang="en-US">
              <a:solidFill>
                <a:srgbClr val="302441">
                  <a:lumMod val="75000"/>
                  <a:lumOff val="25000"/>
                </a:srgbClr>
              </a:solidFill>
            </a:endParaRPr>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21476257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9"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solidFill>
                  <a:srgbClr val="302441">
                    <a:lumMod val="75000"/>
                    <a:lumOff val="25000"/>
                  </a:srgbClr>
                </a:solidFill>
              </a:rPr>
              <a:pPr/>
              <a:t>11/28/2024</a:t>
            </a:fld>
            <a:endParaRPr lang="en-US">
              <a:solidFill>
                <a:srgbClr val="302441">
                  <a:lumMod val="75000"/>
                  <a:lumOff val="25000"/>
                </a:srgbClr>
              </a:solidFill>
            </a:endParaRPr>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3244476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t>11/28/2024</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505957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solidFill>
                  <a:srgbClr val="302441">
                    <a:lumMod val="75000"/>
                    <a:lumOff val="25000"/>
                  </a:srgbClr>
                </a:solidFill>
              </a:rPr>
              <a:pPr/>
              <a:t>11/28/2024</a:t>
            </a:fld>
            <a:endParaRPr lang="en-US">
              <a:solidFill>
                <a:srgbClr val="302441">
                  <a:lumMod val="75000"/>
                  <a:lumOff val="25000"/>
                </a:srgbClr>
              </a:solidFill>
            </a:endParaRPr>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28589951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solidFill>
                  <a:srgbClr val="302441">
                    <a:lumMod val="75000"/>
                    <a:lumOff val="25000"/>
                  </a:srgbClr>
                </a:solidFill>
              </a:rPr>
              <a:pPr/>
              <a:t>11/28/2024</a:t>
            </a:fld>
            <a:endParaRPr lang="en-US">
              <a:solidFill>
                <a:srgbClr val="302441">
                  <a:lumMod val="75000"/>
                  <a:lumOff val="25000"/>
                </a:srgbClr>
              </a:solidFill>
            </a:endParaRPr>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41385539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solidFill>
                  <a:srgbClr val="302441">
                    <a:lumMod val="75000"/>
                    <a:lumOff val="25000"/>
                  </a:srgbClr>
                </a:solidFill>
              </a:rPr>
              <a:pPr/>
              <a:t>11/28/2024</a:t>
            </a:fld>
            <a:endParaRPr lang="en-US">
              <a:solidFill>
                <a:srgbClr val="302441">
                  <a:lumMod val="75000"/>
                  <a:lumOff val="25000"/>
                </a:srgbClr>
              </a:solidFill>
            </a:endParaRPr>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1879931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solidFill>
                  <a:srgbClr val="302441">
                    <a:lumMod val="75000"/>
                    <a:lumOff val="25000"/>
                  </a:srgbClr>
                </a:solidFill>
              </a:rPr>
              <a:pPr/>
              <a:t>11/28/2024</a:t>
            </a:fld>
            <a:endParaRPr lang="en-US">
              <a:solidFill>
                <a:srgbClr val="302441">
                  <a:lumMod val="75000"/>
                  <a:lumOff val="25000"/>
                </a:srgbClr>
              </a:solidFill>
            </a:endParaRPr>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5281290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solidFill>
                  <a:srgbClr val="302441">
                    <a:lumMod val="75000"/>
                    <a:lumOff val="25000"/>
                  </a:srgbClr>
                </a:solidFill>
              </a:rPr>
              <a:pPr/>
              <a:t>11/28/2024</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006237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solidFill>
                  <a:srgbClr val="302441">
                    <a:lumMod val="75000"/>
                    <a:lumOff val="25000"/>
                  </a:srgbClr>
                </a:solidFill>
              </a:rPr>
              <a:pPr/>
              <a:t>11/28/2024</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9616927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49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89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004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515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t>11/28/2024</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19843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516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784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12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15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756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731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6517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t>11/28/2024</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838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t>11/28/2024</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849306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69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t>11/28/2024</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616077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8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15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64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891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25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7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176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797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15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993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t>11/28/2024</a:t>
            </a:fld>
            <a:endParaRPr lang="en-US"/>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t>‹#›</a:t>
            </a:fld>
            <a:endParaRPr lang="en-US"/>
          </a:p>
        </p:txBody>
      </p:sp>
    </p:spTree>
    <p:extLst>
      <p:ext uri="{BB962C8B-B14F-4D97-AF65-F5344CB8AC3E}">
        <p14:creationId xmlns:p14="http://schemas.microsoft.com/office/powerpoint/2010/main" val="5145348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0038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72A34050-3C8D-4467-86DD-7EC0A2E8C473}" type="datetimeFigureOut">
              <a:rPr lang="en-US"/>
              <a:pPr>
                <a:defRPr/>
              </a:pPr>
              <a:t>11/28/2024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4D6AACF6-7471-4715-A6F0-CE8F07286B5A}" type="slidenum">
              <a:rPr lang="en-US"/>
              <a:pPr>
                <a:defRPr/>
              </a:pPr>
              <a:t>‹#›</a:t>
            </a:fld>
            <a:endParaRPr lang="en-US"/>
          </a:p>
        </p:txBody>
      </p:sp>
    </p:spTree>
    <p:extLst>
      <p:ext uri="{BB962C8B-B14F-4D97-AF65-F5344CB8AC3E}">
        <p14:creationId xmlns:p14="http://schemas.microsoft.com/office/powerpoint/2010/main" val="115882220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43952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0BDE-DC28-C498-1876-1EED55BEE347}"/>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6D87D5-FD82-34C5-BF75-468BF3553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F9C68-FF3F-ED53-43FB-68DA3D8CA947}"/>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306B7-6C96-4BB4-AF49-1140B8314F89}" type="datetimeFigureOut">
              <a:rPr lang="en-US" smtClean="0"/>
              <a:t>11/28/2024</a:t>
            </a:fld>
            <a:endParaRPr lang="en-US"/>
          </a:p>
        </p:txBody>
      </p:sp>
      <p:sp>
        <p:nvSpPr>
          <p:cNvPr id="5" name="Footer Placeholder 4">
            <a:extLst>
              <a:ext uri="{FF2B5EF4-FFF2-40B4-BE49-F238E27FC236}">
                <a16:creationId xmlns:a16="http://schemas.microsoft.com/office/drawing/2014/main" id="{1A4D37AA-44B5-27FB-7288-57FBA189920C}"/>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441426-04E4-DC7B-168C-82C38E785EDE}"/>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3318C-1F3E-432F-8CB4-4F8614F5B18E}" type="slidenum">
              <a:rPr lang="en-US" smtClean="0"/>
              <a:t>‹#›</a:t>
            </a:fld>
            <a:endParaRPr lang="en-US"/>
          </a:p>
        </p:txBody>
      </p:sp>
    </p:spTree>
    <p:extLst>
      <p:ext uri="{BB962C8B-B14F-4D97-AF65-F5344CB8AC3E}">
        <p14:creationId xmlns:p14="http://schemas.microsoft.com/office/powerpoint/2010/main" val="53938110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5420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29077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3"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600"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9" y="3223753"/>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solidFill>
                  <a:srgbClr val="302441">
                    <a:lumMod val="75000"/>
                    <a:lumOff val="25000"/>
                  </a:srgbClr>
                </a:solidFill>
              </a:rPr>
              <a:pPr/>
              <a:t>11/28/2024</a:t>
            </a:fld>
            <a:endParaRPr lang="en-US">
              <a:solidFill>
                <a:srgbClr val="302441">
                  <a:lumMod val="75000"/>
                  <a:lumOff val="25000"/>
                </a:srgbClr>
              </a:solidFill>
            </a:endParaRPr>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3"/>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solidFill>
                  <a:srgbClr val="302441">
                    <a:lumMod val="75000"/>
                    <a:lumOff val="25000"/>
                  </a:srgbClr>
                </a:solidFill>
              </a:rPr>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3" y="635636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solidFill>
                  <a:srgbClr val="302441">
                    <a:lumMod val="75000"/>
                    <a:lumOff val="25000"/>
                  </a:srgbClr>
                </a:solidFill>
              </a:rPr>
              <a:pPr/>
              <a:t>‹#›</a:t>
            </a:fld>
            <a:endParaRPr lang="en-US">
              <a:solidFill>
                <a:srgbClr val="302441">
                  <a:lumMod val="75000"/>
                  <a:lumOff val="25000"/>
                </a:srgbClr>
              </a:solidFill>
            </a:endParaRPr>
          </a:p>
        </p:txBody>
      </p:sp>
    </p:spTree>
    <p:extLst>
      <p:ext uri="{BB962C8B-B14F-4D97-AF65-F5344CB8AC3E}">
        <p14:creationId xmlns:p14="http://schemas.microsoft.com/office/powerpoint/2010/main" val="109835348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70668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solidFill>
                  <a:prstClr val="black">
                    <a:tint val="75000"/>
                  </a:prstClr>
                </a:solidFill>
              </a:rPr>
              <a:pPr/>
              <a:t>11/28/2024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999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g"/><Relationship Id="rId1" Type="http://schemas.openxmlformats.org/officeDocument/2006/relationships/slideLayout" Target="../slideLayouts/slideLayout122.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134.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33.png"/><Relationship Id="rId9"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3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34.xml"/></Relationships>
</file>

<file path=ppt/slides/_rels/slide3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audio" Target="../media/audio1.wav"/><Relationship Id="rId1" Type="http://schemas.openxmlformats.org/officeDocument/2006/relationships/slideLayout" Target="../slideLayouts/slideLayout13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jp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0.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C64FF7E-9971-3305-6D35-00AB84B4566E}"/>
              </a:ext>
            </a:extLst>
          </p:cNvPr>
          <p:cNvPicPr>
            <a:picLocks noChangeAspect="1"/>
          </p:cNvPicPr>
          <p:nvPr/>
        </p:nvPicPr>
        <p:blipFill rotWithShape="1">
          <a:blip r:embed="rId3">
            <a:extLst>
              <a:ext uri="{28A0092B-C50C-407E-A947-70E740481C1C}">
                <a14:useLocalDpi xmlns:a14="http://schemas.microsoft.com/office/drawing/2010/main" val="0"/>
              </a:ext>
            </a:extLst>
          </a:blip>
          <a:srcRect l="6848" t="3672" r="9783" b="9565"/>
          <a:stretch/>
        </p:blipFill>
        <p:spPr>
          <a:xfrm>
            <a:off x="211504" y="135835"/>
            <a:ext cx="11768992" cy="5814392"/>
          </a:xfrm>
          <a:prstGeom prst="rect">
            <a:avLst/>
          </a:prstGeom>
        </p:spPr>
      </p:pic>
      <p:sp>
        <p:nvSpPr>
          <p:cNvPr id="6" name="TextBox 5">
            <a:extLst>
              <a:ext uri="{FF2B5EF4-FFF2-40B4-BE49-F238E27FC236}">
                <a16:creationId xmlns:a16="http://schemas.microsoft.com/office/drawing/2014/main" id="{2B695BE8-B84A-C319-7199-E4704DEEF312}"/>
              </a:ext>
            </a:extLst>
          </p:cNvPr>
          <p:cNvSpPr txBox="1"/>
          <p:nvPr/>
        </p:nvSpPr>
        <p:spPr>
          <a:xfrm>
            <a:off x="1623396" y="2524874"/>
            <a:ext cx="8706679" cy="1808252"/>
          </a:xfrm>
          <a:prstGeom prst="rect">
            <a:avLst/>
          </a:prstGeom>
          <a:noFill/>
        </p:spPr>
        <p:txBody>
          <a:bodyPr wrap="square" rtlCol="0">
            <a:spAutoFit/>
          </a:bodyPr>
          <a:lstStyle/>
          <a:p>
            <a:pPr algn="ctr">
              <a:lnSpc>
                <a:spcPct val="150000"/>
              </a:lnSpc>
            </a:pP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rPr>
              <a:t>Bài</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rPr>
              <a:t> 4: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Em</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thể</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hiện</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sự</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cảm</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thông</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giúp</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đỡ</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người</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gặp</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khó</a:t>
            </a:r>
            <a:r>
              <a:rPr lang="en-US" sz="4000" dirty="0">
                <a:solidFill>
                  <a:srgbClr val="7030A0"/>
                </a:solidFill>
                <a:effectLst>
                  <a:outerShdw blurRad="38100" dist="38100" dir="2700000" algn="tl">
                    <a:srgbClr val="000000">
                      <a:alpha val="43137"/>
                    </a:srgbClr>
                  </a:outerShdw>
                </a:effectLst>
                <a:latin typeface="UTM Avo" panose="02040603050506020204" pitchFamily="18" charset="0"/>
              </a:rPr>
              <a:t> </a:t>
            </a:r>
            <a:r>
              <a:rPr lang="en-US" sz="4000" dirty="0" err="1">
                <a:solidFill>
                  <a:srgbClr val="7030A0"/>
                </a:solidFill>
                <a:effectLst>
                  <a:outerShdw blurRad="38100" dist="38100" dir="2700000" algn="tl">
                    <a:srgbClr val="000000">
                      <a:alpha val="43137"/>
                    </a:srgbClr>
                  </a:outerShdw>
                </a:effectLst>
                <a:latin typeface="UTM Avo" panose="02040603050506020204" pitchFamily="18" charset="0"/>
              </a:rPr>
              <a:t>khăn</a:t>
            </a:r>
            <a:endParaRPr lang="en-US" sz="4000" dirty="0">
              <a:solidFill>
                <a:srgbClr val="7030A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2100450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5">
            <a:extLst>
              <a:ext uri="{FF2B5EF4-FFF2-40B4-BE49-F238E27FC236}">
                <a16:creationId xmlns:a16="http://schemas.microsoft.com/office/drawing/2014/main" id="{7D160E0F-6050-458E-ADC7-219278658527}"/>
              </a:ext>
            </a:extLst>
          </p:cNvPr>
          <p:cNvPicPr>
            <a:picLocks noChangeAspect="1"/>
          </p:cNvPicPr>
          <p:nvPr/>
        </p:nvPicPr>
        <p:blipFill>
          <a:blip r:embed="rId2"/>
          <a:stretch>
            <a:fillRect/>
          </a:stretch>
        </p:blipFill>
        <p:spPr>
          <a:xfrm>
            <a:off x="7019817" y="93258"/>
            <a:ext cx="776848" cy="487495"/>
          </a:xfrm>
          <a:prstGeom prst="rect">
            <a:avLst/>
          </a:prstGeom>
        </p:spPr>
      </p:pic>
      <p:pic>
        <p:nvPicPr>
          <p:cNvPr id="8" name="图片 26">
            <a:extLst>
              <a:ext uri="{FF2B5EF4-FFF2-40B4-BE49-F238E27FC236}">
                <a16:creationId xmlns:a16="http://schemas.microsoft.com/office/drawing/2014/main" id="{7EFC6539-613A-455A-A7A0-294934BB49AC}"/>
              </a:ext>
            </a:extLst>
          </p:cNvPr>
          <p:cNvPicPr>
            <a:picLocks noChangeAspect="1"/>
          </p:cNvPicPr>
          <p:nvPr/>
        </p:nvPicPr>
        <p:blipFill>
          <a:blip r:embed="rId2"/>
          <a:stretch>
            <a:fillRect/>
          </a:stretch>
        </p:blipFill>
        <p:spPr>
          <a:xfrm>
            <a:off x="591229" y="505838"/>
            <a:ext cx="1046651" cy="656804"/>
          </a:xfrm>
          <a:prstGeom prst="rect">
            <a:avLst/>
          </a:prstGeom>
        </p:spPr>
      </p:pic>
      <p:pic>
        <p:nvPicPr>
          <p:cNvPr id="9" name="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122837" y="3608393"/>
            <a:ext cx="243416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7"/>
          <p:cNvPicPr>
            <a:picLocks noChangeAspect="1"/>
          </p:cNvPicPr>
          <p:nvPr/>
        </p:nvPicPr>
        <p:blipFill>
          <a:blip r:embed="rId4">
            <a:extLst>
              <a:ext uri="{28A0092B-C50C-407E-A947-70E740481C1C}">
                <a14:useLocalDpi xmlns:a14="http://schemas.microsoft.com/office/drawing/2010/main" val="0"/>
              </a:ext>
            </a:extLst>
          </a:blip>
          <a:srcRect l="65866" t="43141" r="16000" b="18697"/>
          <a:stretch>
            <a:fillRect/>
          </a:stretch>
        </p:blipFill>
        <p:spPr bwMode="auto">
          <a:xfrm>
            <a:off x="10323054" y="5029200"/>
            <a:ext cx="154304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835024" y="3129331"/>
            <a:ext cx="6488029" cy="2357075"/>
            <a:chOff x="3835024" y="3129331"/>
            <a:chExt cx="6488029" cy="2357075"/>
          </a:xfrm>
        </p:grpSpPr>
        <p:sp>
          <p:nvSpPr>
            <p:cNvPr id="6" name="Cloud Callout 5"/>
            <p:cNvSpPr/>
            <p:nvPr/>
          </p:nvSpPr>
          <p:spPr>
            <a:xfrm>
              <a:off x="3835024" y="3129331"/>
              <a:ext cx="6488029" cy="2357075"/>
            </a:xfrm>
            <a:prstGeom prst="cloudCallout">
              <a:avLst>
                <a:gd name="adj1" fmla="val 55834"/>
                <a:gd name="adj2" fmla="val 6692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477089" y="3399924"/>
              <a:ext cx="5458487" cy="1815882"/>
            </a:xfrm>
            <a:prstGeom prst="rect">
              <a:avLst/>
            </a:prstGeom>
            <a:noFill/>
          </p:spPr>
          <p:txBody>
            <a:bodyPr wrap="square" rtlCol="0">
              <a:spAutoFit/>
            </a:bodyPr>
            <a:lstStyle/>
            <a:p>
              <a:pPr algn="ctr"/>
              <a:r>
                <a:rPr lang="en-US" sz="2800">
                  <a:solidFill>
                    <a:srgbClr val="C00000"/>
                  </a:solidFill>
                  <a:latin typeface="Times New Roman" pitchFamily="18" charset="0"/>
                  <a:cs typeface="Times New Roman" pitchFamily="18" charset="0"/>
                </a:rPr>
                <a:t>Bác sĩ Ha-uốt Ken-li chính là cậu bé nghèo xin cốc nước năm xưa. Bác sĩ đã nhớ và trả ơn hành động tử tế của  cô bé.</a:t>
              </a:r>
            </a:p>
          </p:txBody>
        </p:sp>
      </p:grpSp>
      <p:grpSp>
        <p:nvGrpSpPr>
          <p:cNvPr id="3" name="Group 2"/>
          <p:cNvGrpSpPr/>
          <p:nvPr/>
        </p:nvGrpSpPr>
        <p:grpSpPr>
          <a:xfrm>
            <a:off x="272956" y="218366"/>
            <a:ext cx="9840037" cy="3055165"/>
            <a:chOff x="272956" y="218366"/>
            <a:chExt cx="9840037" cy="3055165"/>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5">
              <a:extLst>
                <a:ext uri="{28A0092B-C50C-407E-A947-70E740481C1C}">
                  <a14:useLocalDpi xmlns:a14="http://schemas.microsoft.com/office/drawing/2010/main" val="0"/>
                </a:ext>
              </a:extLst>
            </a:blip>
            <a:srcRect l="20572" t="78444" r="38630"/>
            <a:stretch/>
          </p:blipFill>
          <p:spPr>
            <a:xfrm>
              <a:off x="272956" y="218366"/>
              <a:ext cx="9840037" cy="3055165"/>
            </a:xfrm>
            <a:prstGeom prst="rect">
              <a:avLst/>
            </a:prstGeom>
          </p:spPr>
        </p:pic>
        <p:sp>
          <p:nvSpPr>
            <p:cNvPr id="10" name="Cloud Callout 9"/>
            <p:cNvSpPr/>
            <p:nvPr/>
          </p:nvSpPr>
          <p:spPr>
            <a:xfrm rot="151992">
              <a:off x="1449100" y="477279"/>
              <a:ext cx="7001301" cy="2498544"/>
            </a:xfrm>
            <a:prstGeom prst="cloudCallout">
              <a:avLst>
                <a:gd name="adj1" fmla="val -38572"/>
                <a:gd name="adj2" fmla="val 7615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27145" y="1021999"/>
              <a:ext cx="6331659" cy="1077218"/>
            </a:xfrm>
            <a:prstGeom prst="rect">
              <a:avLst/>
            </a:prstGeom>
            <a:noFill/>
          </p:spPr>
          <p:txBody>
            <a:bodyPr wrap="square" rtlCol="0">
              <a:spAutoFit/>
            </a:bodyPr>
            <a:lstStyle/>
            <a:p>
              <a:r>
                <a:rPr lang="en-US" sz="3200">
                  <a:solidFill>
                    <a:srgbClr val="003192"/>
                  </a:solidFill>
                  <a:latin typeface="Times New Roman" pitchFamily="18" charset="0"/>
                  <a:cs typeface="Times New Roman" pitchFamily="18" charset="0"/>
                </a:rPr>
                <a:t>Vì sao hóa đơn viện phí đã được bác sĩ Ha-uốt Ken-li thanh toán?</a:t>
              </a:r>
            </a:p>
          </p:txBody>
        </p:sp>
      </p:grpSp>
    </p:spTree>
    <p:extLst>
      <p:ext uri="{BB962C8B-B14F-4D97-AF65-F5344CB8AC3E}">
        <p14:creationId xmlns:p14="http://schemas.microsoft.com/office/powerpoint/2010/main" val="313452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10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 y="0"/>
            <a:ext cx="12194863" cy="6858000"/>
            <a:chOff x="-1" y="0"/>
            <a:chExt cx="12194863" cy="6858000"/>
          </a:xfrm>
        </p:grpSpPr>
        <p:pic>
          <p:nvPicPr>
            <p:cNvPr id="2050" name="Picture 2" descr="C:\Users\hp\Desktop\hình nề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4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43701" y="504967"/>
              <a:ext cx="7451678" cy="46948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3480181" y="1078173"/>
            <a:ext cx="7178723" cy="3416320"/>
          </a:xfrm>
          <a:prstGeom prst="rect">
            <a:avLst/>
          </a:prstGeom>
          <a:noFill/>
        </p:spPr>
        <p:txBody>
          <a:bodyPr wrap="square" rtlCol="0">
            <a:spAutoFit/>
          </a:bodyPr>
          <a:lstStyle/>
          <a:p>
            <a:pPr algn="just"/>
            <a:r>
              <a:rPr lang="en-US" sz="3600">
                <a:latin typeface="Times New Roman" pitchFamily="18" charset="0"/>
                <a:cs typeface="Times New Roman" pitchFamily="18" charset="0"/>
              </a:rPr>
              <a:t>    Làm chuyện tốt sẽ gặp chuyện tốt; giúp đỡ người khác chính là giúp đỡ chính mình; sự cảm thông, giúp đỡ người khó khăn cần được thể hiện bằng lời nói và hành động cụ thể. Cần biết ơn những người có tấm lòng tốt.</a:t>
            </a:r>
          </a:p>
        </p:txBody>
      </p:sp>
    </p:spTree>
    <p:extLst>
      <p:ext uri="{BB962C8B-B14F-4D97-AF65-F5344CB8AC3E}">
        <p14:creationId xmlns:p14="http://schemas.microsoft.com/office/powerpoint/2010/main" val="1017926654"/>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6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600">
              <a:solidFill>
                <a:srgbClr val="FFC000">
                  <a:lumMod val="75000"/>
                </a:srgbClr>
              </a:solidFill>
              <a:latin typeface="Calibri" panose="020F0502020204030204"/>
            </a:endParaRPr>
          </a:p>
        </p:txBody>
      </p:sp>
      <p:pic>
        <p:nvPicPr>
          <p:cNvPr id="2" name="Picture 318">
            <a:extLst>
              <a:ext uri="{FF2B5EF4-FFF2-40B4-BE49-F238E27FC236}">
                <a16:creationId xmlns:a16="http://schemas.microsoft.com/office/drawing/2014/main" id="{99E64CDC-9758-1081-602A-32B588F85D83}"/>
              </a:ext>
            </a:extLst>
          </p:cNvPr>
          <p:cNvPicPr>
            <a:picLocks noChangeAspect="1"/>
          </p:cNvPicPr>
          <p:nvPr/>
        </p:nvPicPr>
        <p:blipFill>
          <a:blip r:embed="rId3"/>
          <a:stretch>
            <a:fillRect/>
          </a:stretch>
        </p:blipFill>
        <p:spPr>
          <a:xfrm>
            <a:off x="2808843" y="3870921"/>
            <a:ext cx="6574327" cy="2987089"/>
          </a:xfrm>
          <a:prstGeom prst="rect">
            <a:avLst/>
          </a:prstGeom>
        </p:spPr>
      </p:pic>
      <p:sp>
        <p:nvSpPr>
          <p:cNvPr id="7" name="Hộp Văn bản 6">
            <a:extLst>
              <a:ext uri="{FF2B5EF4-FFF2-40B4-BE49-F238E27FC236}">
                <a16:creationId xmlns:a16="http://schemas.microsoft.com/office/drawing/2014/main" id="{632C289D-1919-ADDE-C196-9FA0B5ECCE08}"/>
              </a:ext>
            </a:extLst>
          </p:cNvPr>
          <p:cNvSpPr txBox="1"/>
          <p:nvPr/>
        </p:nvSpPr>
        <p:spPr>
          <a:xfrm>
            <a:off x="1760813" y="1497121"/>
            <a:ext cx="8407791" cy="1754326"/>
          </a:xfrm>
          <a:prstGeom prst="rect">
            <a:avLst/>
          </a:prstGeom>
          <a:noFill/>
        </p:spPr>
        <p:txBody>
          <a:bodyPr wrap="square" rtlCol="0">
            <a:spAutoFit/>
          </a:bodyPr>
          <a:lstStyle/>
          <a:p>
            <a:pPr algn="ctr">
              <a:defRPr/>
            </a:pPr>
            <a:r>
              <a:rPr lang="en-US" sz="5400" b="1">
                <a:solidFill>
                  <a:srgbClr val="FF0000"/>
                </a:solidFill>
                <a:latin typeface="Arial-Rounded"/>
                <a:ea typeface="Cambria" panose="02040503050406030204" pitchFamily="18" charset="0"/>
              </a:rPr>
              <a:t>2. Quan sát tranh và   thực hiện yêu cầu</a:t>
            </a:r>
            <a:endParaRPr lang="en-US" sz="5400" b="1" dirty="0">
              <a:solidFill>
                <a:srgbClr val="FF0000"/>
              </a:solidFill>
              <a:latin typeface="Arial-Rounded"/>
              <a:ea typeface="Cambria" panose="02040503050406030204" pitchFamily="18" charset="0"/>
            </a:endParaRPr>
          </a:p>
        </p:txBody>
      </p:sp>
    </p:spTree>
    <p:extLst>
      <p:ext uri="{BB962C8B-B14F-4D97-AF65-F5344CB8AC3E}">
        <p14:creationId xmlns:p14="http://schemas.microsoft.com/office/powerpoint/2010/main" val="29639081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19203" y="4962695"/>
            <a:ext cx="10426700" cy="564322"/>
          </a:xfrm>
          <a:prstGeom prst="rect">
            <a:avLst/>
          </a:prstGeom>
          <a:noFill/>
        </p:spPr>
        <p:txBody>
          <a:bodyPr wrap="square" rtlCol="0">
            <a:spAutoFit/>
          </a:bodyPr>
          <a:lstStyle/>
          <a:p>
            <a:pPr algn="just">
              <a:lnSpc>
                <a:spcPct val="115000"/>
              </a:lnSpc>
              <a:spcAft>
                <a:spcPts val="1333"/>
              </a:spcAft>
            </a:pPr>
            <a:r>
              <a:rPr lang="nl-NL" sz="2667" b="1" spc="-53">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 hãy nhận xét việc làm của các bạn nhỏ trong tranh.</a:t>
            </a:r>
            <a:endParaRPr lang="en-US" sz="2667"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2564607" y="854710"/>
            <a:ext cx="7532688" cy="3882390"/>
          </a:xfrm>
          <a:prstGeom prst="rect">
            <a:avLst/>
          </a:prstGeom>
          <a:noFill/>
        </p:spPr>
      </p:pic>
      <p:sp>
        <p:nvSpPr>
          <p:cNvPr id="9" name="Hộp Văn bản 6">
            <a:extLst>
              <a:ext uri="{FF2B5EF4-FFF2-40B4-BE49-F238E27FC236}">
                <a16:creationId xmlns:a16="http://schemas.microsoft.com/office/drawing/2014/main" id="{632C289D-1919-ADDE-C196-9FA0B5ECCE08}"/>
              </a:ext>
            </a:extLst>
          </p:cNvPr>
          <p:cNvSpPr txBox="1"/>
          <p:nvPr/>
        </p:nvSpPr>
        <p:spPr>
          <a:xfrm>
            <a:off x="609213" y="230729"/>
            <a:ext cx="8407791" cy="523220"/>
          </a:xfrm>
          <a:prstGeom prst="rect">
            <a:avLst/>
          </a:prstGeom>
          <a:noFill/>
        </p:spPr>
        <p:txBody>
          <a:bodyPr wrap="square" rtlCol="0">
            <a:spAutoFit/>
          </a:bodyPr>
          <a:lstStyle/>
          <a:p>
            <a:pPr algn="ctr">
              <a:defRPr/>
            </a:pPr>
            <a:r>
              <a:rPr lang="en-US" sz="2800" b="1">
                <a:latin typeface="Arial-Rounded"/>
                <a:ea typeface="Cambria" panose="02040503050406030204" pitchFamily="18" charset="0"/>
              </a:rPr>
              <a:t>Quan sát tranh và thực hiện yêu cầu</a:t>
            </a:r>
            <a:endParaRPr lang="en-US" sz="2800" b="1" dirty="0">
              <a:latin typeface="Arial-Rounded"/>
              <a:ea typeface="Cambria" panose="02040503050406030204" pitchFamily="18" charset="0"/>
            </a:endParaRPr>
          </a:p>
        </p:txBody>
      </p:sp>
    </p:spTree>
    <p:extLst>
      <p:ext uri="{BB962C8B-B14F-4D97-AF65-F5344CB8AC3E}">
        <p14:creationId xmlns:p14="http://schemas.microsoft.com/office/powerpoint/2010/main" val="3706522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6">
            <a:extLst>
              <a:ext uri="{FF2B5EF4-FFF2-40B4-BE49-F238E27FC236}">
                <a16:creationId xmlns:a16="http://schemas.microsoft.com/office/drawing/2014/main" id="{F9BC79E7-211D-47E8-8406-EC83B2CA42AF}"/>
              </a:ext>
            </a:extLst>
          </p:cNvPr>
          <p:cNvSpPr txBox="1"/>
          <p:nvPr/>
        </p:nvSpPr>
        <p:spPr>
          <a:xfrm>
            <a:off x="2900184" y="640248"/>
            <a:ext cx="6441936" cy="748759"/>
          </a:xfrm>
          <a:prstGeom prst="rect">
            <a:avLst/>
          </a:prstGeom>
          <a:noFill/>
        </p:spPr>
        <p:txBody>
          <a:bodyPr wrap="square" lIns="91203" tIns="45607" rIns="91203" bIns="45607"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1932">
              <a:lnSpc>
                <a:spcPct val="100000"/>
              </a:lnSpc>
              <a:defRPr/>
            </a:pPr>
            <a:r>
              <a:rPr lang="en-US" altLang="zh-CN" sz="4267" b="1" dirty="0">
                <a:ln w="25400">
                  <a:solidFill>
                    <a:prstClr val="black">
                      <a:lumMod val="95000"/>
                      <a:lumOff val="5000"/>
                    </a:prstClr>
                  </a:solidFill>
                </a:ln>
                <a:latin typeface="Times New Roman" pitchFamily="18" charset="0"/>
                <a:ea typeface="Arial-Rounded" panose="020B0500000000000000" pitchFamily="34" charset="0"/>
                <a:cs typeface="Times New Roman" pitchFamily="18" charset="0"/>
              </a:rPr>
              <a:t>CHIA SẺ </a:t>
            </a:r>
            <a:r>
              <a:rPr lang="en-US" altLang="zh-CN" sz="4267" b="1">
                <a:ln w="25400">
                  <a:solidFill>
                    <a:prstClr val="black">
                      <a:lumMod val="95000"/>
                      <a:lumOff val="5000"/>
                    </a:prstClr>
                  </a:solidFill>
                </a:ln>
                <a:latin typeface="Times New Roman" pitchFamily="18" charset="0"/>
                <a:ea typeface="Arial-Rounded" panose="020B0500000000000000" pitchFamily="34" charset="0"/>
                <a:cs typeface="Times New Roman" pitchFamily="18" charset="0"/>
              </a:rPr>
              <a:t>TRƯỚC LỚP</a:t>
            </a:r>
            <a:endParaRPr lang="zh-CN" altLang="en-US" sz="4267" b="1" dirty="0">
              <a:ln w="25400">
                <a:solidFill>
                  <a:prstClr val="black">
                    <a:lumMod val="95000"/>
                    <a:lumOff val="5000"/>
                  </a:prstClr>
                </a:solidFill>
              </a:ln>
              <a:latin typeface="Times New Roman" pitchFamily="18" charset="0"/>
              <a:ea typeface="Arial-Rounded" panose="020B0500000000000000" pitchFamily="34" charset="0"/>
              <a:cs typeface="Times New Roman" pitchFamily="18" charset="0"/>
            </a:endParaRPr>
          </a:p>
        </p:txBody>
      </p:sp>
      <p:pic>
        <p:nvPicPr>
          <p:cNvPr id="5" name="Picture 4"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0188" y="1869826"/>
            <a:ext cx="7821937" cy="4801638"/>
          </a:xfrm>
          <a:prstGeom prst="rect">
            <a:avLst/>
          </a:prstGeom>
        </p:spPr>
      </p:pic>
    </p:spTree>
    <p:extLst>
      <p:ext uri="{BB962C8B-B14F-4D97-AF65-F5344CB8AC3E}">
        <p14:creationId xmlns:p14="http://schemas.microsoft.com/office/powerpoint/2010/main" val="468781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
                                        </p:tgtEl>
                                        <p:attrNameLst>
                                          <p:attrName>style.color</p:attrName>
                                        </p:attrNameLst>
                                      </p:cBhvr>
                                      <p:to>
                                        <p:clrVal>
                                          <a:schemeClr val="accent2"/>
                                        </p:clrVal>
                                      </p:to>
                                    </p:set>
                                    <p:set>
                                      <p:cBhvr>
                                        <p:cTn id="7" dur="500" fill="hold"/>
                                        <p:tgtEl>
                                          <p:spTgt spid="4"/>
                                        </p:tgtEl>
                                        <p:attrNameLst>
                                          <p:attrName>fillcolor</p:attrName>
                                        </p:attrNameLst>
                                      </p:cBhvr>
                                      <p:to>
                                        <p:clrVal>
                                          <a:schemeClr val="accent2"/>
                                        </p:clrVal>
                                      </p:to>
                                    </p:set>
                                    <p:set>
                                      <p:cBhvr>
                                        <p:cTn id="8"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5" name="Group 4"/>
          <p:cNvGrpSpPr/>
          <p:nvPr/>
        </p:nvGrpSpPr>
        <p:grpSpPr>
          <a:xfrm>
            <a:off x="6604000" y="2133600"/>
            <a:ext cx="5105400" cy="2324100"/>
            <a:chOff x="6604000" y="2133600"/>
            <a:chExt cx="5105400" cy="2324100"/>
          </a:xfrm>
        </p:grpSpPr>
        <p:sp>
          <p:nvSpPr>
            <p:cNvPr id="3" name="Rounded Rectangle 2"/>
            <p:cNvSpPr/>
            <p:nvPr/>
          </p:nvSpPr>
          <p:spPr>
            <a:xfrm>
              <a:off x="6604000" y="2133600"/>
              <a:ext cx="5105400" cy="23241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3CADDC-9AB1-96CE-D5E9-AC944DE8E35F}"/>
                </a:ext>
              </a:extLst>
            </p:cNvPr>
            <p:cNvSpPr txBox="1"/>
            <p:nvPr/>
          </p:nvSpPr>
          <p:spPr>
            <a:xfrm>
              <a:off x="6832603" y="2245551"/>
              <a:ext cx="4559300" cy="2062103"/>
            </a:xfrm>
            <a:prstGeom prst="rect">
              <a:avLst/>
            </a:prstGeom>
            <a:noFill/>
          </p:spPr>
          <p:txBody>
            <a:bodyPr wrap="square">
              <a:spAutoFit/>
            </a:bodyPr>
            <a:lstStyle/>
            <a:p>
              <a:pPr algn="just">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1 đã thể hiện sự quan tâm, giúp đỡ bạn bè lúc khó khăn.</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026" name="Picture 2" descr="C:\Users\hp\Desktop\đạo đức\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39800"/>
            <a:ext cx="5410200" cy="467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94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46400"/>
            <a:chOff x="6604000" y="1803400"/>
            <a:chExt cx="5105400" cy="2946400"/>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972303" y="1999330"/>
              <a:ext cx="4559300" cy="2554545"/>
            </a:xfrm>
            <a:prstGeom prst="rect">
              <a:avLst/>
            </a:prstGeom>
            <a:noFill/>
          </p:spPr>
          <p:txBody>
            <a:bodyPr wrap="square">
              <a:spAutoFit/>
            </a:bodyPr>
            <a:lstStyle/>
            <a:p>
              <a:pPr algn="just">
                <a:spcAft>
                  <a:spcPts val="600"/>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hai bạn nữ trong bức tranh 2 đã thể hiện sự quan tâm, chia sẻ lúc bạn gặp chuyện buồn.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050" name="Picture 2" descr="C:\Users\hp\Desktop\đạo đức\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3" y="1424994"/>
            <a:ext cx="4686300" cy="4378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46400"/>
            <a:chOff x="6604000" y="1803400"/>
            <a:chExt cx="5105400" cy="2946400"/>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718300" y="2097819"/>
              <a:ext cx="4876800" cy="2357568"/>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hai bạn nhỏ trong bức tranh 1 đã thể hiện sự đồng cảm, giúp đỡ người nghèo.</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3074" name="Picture 2" descr="C:\Users\hp\Desktop\đạo đức\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491" y="1268414"/>
            <a:ext cx="4849812" cy="438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46400"/>
            <a:chOff x="6604000" y="1803400"/>
            <a:chExt cx="5105400" cy="2946400"/>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832603" y="2017861"/>
              <a:ext cx="4559300" cy="2357568"/>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4 đã thể hiện sự quan tâm, chia sẻ lúc bạn bè gặp khó khăn.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4098" name="Picture 2" descr="C:\Users\hp\Desktop\đạo đức\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3" y="1155706"/>
            <a:ext cx="4737100" cy="4503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604000" y="1803400"/>
            <a:ext cx="5105400" cy="2983066"/>
            <a:chOff x="6604000" y="1803400"/>
            <a:chExt cx="5105400" cy="2983066"/>
          </a:xfrm>
        </p:grpSpPr>
        <p:sp>
          <p:nvSpPr>
            <p:cNvPr id="3" name="Rounded Rectangle 2"/>
            <p:cNvSpPr/>
            <p:nvPr/>
          </p:nvSpPr>
          <p:spPr>
            <a:xfrm>
              <a:off x="6604000" y="1803400"/>
              <a:ext cx="51054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832603" y="1862589"/>
              <a:ext cx="4559300" cy="2923877"/>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5 chưa thể hiện sự cảm thông, chia sẻ với người có hoàn cảnh khó khăn.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5122" name="Picture 2" descr="C:\Users\hp\Desktop\đạo đức\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76" y="1136934"/>
            <a:ext cx="5013325" cy="452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A0AB5F-BC0C-96CA-6317-852D4D9BEC6D}"/>
              </a:ext>
            </a:extLst>
          </p:cNvPr>
          <p:cNvPicPr>
            <a:picLocks noChangeAspect="1"/>
          </p:cNvPicPr>
          <p:nvPr/>
        </p:nvPicPr>
        <p:blipFill>
          <a:blip r:embed="rId3"/>
          <a:stretch>
            <a:fillRect/>
          </a:stretch>
        </p:blipFill>
        <p:spPr>
          <a:xfrm>
            <a:off x="2725793" y="1740725"/>
            <a:ext cx="6559865" cy="20911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74866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4000">
              <a:schemeClr val="bg1"/>
            </a:gs>
            <a:gs pos="50000">
              <a:srgbClr val="B3D0EB"/>
            </a:gs>
            <a:gs pos="93000">
              <a:schemeClr val="bg1"/>
            </a:gs>
          </a:gsLst>
          <a:lin ang="5400000" scaled="0"/>
        </a:gradFill>
        <a:effectLst/>
      </p:bgPr>
    </p:bg>
    <p:spTree>
      <p:nvGrpSpPr>
        <p:cNvPr id="1" name=""/>
        <p:cNvGrpSpPr/>
        <p:nvPr/>
      </p:nvGrpSpPr>
      <p:grpSpPr>
        <a:xfrm>
          <a:off x="0" y="0"/>
          <a:ext cx="0" cy="0"/>
          <a:chOff x="0" y="0"/>
          <a:chExt cx="0" cy="0"/>
        </a:xfrm>
      </p:grpSpPr>
      <p:grpSp>
        <p:nvGrpSpPr>
          <p:cNvPr id="2" name="Group 1"/>
          <p:cNvGrpSpPr/>
          <p:nvPr/>
        </p:nvGrpSpPr>
        <p:grpSpPr>
          <a:xfrm>
            <a:off x="6375400" y="1803400"/>
            <a:ext cx="5334003" cy="2946400"/>
            <a:chOff x="6375400" y="1803400"/>
            <a:chExt cx="5334003" cy="2946400"/>
          </a:xfrm>
        </p:grpSpPr>
        <p:sp>
          <p:nvSpPr>
            <p:cNvPr id="3" name="Rounded Rectangle 2"/>
            <p:cNvSpPr/>
            <p:nvPr/>
          </p:nvSpPr>
          <p:spPr>
            <a:xfrm>
              <a:off x="6375400" y="1803400"/>
              <a:ext cx="5334000" cy="294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063CADDC-9AB1-96CE-D5E9-AC944DE8E35F}"/>
                </a:ext>
              </a:extLst>
            </p:cNvPr>
            <p:cNvSpPr txBox="1"/>
            <p:nvPr/>
          </p:nvSpPr>
          <p:spPr>
            <a:xfrm>
              <a:off x="6565903" y="2017864"/>
              <a:ext cx="5143500" cy="2357568"/>
            </a:xfrm>
            <a:prstGeom prst="rect">
              <a:avLst/>
            </a:prstGeom>
            <a:noFill/>
          </p:spPr>
          <p:txBody>
            <a:bodyPr wrap="square">
              <a:spAutoFit/>
            </a:bodyPr>
            <a:lstStyle/>
            <a:p>
              <a:pPr algn="just">
                <a:lnSpc>
                  <a:spcPct val="115000"/>
                </a:lnSpc>
                <a:spcAft>
                  <a:spcPts val="1333"/>
                </a:spcAft>
              </a:pPr>
              <a:r>
                <a:rPr lang="nl-NL"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 động của bạn nhỏ trong bức tranh 6 đã thể hiện sự chia sẻ, giúp đỡ những người gặp khó khăn.</a:t>
              </a:r>
              <a:endParaRPr lang="en-US"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6146" name="Picture 2" descr="C:\Users\hp\Desktop\đạo đức\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078" y="1327430"/>
            <a:ext cx="4723889" cy="4222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32" y="13647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2181646" y="-426720"/>
            <a:ext cx="10519945" cy="6096572"/>
            <a:chOff x="2181646" y="-426720"/>
            <a:chExt cx="10519945" cy="6096572"/>
          </a:xfrm>
        </p:grpSpPr>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81646" y="-426720"/>
              <a:ext cx="10519945" cy="609657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3935735" y="2000258"/>
              <a:ext cx="7296151"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3192"/>
                  </a:solidFill>
                  <a:effectLst/>
                  <a:uLnTx/>
                  <a:uFillTx/>
                  <a:latin typeface="Times New Roman" pitchFamily="18" charset="0"/>
                  <a:cs typeface="Times New Roman" pitchFamily="18" charset="0"/>
                </a:rPr>
                <a:t>Em có</a:t>
              </a:r>
              <a:r>
                <a:rPr kumimoji="0" lang="en-US" sz="4000" b="1" i="0" u="none" strike="noStrike" kern="1200" cap="none" spc="0" normalizeH="0" noProof="0">
                  <a:ln>
                    <a:noFill/>
                  </a:ln>
                  <a:solidFill>
                    <a:srgbClr val="003192"/>
                  </a:solidFill>
                  <a:effectLst/>
                  <a:uLnTx/>
                  <a:uFillTx/>
                  <a:latin typeface="Times New Roman" pitchFamily="18" charset="0"/>
                  <a:cs typeface="Times New Roman" pitchFamily="18" charset="0"/>
                </a:rPr>
                <a:t> sẵn sàng giúp đỡ người gặp khó khăn, phù hợp với khả năng của mình không? Vì sao?</a:t>
              </a:r>
              <a:endParaRPr kumimoji="0" lang="en-US" sz="4000" b="1" i="0" u="none" strike="noStrike" kern="1200" cap="none" spc="0" normalizeH="0" baseline="0" noProof="0" dirty="0">
                <a:ln>
                  <a:noFill/>
                </a:ln>
                <a:solidFill>
                  <a:srgbClr val="003192"/>
                </a:solidFill>
                <a:effectLst/>
                <a:uLnTx/>
                <a:uFillTx/>
                <a:latin typeface="Times New Roman" pitchFamily="18" charset="0"/>
                <a:cs typeface="Times New Roman" pitchFamily="18" charset="0"/>
              </a:endParaRPr>
            </a:p>
          </p:txBody>
        </p:sp>
      </p:grpSp>
      <p:pic>
        <p:nvPicPr>
          <p:cNvPr id="7" name="Picture 6" descr="A picture containing clipart&#10;&#10;Description automatically generated">
            <a:extLst>
              <a:ext uri="{FF2B5EF4-FFF2-40B4-BE49-F238E27FC236}">
                <a16:creationId xmlns:a16="http://schemas.microsoft.com/office/drawing/2014/main" id="{EE0814F2-1920-50CA-C60F-64FD5B23542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260032" y="3465458"/>
            <a:ext cx="4403611" cy="3522888"/>
          </a:xfrm>
          <a:prstGeom prst="rect">
            <a:avLst/>
          </a:prstGeom>
        </p:spPr>
      </p:pic>
    </p:spTree>
    <p:extLst>
      <p:ext uri="{BB962C8B-B14F-4D97-AF65-F5344CB8AC3E}">
        <p14:creationId xmlns:p14="http://schemas.microsoft.com/office/powerpoint/2010/main" val="3590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32" y="13647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nvGrpSpPr>
          <p:cNvPr id="2" name="Group 1"/>
          <p:cNvGrpSpPr/>
          <p:nvPr/>
        </p:nvGrpSpPr>
        <p:grpSpPr>
          <a:xfrm>
            <a:off x="2181646" y="-426720"/>
            <a:ext cx="10519945" cy="6096572"/>
            <a:chOff x="2181646" y="-426720"/>
            <a:chExt cx="10519945" cy="6096572"/>
          </a:xfrm>
        </p:grpSpPr>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81646" y="-426720"/>
              <a:ext cx="10519945" cy="609657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3601133" y="1725938"/>
              <a:ext cx="7680963" cy="2462213"/>
            </a:xfrm>
            <a:prstGeom prst="rect">
              <a:avLst/>
            </a:prstGeom>
            <a:noFill/>
          </p:spPr>
          <p:txBody>
            <a:bodyPr wrap="square" lIns="0" tIns="0" rIns="0" bIns="0" rtlCol="0">
              <a:spAutoFit/>
            </a:bodyPr>
            <a:lstStyle/>
            <a:p>
              <a:pPr algn="ctr">
                <a:defRPr/>
              </a:pPr>
              <a:r>
                <a:rPr lang="en-US" sz="4000" b="1">
                  <a:solidFill>
                    <a:srgbClr val="003192"/>
                  </a:solidFill>
                  <a:latin typeface="Times New Roman" pitchFamily="18" charset="0"/>
                  <a:cs typeface="Times New Roman" pitchFamily="18" charset="0"/>
                </a:rPr>
                <a:t>      Hãy kể thêm những hành </a:t>
              </a:r>
            </a:p>
            <a:p>
              <a:pPr algn="ctr">
                <a:defRPr/>
              </a:pPr>
              <a:r>
                <a:rPr lang="en-US" sz="4000" b="1">
                  <a:solidFill>
                    <a:srgbClr val="003192"/>
                  </a:solidFill>
                  <a:latin typeface="Times New Roman" pitchFamily="18" charset="0"/>
                  <a:cs typeface="Times New Roman" pitchFamily="18" charset="0"/>
                </a:rPr>
                <a:t>động khác thể hiện sự cảm thông, giúp đỡ người gặp khó khăn </a:t>
              </a:r>
            </a:p>
            <a:p>
              <a:pPr algn="ctr">
                <a:defRPr/>
              </a:pPr>
              <a:r>
                <a:rPr lang="en-US" sz="4000" b="1">
                  <a:solidFill>
                    <a:srgbClr val="003192"/>
                  </a:solidFill>
                  <a:latin typeface="Times New Roman" pitchFamily="18" charset="0"/>
                  <a:cs typeface="Times New Roman" pitchFamily="18" charset="0"/>
                </a:rPr>
                <a:t>mà em biết.</a:t>
              </a:r>
              <a:endParaRPr lang="en-US" sz="4000" b="1" dirty="0">
                <a:solidFill>
                  <a:srgbClr val="003192"/>
                </a:solidFill>
                <a:latin typeface="Times New Roman" pitchFamily="18" charset="0"/>
                <a:cs typeface="Times New Roman" pitchFamily="18" charset="0"/>
              </a:endParaRPr>
            </a:p>
          </p:txBody>
        </p:sp>
      </p:grpSp>
      <p:pic>
        <p:nvPicPr>
          <p:cNvPr id="7" name="Picture 6" descr="A picture containing clipart&#10;&#10;Description automatically generated">
            <a:extLst>
              <a:ext uri="{FF2B5EF4-FFF2-40B4-BE49-F238E27FC236}">
                <a16:creationId xmlns:a16="http://schemas.microsoft.com/office/drawing/2014/main" id="{EE0814F2-1920-50CA-C60F-64FD5B23542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260032" y="3465458"/>
            <a:ext cx="4403611" cy="3522888"/>
          </a:xfrm>
          <a:prstGeom prst="rect">
            <a:avLst/>
          </a:prstGeom>
        </p:spPr>
      </p:pic>
    </p:spTree>
    <p:extLst>
      <p:ext uri="{BB962C8B-B14F-4D97-AF65-F5344CB8AC3E}">
        <p14:creationId xmlns:p14="http://schemas.microsoft.com/office/powerpoint/2010/main" val="2087335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5"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US" sz="3200" b="1" i="0" u="none" strike="noStrike" kern="1200" cap="none" spc="0" normalizeH="0" baseline="0" noProof="0">
              <a:ln>
                <a:noFill/>
              </a:ln>
              <a:solidFill>
                <a:schemeClr val="tx1"/>
              </a:solidFill>
              <a:effectLst/>
              <a:uLnTx/>
              <a:uFillTx/>
              <a:latin typeface="Times New Roman" pitchFamily="18" charset="0"/>
              <a:cs typeface="Times New Roman" pitchFamily="18" charset="0"/>
            </a:endParaRPr>
          </a:p>
        </p:txBody>
      </p:sp>
      <p:sp>
        <p:nvSpPr>
          <p:cNvPr id="5" name="TextBox 4"/>
          <p:cNvSpPr txBox="1"/>
          <p:nvPr/>
        </p:nvSpPr>
        <p:spPr>
          <a:xfrm>
            <a:off x="1066800" y="1344693"/>
            <a:ext cx="10088880" cy="3539430"/>
          </a:xfrm>
          <a:prstGeom prst="rect">
            <a:avLst/>
          </a:prstGeom>
          <a:noFill/>
        </p:spPr>
        <p:txBody>
          <a:bodyPr wrap="square" rtlCol="0">
            <a:spAutoFit/>
          </a:bodyPr>
          <a:lstStyle/>
          <a:p>
            <a:pPr lvl="0" indent="517525"/>
            <a:r>
              <a:rPr lang="vi-VN" sz="3200" b="1">
                <a:latin typeface="Times New Roman" pitchFamily="18" charset="0"/>
                <a:cs typeface="Times New Roman" pitchFamily="18" charset="0"/>
              </a:rPr>
              <a:t>Trong cuộc sống các em cần quan sát và hành động làm sao cho đúng với những hoàn cảnh cụ thể để ta có hành động thiết thực giúp đỡ bạn bè khi gặp khó khăn,...</a:t>
            </a:r>
            <a:r>
              <a:rPr lang="en-US" sz="3200" b="1">
                <a:latin typeface="Times New Roman" pitchFamily="18" charset="0"/>
                <a:cs typeface="Times New Roman" pitchFamily="18" charset="0"/>
              </a:rPr>
              <a:t> K</a:t>
            </a:r>
            <a:r>
              <a:rPr lang="vi-VN" sz="3200" b="1">
                <a:latin typeface="Times New Roman" pitchFamily="18" charset="0"/>
                <a:cs typeface="Times New Roman" pitchFamily="18" charset="0"/>
              </a:rPr>
              <a:t>hông nên vì những cảm xúc cá nhân</a:t>
            </a:r>
            <a:r>
              <a:rPr lang="en-US" sz="3200" b="1">
                <a:latin typeface="Times New Roman" pitchFamily="18" charset="0"/>
                <a:cs typeface="Times New Roman" pitchFamily="18" charset="0"/>
              </a:rPr>
              <a:t>,</a:t>
            </a:r>
            <a:r>
              <a:rPr lang="vi-VN" sz="3200" b="1">
                <a:latin typeface="Times New Roman" pitchFamily="18" charset="0"/>
                <a:cs typeface="Times New Roman" pitchFamily="18" charset="0"/>
              </a:rPr>
              <a:t> chỉ biết bản thân </a:t>
            </a:r>
            <a:r>
              <a:rPr lang="en-US" sz="3200" b="1">
                <a:latin typeface="Times New Roman" pitchFamily="18" charset="0"/>
                <a:cs typeface="Times New Roman" pitchFamily="18" charset="0"/>
              </a:rPr>
              <a:t>mà </a:t>
            </a:r>
            <a:r>
              <a:rPr lang="vi-VN" sz="3200" b="1">
                <a:latin typeface="Times New Roman" pitchFamily="18" charset="0"/>
                <a:cs typeface="Times New Roman" pitchFamily="18" charset="0"/>
              </a:rPr>
              <a:t>không cảm thông</a:t>
            </a:r>
            <a:r>
              <a:rPr lang="en-US" sz="3200" b="1">
                <a:latin typeface="Times New Roman" pitchFamily="18" charset="0"/>
                <a:cs typeface="Times New Roman" pitchFamily="18" charset="0"/>
              </a:rPr>
              <a:t>, </a:t>
            </a:r>
            <a:r>
              <a:rPr lang="vi-VN" sz="3200" b="1">
                <a:latin typeface="Times New Roman" pitchFamily="18" charset="0"/>
                <a:cs typeface="Times New Roman" pitchFamily="18" charset="0"/>
              </a:rPr>
              <a:t>chia sẻ với các mảnh đời yếu thế</a:t>
            </a:r>
            <a:r>
              <a:rPr lang="en-US" sz="3200" b="1">
                <a:latin typeface="Times New Roman" pitchFamily="18" charset="0"/>
                <a:cs typeface="Times New Roman" pitchFamily="18" charset="0"/>
              </a:rPr>
              <a:t>. G</a:t>
            </a:r>
            <a:r>
              <a:rPr lang="vi-VN" sz="3200" b="1">
                <a:latin typeface="Times New Roman" pitchFamily="18" charset="0"/>
                <a:cs typeface="Times New Roman" pitchFamily="18" charset="0"/>
              </a:rPr>
              <a:t>iúp người là giúp mình trong mọi hoàn cảnh </a:t>
            </a:r>
            <a:r>
              <a:rPr lang="en-US" sz="3200" b="1">
                <a:latin typeface="Times New Roman" pitchFamily="18" charset="0"/>
                <a:cs typeface="Times New Roman" pitchFamily="18" charset="0"/>
              </a:rPr>
              <a:t>x</a:t>
            </a:r>
            <a:r>
              <a:rPr lang="vi-VN" sz="3200" b="1">
                <a:latin typeface="Times New Roman" pitchFamily="18" charset="0"/>
                <a:cs typeface="Times New Roman" pitchFamily="18" charset="0"/>
              </a:rPr>
              <a:t>ảy ra.</a:t>
            </a:r>
            <a:endParaRPr lang="en-US" sz="3200" b="1">
              <a:latin typeface="Times New Roman" pitchFamily="18" charset="0"/>
              <a:cs typeface="Times New Roman" pitchFamily="18" charset="0"/>
            </a:endParaRPr>
          </a:p>
          <a:p>
            <a:endParaRPr lang="en-US" sz="3200"/>
          </a:p>
        </p:txBody>
      </p:sp>
    </p:spTree>
    <p:extLst>
      <p:ext uri="{BB962C8B-B14F-4D97-AF65-F5344CB8AC3E}">
        <p14:creationId xmlns:p14="http://schemas.microsoft.com/office/powerpoint/2010/main" val="390104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AFAA46-FF8C-33ED-92DC-D6F965D1C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12"/>
            <a:ext cx="12192000" cy="6837995"/>
          </a:xfrm>
          <a:prstGeom prst="rect">
            <a:avLst/>
          </a:prstGeom>
        </p:spPr>
      </p:pic>
      <p:sp>
        <p:nvSpPr>
          <p:cNvPr id="2" name="TextBox 1"/>
          <p:cNvSpPr txBox="1"/>
          <p:nvPr/>
        </p:nvSpPr>
        <p:spPr>
          <a:xfrm>
            <a:off x="4099560" y="2042163"/>
            <a:ext cx="4038600" cy="769441"/>
          </a:xfrm>
          <a:prstGeom prst="rect">
            <a:avLst/>
          </a:prstGeom>
          <a:noFill/>
        </p:spPr>
        <p:txBody>
          <a:bodyPr wrap="square" rtlCol="0">
            <a:spAutoFit/>
          </a:bodyPr>
          <a:lstStyle/>
          <a:p>
            <a:r>
              <a:rPr lang="en-US" sz="4400" b="1">
                <a:solidFill>
                  <a:srgbClr val="C00000"/>
                </a:solidFill>
                <a:latin typeface="Times New Roman" pitchFamily="18" charset="0"/>
                <a:cs typeface="Times New Roman" pitchFamily="18" charset="0"/>
              </a:rPr>
              <a:t>LUYỆN TẬP</a:t>
            </a:r>
          </a:p>
        </p:txBody>
      </p:sp>
    </p:spTree>
    <p:extLst>
      <p:ext uri="{BB962C8B-B14F-4D97-AF65-F5344CB8AC3E}">
        <p14:creationId xmlns:p14="http://schemas.microsoft.com/office/powerpoint/2010/main" val="261832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72261-EF11-1CA5-F270-31B66F01F48F}"/>
              </a:ext>
            </a:extLst>
          </p:cNvPr>
          <p:cNvPicPr>
            <a:picLocks noChangeAspect="1"/>
          </p:cNvPicPr>
          <p:nvPr/>
        </p:nvPicPr>
        <p:blipFill>
          <a:blip r:embed="rId2"/>
          <a:stretch>
            <a:fillRect/>
          </a:stretch>
        </p:blipFill>
        <p:spPr>
          <a:xfrm>
            <a:off x="84276" y="866780"/>
            <a:ext cx="4609649" cy="5027169"/>
          </a:xfrm>
          <a:prstGeom prst="rect">
            <a:avLst/>
          </a:prstGeom>
        </p:spPr>
      </p:pic>
      <p:sp>
        <p:nvSpPr>
          <p:cNvPr id="5" name="TextBox 4"/>
          <p:cNvSpPr txBox="1"/>
          <p:nvPr/>
        </p:nvSpPr>
        <p:spPr>
          <a:xfrm>
            <a:off x="4800600" y="492467"/>
            <a:ext cx="7132320" cy="5401479"/>
          </a:xfrm>
          <a:prstGeom prst="rect">
            <a:avLst/>
          </a:prstGeom>
          <a:noFill/>
        </p:spPr>
        <p:txBody>
          <a:bodyPr wrap="square" rtlCol="0">
            <a:spAutoFit/>
          </a:bodyPr>
          <a:lstStyle/>
          <a:p>
            <a:pPr>
              <a:spcBef>
                <a:spcPts val="600"/>
              </a:spcBef>
            </a:pPr>
            <a:r>
              <a:rPr lang="en-US" sz="3200">
                <a:latin typeface="Times New Roman" pitchFamily="18" charset="0"/>
                <a:cs typeface="Times New Roman" pitchFamily="18" charset="0"/>
              </a:rPr>
              <a:t>         Liên tưởng tình huống phù hợp:</a:t>
            </a:r>
          </a:p>
          <a:p>
            <a:pPr marL="342900" indent="-342900">
              <a:spcBef>
                <a:spcPts val="600"/>
              </a:spcBef>
              <a:buAutoNum type="alphaLcParenR"/>
            </a:pPr>
            <a:r>
              <a:rPr lang="en-US" sz="3200">
                <a:latin typeface="Times New Roman" pitchFamily="18" charset="0"/>
                <a:cs typeface="Times New Roman" pitchFamily="18" charset="0"/>
              </a:rPr>
              <a:t> Để cháu giúp bà nhé!</a:t>
            </a:r>
          </a:p>
          <a:p>
            <a:pPr>
              <a:spcBef>
                <a:spcPts val="600"/>
              </a:spcBef>
              <a:buAutoNum type="alphaLcParenR"/>
            </a:pPr>
            <a:r>
              <a:rPr lang="en-US" sz="3200">
                <a:latin typeface="Times New Roman" pitchFamily="18" charset="0"/>
                <a:cs typeface="Times New Roman" pitchFamily="18" charset="0"/>
              </a:rPr>
              <a:t> Nếu bạn muốn đi đâu có thể nói mình giúp nhé!</a:t>
            </a:r>
          </a:p>
          <a:p>
            <a:pPr>
              <a:spcBef>
                <a:spcPts val="600"/>
              </a:spcBef>
              <a:buAutoNum type="alphaLcParenR"/>
            </a:pPr>
            <a:r>
              <a:rPr lang="en-US" sz="3200">
                <a:latin typeface="Times New Roman" pitchFamily="18" charset="0"/>
                <a:cs typeface="Times New Roman" pitchFamily="18" charset="0"/>
              </a:rPr>
              <a:t> Chắc bố của bạn chưa hiểu bạn thôi. Mình nghĩ bố rất thương bạn.</a:t>
            </a:r>
          </a:p>
          <a:p>
            <a:pPr>
              <a:spcBef>
                <a:spcPts val="600"/>
              </a:spcBef>
              <a:buAutoNum type="alphaLcParenR"/>
            </a:pPr>
            <a:r>
              <a:rPr lang="en-US" sz="3200">
                <a:latin typeface="Times New Roman" pitchFamily="18" charset="0"/>
                <a:cs typeface="Times New Roman" pitchFamily="18" charset="0"/>
              </a:rPr>
              <a:t> Hình như bạn đang mệt. Mình sẽ nhờ cô giáo giúp bạn.</a:t>
            </a:r>
          </a:p>
          <a:p>
            <a:pPr>
              <a:spcBef>
                <a:spcPts val="600"/>
              </a:spcBef>
              <a:buAutoNum type="alphaLcParenR"/>
            </a:pPr>
            <a:r>
              <a:rPr lang="en-US" sz="3200">
                <a:latin typeface="Times New Roman" pitchFamily="18" charset="0"/>
                <a:cs typeface="Times New Roman" pitchFamily="18" charset="0"/>
              </a:rPr>
              <a:t> Mình tin rằng bạn sẽ sớm khỏe thôi. Bạn cố gắng lên nhé!</a:t>
            </a:r>
          </a:p>
        </p:txBody>
      </p:sp>
    </p:spTree>
    <p:extLst>
      <p:ext uri="{BB962C8B-B14F-4D97-AF65-F5344CB8AC3E}">
        <p14:creationId xmlns:p14="http://schemas.microsoft.com/office/powerpoint/2010/main" val="1466395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72261-EF11-1CA5-F270-31B66F01F48F}"/>
              </a:ext>
            </a:extLst>
          </p:cNvPr>
          <p:cNvPicPr>
            <a:picLocks noChangeAspect="1"/>
          </p:cNvPicPr>
          <p:nvPr/>
        </p:nvPicPr>
        <p:blipFill>
          <a:blip r:embed="rId2"/>
          <a:stretch>
            <a:fillRect/>
          </a:stretch>
        </p:blipFill>
        <p:spPr>
          <a:xfrm>
            <a:off x="84276" y="866780"/>
            <a:ext cx="4609649" cy="5027169"/>
          </a:xfrm>
          <a:prstGeom prst="rect">
            <a:avLst/>
          </a:prstGeom>
        </p:spPr>
      </p:pic>
      <p:grpSp>
        <p:nvGrpSpPr>
          <p:cNvPr id="8" name="Group 7"/>
          <p:cNvGrpSpPr/>
          <p:nvPr/>
        </p:nvGrpSpPr>
        <p:grpSpPr>
          <a:xfrm>
            <a:off x="4556760" y="1097280"/>
            <a:ext cx="7162800" cy="2834640"/>
            <a:chOff x="4556760" y="1097280"/>
            <a:chExt cx="7162800" cy="2834640"/>
          </a:xfrm>
        </p:grpSpPr>
        <p:sp>
          <p:nvSpPr>
            <p:cNvPr id="6" name="Cloud Callout 5"/>
            <p:cNvSpPr/>
            <p:nvPr/>
          </p:nvSpPr>
          <p:spPr>
            <a:xfrm>
              <a:off x="4556760" y="1097280"/>
              <a:ext cx="7162800" cy="2834640"/>
            </a:xfrm>
            <a:prstGeom prst="cloudCallout">
              <a:avLst>
                <a:gd name="adj1" fmla="val -49557"/>
                <a:gd name="adj2" fmla="val 68414"/>
              </a:avLst>
            </a:prstGeom>
            <a:solidFill>
              <a:srgbClr val="F5C3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84420" y="1674078"/>
              <a:ext cx="6507480" cy="1815882"/>
            </a:xfrm>
            <a:prstGeom prst="rect">
              <a:avLst/>
            </a:prstGeom>
            <a:noFill/>
          </p:spPr>
          <p:txBody>
            <a:bodyPr wrap="square" rtlCol="0">
              <a:spAutoFit/>
            </a:bodyPr>
            <a:lstStyle/>
            <a:p>
              <a:pPr algn="ctr"/>
              <a:r>
                <a:rPr lang="en-US" sz="2800">
                  <a:latin typeface="Times New Roman" pitchFamily="18" charset="0"/>
                  <a:cs typeface="Times New Roman" pitchFamily="18" charset="0"/>
                </a:rPr>
                <a:t>Theo em, những lời nói trên có thể </a:t>
              </a:r>
            </a:p>
            <a:p>
              <a:pPr algn="ctr"/>
              <a:r>
                <a:rPr lang="en-US" sz="2800">
                  <a:latin typeface="Times New Roman" pitchFamily="18" charset="0"/>
                  <a:cs typeface="Times New Roman" pitchFamily="18" charset="0"/>
                </a:rPr>
                <a:t>sử dụng trong trường hợp nào để thể hiện sự cảm thông, giúp đỡ người gặp </a:t>
              </a:r>
            </a:p>
            <a:p>
              <a:pPr algn="ctr"/>
              <a:r>
                <a:rPr lang="en-US" sz="2800">
                  <a:latin typeface="Times New Roman" pitchFamily="18" charset="0"/>
                  <a:cs typeface="Times New Roman" pitchFamily="18" charset="0"/>
                </a:rPr>
                <a:t>khó khăn?</a:t>
              </a:r>
            </a:p>
          </p:txBody>
        </p:sp>
      </p:grpSp>
    </p:spTree>
    <p:extLst>
      <p:ext uri="{BB962C8B-B14F-4D97-AF65-F5344CB8AC3E}">
        <p14:creationId xmlns:p14="http://schemas.microsoft.com/office/powerpoint/2010/main" val="1071270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72261-EF11-1CA5-F270-31B66F01F48F}"/>
              </a:ext>
            </a:extLst>
          </p:cNvPr>
          <p:cNvPicPr>
            <a:picLocks noChangeAspect="1"/>
          </p:cNvPicPr>
          <p:nvPr/>
        </p:nvPicPr>
        <p:blipFill>
          <a:blip r:embed="rId2"/>
          <a:stretch>
            <a:fillRect/>
          </a:stretch>
        </p:blipFill>
        <p:spPr>
          <a:xfrm>
            <a:off x="84276" y="866780"/>
            <a:ext cx="4609649" cy="5027169"/>
          </a:xfrm>
          <a:prstGeom prst="rect">
            <a:avLst/>
          </a:prstGeom>
        </p:spPr>
      </p:pic>
      <p:sp>
        <p:nvSpPr>
          <p:cNvPr id="2" name="Rounded Rectangle 1"/>
          <p:cNvSpPr/>
          <p:nvPr/>
        </p:nvSpPr>
        <p:spPr>
          <a:xfrm>
            <a:off x="5128260" y="454341"/>
            <a:ext cx="5928360" cy="82486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 Để cháu giúp bà nhé!</a:t>
            </a:r>
          </a:p>
        </p:txBody>
      </p:sp>
      <p:sp>
        <p:nvSpPr>
          <p:cNvPr id="8" name="Rounded Rectangle 7"/>
          <p:cNvSpPr/>
          <p:nvPr/>
        </p:nvSpPr>
        <p:spPr>
          <a:xfrm>
            <a:off x="5128260" y="1506854"/>
            <a:ext cx="576072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Nếu bạn muốn đi đâu có thể nói mình giúp nhé!</a:t>
            </a:r>
          </a:p>
        </p:txBody>
      </p:sp>
      <p:sp>
        <p:nvSpPr>
          <p:cNvPr id="9" name="Rounded Rectangle 8"/>
          <p:cNvSpPr/>
          <p:nvPr/>
        </p:nvSpPr>
        <p:spPr>
          <a:xfrm>
            <a:off x="5166360" y="2770758"/>
            <a:ext cx="672084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Chắc bố của bạn chưa hiểu bạn thôi. Mình nghĩ bố rất thương bạn</a:t>
            </a:r>
          </a:p>
        </p:txBody>
      </p:sp>
      <p:sp>
        <p:nvSpPr>
          <p:cNvPr id="10" name="Rounded Rectangle 9"/>
          <p:cNvSpPr/>
          <p:nvPr/>
        </p:nvSpPr>
        <p:spPr>
          <a:xfrm>
            <a:off x="5166360" y="3990974"/>
            <a:ext cx="556260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Hình như bạn đang mệt. Mình sẽ nhờ cô giáo giúp bạn.</a:t>
            </a:r>
          </a:p>
        </p:txBody>
      </p:sp>
      <p:sp>
        <p:nvSpPr>
          <p:cNvPr id="11" name="Rounded Rectangle 10"/>
          <p:cNvSpPr/>
          <p:nvPr/>
        </p:nvSpPr>
        <p:spPr>
          <a:xfrm>
            <a:off x="5128260" y="5210174"/>
            <a:ext cx="5562600" cy="1007746"/>
          </a:xfrm>
          <a:prstGeom prst="roundRect">
            <a:avLst>
              <a:gd name="adj" fmla="val 50000"/>
            </a:avLst>
          </a:prstGeom>
          <a:solidFill>
            <a:srgbClr val="F2B0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pPr>
            <a:r>
              <a:rPr lang="en-US" sz="3200">
                <a:solidFill>
                  <a:prstClr val="black"/>
                </a:solidFill>
                <a:latin typeface="Times New Roman" pitchFamily="18" charset="0"/>
                <a:cs typeface="Times New Roman" pitchFamily="18" charset="0"/>
              </a:rPr>
              <a:t>Mình tin rằng bạn sẽ sớm khỏe thôi. Bạn cố gắng lên nhé!</a:t>
            </a:r>
          </a:p>
        </p:txBody>
      </p:sp>
    </p:spTree>
    <p:extLst>
      <p:ext uri="{BB962C8B-B14F-4D97-AF65-F5344CB8AC3E}">
        <p14:creationId xmlns:p14="http://schemas.microsoft.com/office/powerpoint/2010/main" val="3122475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500"/>
                                        <p:tgtEl>
                                          <p:spTgt spid="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500"/>
                                        <p:tgtEl>
                                          <p:spTgt spid="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500"/>
                                        <p:tgtEl>
                                          <p:spTgt spid="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500"/>
                                        <p:tgtEl>
                                          <p:spTgt spid="1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D8F3"/>
        </a:solidFill>
        <a:effectLst/>
      </p:bgPr>
    </p:bg>
    <p:spTree>
      <p:nvGrpSpPr>
        <p:cNvPr id="1" name=""/>
        <p:cNvGrpSpPr/>
        <p:nvPr/>
      </p:nvGrpSpPr>
      <p:grpSpPr>
        <a:xfrm>
          <a:off x="0" y="0"/>
          <a:ext cx="0" cy="0"/>
          <a:chOff x="0" y="0"/>
          <a:chExt cx="0" cy="0"/>
        </a:xfrm>
      </p:grpSpPr>
      <p:sp>
        <p:nvSpPr>
          <p:cNvPr id="4" name="Rounded Rectangle 3"/>
          <p:cNvSpPr/>
          <p:nvPr/>
        </p:nvSpPr>
        <p:spPr>
          <a:xfrm>
            <a:off x="579120" y="304800"/>
            <a:ext cx="6400800" cy="655320"/>
          </a:xfrm>
          <a:prstGeom prst="roundRect">
            <a:avLst>
              <a:gd name="adj" fmla="val 37597"/>
            </a:avLst>
          </a:prstGeom>
          <a:solidFill>
            <a:srgbClr val="AEF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tx1"/>
                </a:solidFill>
                <a:latin typeface="Times New Roman" pitchFamily="18" charset="0"/>
                <a:cs typeface="Times New Roman" pitchFamily="18" charset="0"/>
              </a:rPr>
              <a:t>Quan sát tranh và thảo luận nhóm</a:t>
            </a:r>
          </a:p>
        </p:txBody>
      </p:sp>
      <p:pic>
        <p:nvPicPr>
          <p:cNvPr id="7170" name="Picture 2" descr="C:\Users\hp\Desktop\đạo đức\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 y="1343025"/>
            <a:ext cx="5181600" cy="4781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61760" y="2657565"/>
            <a:ext cx="5105400" cy="1569660"/>
          </a:xfrm>
          <a:prstGeom prst="rect">
            <a:avLst/>
          </a:prstGeom>
        </p:spPr>
        <p:txBody>
          <a:bodyPr wrap="square">
            <a:spAutoFit/>
          </a:bodyPr>
          <a:lstStyle/>
          <a:p>
            <a:pPr lvl="0">
              <a:defRPr/>
            </a:pPr>
            <a:r>
              <a:rPr lang="en-US" sz="3200">
                <a:solidFill>
                  <a:prstClr val="black"/>
                </a:solidFill>
                <a:latin typeface="Times New Roman" pitchFamily="18" charset="0"/>
                <a:cs typeface="Times New Roman" pitchFamily="18" charset="0"/>
              </a:rPr>
              <a:t>Em hãy đoán xem bạn trong tranh dự định làm gì? Vì sao các bạn lại làm như vậy?</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18749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DBF5"/>
        </a:solidFill>
        <a:effectLst/>
      </p:bgPr>
    </p:bg>
    <p:spTree>
      <p:nvGrpSpPr>
        <p:cNvPr id="1" name=""/>
        <p:cNvGrpSpPr/>
        <p:nvPr/>
      </p:nvGrpSpPr>
      <p:grpSpPr>
        <a:xfrm>
          <a:off x="0" y="0"/>
          <a:ext cx="0" cy="0"/>
          <a:chOff x="0" y="0"/>
          <a:chExt cx="0" cy="0"/>
        </a:xfrm>
      </p:grpSpPr>
      <p:pic>
        <p:nvPicPr>
          <p:cNvPr id="8194" name="Picture 2" descr="C:\Users\hp\Desktop\đạo đức\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1177" y="262890"/>
            <a:ext cx="5438775" cy="40347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kids reading books&#10;&#10;Description automatically generated with low confidence">
            <a:extLst>
              <a:ext uri="{FF2B5EF4-FFF2-40B4-BE49-F238E27FC236}">
                <a16:creationId xmlns:a16="http://schemas.microsoft.com/office/drawing/2014/main" id="{9EB6601C-12CF-F567-B427-0EDF5B75A5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84864"/>
            <a:ext cx="4483576" cy="2536423"/>
          </a:xfrm>
          <a:prstGeom prst="rect">
            <a:avLst/>
          </a:prstGeom>
        </p:spPr>
      </p:pic>
      <p:sp>
        <p:nvSpPr>
          <p:cNvPr id="6" name="Rectangle 5"/>
          <p:cNvSpPr/>
          <p:nvPr/>
        </p:nvSpPr>
        <p:spPr>
          <a:xfrm>
            <a:off x="5510212" y="4654004"/>
            <a:ext cx="5616893" cy="1077218"/>
          </a:xfrm>
          <a:prstGeom prst="rect">
            <a:avLst/>
          </a:prstGeom>
        </p:spPr>
        <p:txBody>
          <a:bodyPr wrap="square">
            <a:spAutoFit/>
          </a:bodyPr>
          <a:lstStyle/>
          <a:p>
            <a:pPr lvl="0" algn="ctr">
              <a:defRPr/>
            </a:pPr>
            <a:r>
              <a:rPr lang="en-US" sz="3200">
                <a:solidFill>
                  <a:prstClr val="black"/>
                </a:solidFill>
                <a:latin typeface="Times New Roman" pitchFamily="18" charset="0"/>
                <a:cs typeface="Times New Roman" pitchFamily="18" charset="0"/>
              </a:rPr>
              <a:t>Bạn nữ thấy bà lão xách rất nhiều đồ nên đag muốn tới giúp.</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600267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3"/>
          <p:cNvPicPr>
            <a:picLocks noChangeAspect="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362614" y="-142729"/>
            <a:ext cx="10562895" cy="658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86131" y="2954786"/>
            <a:ext cx="7055708" cy="830997"/>
          </a:xfrm>
          <a:prstGeom prst="rect">
            <a:avLst/>
          </a:prstGeom>
          <a:noFill/>
        </p:spPr>
        <p:txBody>
          <a:bodyPr wrap="square" rtlCol="0">
            <a:spAutoFit/>
          </a:bodyPr>
          <a:lstStyle/>
          <a:p>
            <a:r>
              <a:rPr lang="en-US" sz="4800" b="1">
                <a:solidFill>
                  <a:srgbClr val="FF0066"/>
                </a:solidFill>
                <a:latin typeface="Book Antiqua" pitchFamily="18" charset="0"/>
                <a:ea typeface="Tahoma" pitchFamily="34" charset="0"/>
                <a:cs typeface="Times New Roman" pitchFamily="18" charset="0"/>
              </a:rPr>
              <a:t>TRÒ CHƠI ‘SÓNG XÔ”</a:t>
            </a:r>
          </a:p>
        </p:txBody>
      </p:sp>
    </p:spTree>
    <p:extLst>
      <p:ext uri="{BB962C8B-B14F-4D97-AF65-F5344CB8AC3E}">
        <p14:creationId xmlns:p14="http://schemas.microsoft.com/office/powerpoint/2010/main" val="25731040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D8F3"/>
        </a:solidFill>
        <a:effectLst/>
      </p:bgPr>
    </p:bg>
    <p:spTree>
      <p:nvGrpSpPr>
        <p:cNvPr id="1" name=""/>
        <p:cNvGrpSpPr/>
        <p:nvPr/>
      </p:nvGrpSpPr>
      <p:grpSpPr>
        <a:xfrm>
          <a:off x="0" y="0"/>
          <a:ext cx="0" cy="0"/>
          <a:chOff x="0" y="0"/>
          <a:chExt cx="0" cy="0"/>
        </a:xfrm>
      </p:grpSpPr>
      <p:pic>
        <p:nvPicPr>
          <p:cNvPr id="5" name="Picture 4" descr="A group of kids reading books&#10;&#10;Description automatically generated with low confidence">
            <a:extLst>
              <a:ext uri="{FF2B5EF4-FFF2-40B4-BE49-F238E27FC236}">
                <a16:creationId xmlns:a16="http://schemas.microsoft.com/office/drawing/2014/main" id="{9EB6601C-12CF-F567-B427-0EDF5B75A5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84864"/>
            <a:ext cx="4483576" cy="2536423"/>
          </a:xfrm>
          <a:prstGeom prst="rect">
            <a:avLst/>
          </a:prstGeom>
        </p:spPr>
      </p:pic>
      <p:sp>
        <p:nvSpPr>
          <p:cNvPr id="6" name="Rectangle 5"/>
          <p:cNvSpPr/>
          <p:nvPr/>
        </p:nvSpPr>
        <p:spPr>
          <a:xfrm>
            <a:off x="5196841" y="4654004"/>
            <a:ext cx="6553200" cy="1077218"/>
          </a:xfrm>
          <a:prstGeom prst="rect">
            <a:avLst/>
          </a:prstGeom>
        </p:spPr>
        <p:txBody>
          <a:bodyPr wrap="square">
            <a:spAutoFit/>
          </a:bodyPr>
          <a:lstStyle/>
          <a:p>
            <a:pPr algn="ctr">
              <a:defRPr/>
            </a:pPr>
            <a:r>
              <a:rPr lang="en-US" sz="3200">
                <a:latin typeface="Times New Roman"/>
                <a:ea typeface="Times New Roman"/>
              </a:rPr>
              <a:t>B</a:t>
            </a:r>
            <a:r>
              <a:rPr lang="vi-VN" sz="3200">
                <a:latin typeface="Times New Roman"/>
                <a:ea typeface="Times New Roman"/>
              </a:rPr>
              <a:t>ạn </a:t>
            </a:r>
            <a:r>
              <a:rPr lang="en-US" sz="3200">
                <a:latin typeface="Times New Roman"/>
                <a:ea typeface="Times New Roman"/>
              </a:rPr>
              <a:t>n</a:t>
            </a:r>
            <a:r>
              <a:rPr lang="vi-VN" sz="3200">
                <a:latin typeface="Times New Roman"/>
                <a:ea typeface="Times New Roman"/>
              </a:rPr>
              <a:t>am đang lo lắng khi thấy bạn học bị </a:t>
            </a:r>
            <a:r>
              <a:rPr lang="en-US" sz="3200">
                <a:latin typeface="Times New Roman"/>
                <a:ea typeface="Times New Roman"/>
              </a:rPr>
              <a:t>ốm và có ý muốn nhờ cô giáo giúp.</a:t>
            </a:r>
            <a:endParaRPr lang="en-US" sz="3200" dirty="0">
              <a:solidFill>
                <a:prstClr val="black"/>
              </a:solidFill>
              <a:latin typeface="Times New Roman" pitchFamily="18" charset="0"/>
              <a:cs typeface="Times New Roman" pitchFamily="18" charset="0"/>
            </a:endParaRPr>
          </a:p>
        </p:txBody>
      </p:sp>
      <p:pic>
        <p:nvPicPr>
          <p:cNvPr id="9218" name="Picture 2" descr="C:\Users\hp\Desktop\đạo đức\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367" y="654368"/>
            <a:ext cx="5676900" cy="381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93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endParaRPr lang="vi-VN"/>
          </a:p>
        </p:txBody>
      </p:sp>
      <p:sp>
        <p:nvSpPr>
          <p:cNvPr id="19459" name="Content Placeholder 2"/>
          <p:cNvSpPr>
            <a:spLocks noGrp="1"/>
          </p:cNvSpPr>
          <p:nvPr>
            <p:ph idx="1"/>
          </p:nvPr>
        </p:nvSpPr>
        <p:spPr/>
        <p:txBody>
          <a:bodyPr/>
          <a:lstStyle/>
          <a:p>
            <a:pPr eaLnBrk="1" hangingPunct="1"/>
            <a:endParaRPr lang="vi-VN"/>
          </a:p>
        </p:txBody>
      </p:sp>
      <p:pic>
        <p:nvPicPr>
          <p:cNvPr id="19460" name="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17" y="-42863"/>
            <a:ext cx="12192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7"/>
          <p:cNvPicPr>
            <a:picLocks noChangeAspect="1"/>
          </p:cNvPicPr>
          <p:nvPr/>
        </p:nvPicPr>
        <p:blipFill>
          <a:blip r:embed="rId3">
            <a:extLst>
              <a:ext uri="{28A0092B-C50C-407E-A947-70E740481C1C}">
                <a14:useLocalDpi xmlns:a14="http://schemas.microsoft.com/office/drawing/2010/main" val="0"/>
              </a:ext>
            </a:extLst>
          </a:blip>
          <a:srcRect l="65866" t="43141" r="16000" b="18697"/>
          <a:stretch>
            <a:fillRect/>
          </a:stretch>
        </p:blipFill>
        <p:spPr bwMode="auto">
          <a:xfrm>
            <a:off x="10200220" y="3886200"/>
            <a:ext cx="154304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6"/>
          <p:cNvPicPr>
            <a:picLocks noChangeAspect="1"/>
          </p:cNvPicPr>
          <p:nvPr/>
        </p:nvPicPr>
        <p:blipFill>
          <a:blip r:embed="rId4">
            <a:extLst>
              <a:ext uri="{28A0092B-C50C-407E-A947-70E740481C1C}">
                <a14:useLocalDpi xmlns:a14="http://schemas.microsoft.com/office/drawing/2010/main" val="0"/>
              </a:ext>
            </a:extLst>
          </a:blip>
          <a:srcRect l="54800" t="72533" r="8533"/>
          <a:stretch>
            <a:fillRect/>
          </a:stretch>
        </p:blipFill>
        <p:spPr bwMode="auto">
          <a:xfrm>
            <a:off x="8737602" y="5354638"/>
            <a:ext cx="35687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3"/>
          <p:cNvPicPr>
            <a:picLocks noChangeAspect="1"/>
          </p:cNvPicPr>
          <p:nvPr/>
        </p:nvPicPr>
        <p:blipFill>
          <a:blip r:embed="rId5">
            <a:extLst>
              <a:ext uri="{28A0092B-C50C-407E-A947-70E740481C1C}">
                <a14:useLocalDpi xmlns:a14="http://schemas.microsoft.com/office/drawing/2010/main" val="0"/>
              </a:ext>
            </a:extLst>
          </a:blip>
          <a:srcRect l="3465" r="34399" b="5898"/>
          <a:stretch>
            <a:fillRect/>
          </a:stretch>
        </p:blipFill>
        <p:spPr bwMode="auto">
          <a:xfrm>
            <a:off x="1210736" y="87316"/>
            <a:ext cx="9006417" cy="59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5"/>
          <p:cNvPicPr>
            <a:picLocks noChangeAspect="1"/>
          </p:cNvPicPr>
          <p:nvPr/>
        </p:nvPicPr>
        <p:blipFill>
          <a:blip r:embed="rId6">
            <a:extLst>
              <a:ext uri="{28A0092B-C50C-407E-A947-70E740481C1C}">
                <a14:useLocalDpi xmlns:a14="http://schemas.microsoft.com/office/drawing/2010/main" val="0"/>
              </a:ext>
            </a:extLst>
          </a:blip>
          <a:srcRect l="40933" t="24564" r="38580" b="26282"/>
          <a:stretch>
            <a:fillRect/>
          </a:stretch>
        </p:blipFill>
        <p:spPr bwMode="auto">
          <a:xfrm>
            <a:off x="2" y="3863978"/>
            <a:ext cx="243416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9"/>
          <p:cNvPicPr>
            <a:picLocks noChangeAspect="1"/>
          </p:cNvPicPr>
          <p:nvPr/>
        </p:nvPicPr>
        <p:blipFill>
          <a:blip r:embed="rId7">
            <a:extLst>
              <a:ext uri="{28A0092B-C50C-407E-A947-70E740481C1C}">
                <a14:useLocalDpi xmlns:a14="http://schemas.microsoft.com/office/drawing/2010/main" val="0"/>
              </a:ext>
            </a:extLst>
          </a:blip>
          <a:srcRect l="62132" t="18964" r="21600" b="52948"/>
          <a:stretch>
            <a:fillRect/>
          </a:stretch>
        </p:blipFill>
        <p:spPr bwMode="auto">
          <a:xfrm>
            <a:off x="9031817" y="1149350"/>
            <a:ext cx="1583267"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10"/>
          <p:cNvPicPr>
            <a:picLocks noChangeAspect="1"/>
          </p:cNvPicPr>
          <p:nvPr/>
        </p:nvPicPr>
        <p:blipFill>
          <a:blip r:embed="rId8">
            <a:extLst>
              <a:ext uri="{28A0092B-C50C-407E-A947-70E740481C1C}">
                <a14:useLocalDpi xmlns:a14="http://schemas.microsoft.com/office/drawing/2010/main" val="0"/>
              </a:ext>
            </a:extLst>
          </a:blip>
          <a:srcRect l="53867" t="4030" r="30313" b="70607"/>
          <a:stretch>
            <a:fillRect/>
          </a:stretch>
        </p:blipFill>
        <p:spPr bwMode="auto">
          <a:xfrm>
            <a:off x="10521952" y="1441453"/>
            <a:ext cx="1540933"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C111DA5-9973-306E-6EBA-BB786AD4A8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7085" y="1874896"/>
            <a:ext cx="9397999" cy="2925703"/>
          </a:xfrm>
          <a:prstGeom prst="rect">
            <a:avLst/>
          </a:prstGeom>
        </p:spPr>
      </p:pic>
    </p:spTree>
    <p:extLst>
      <p:ext uri="{BB962C8B-B14F-4D97-AF65-F5344CB8AC3E}">
        <p14:creationId xmlns:p14="http://schemas.microsoft.com/office/powerpoint/2010/main" val="1046379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10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6"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80">
                                          <p:stCondLst>
                                            <p:cond delay="0"/>
                                          </p:stCondLst>
                                        </p:cTn>
                                        <p:tgtEl>
                                          <p:spTgt spid="19"/>
                                        </p:tgtEl>
                                      </p:cBhvr>
                                    </p:animEffect>
                                    <p:anim calcmode="lin" valueType="num">
                                      <p:cBhvr>
                                        <p:cTn id="2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0" dur="26">
                                          <p:stCondLst>
                                            <p:cond delay="650"/>
                                          </p:stCondLst>
                                        </p:cTn>
                                        <p:tgtEl>
                                          <p:spTgt spid="19"/>
                                        </p:tgtEl>
                                      </p:cBhvr>
                                      <p:to x="100000" y="60000"/>
                                    </p:animScale>
                                    <p:animScale>
                                      <p:cBhvr>
                                        <p:cTn id="31" dur="166" decel="50000">
                                          <p:stCondLst>
                                            <p:cond delay="676"/>
                                          </p:stCondLst>
                                        </p:cTn>
                                        <p:tgtEl>
                                          <p:spTgt spid="19"/>
                                        </p:tgtEl>
                                      </p:cBhvr>
                                      <p:to x="100000" y="100000"/>
                                    </p:animScale>
                                    <p:animScale>
                                      <p:cBhvr>
                                        <p:cTn id="32" dur="26">
                                          <p:stCondLst>
                                            <p:cond delay="1312"/>
                                          </p:stCondLst>
                                        </p:cTn>
                                        <p:tgtEl>
                                          <p:spTgt spid="19"/>
                                        </p:tgtEl>
                                      </p:cBhvr>
                                      <p:to x="100000" y="80000"/>
                                    </p:animScale>
                                    <p:animScale>
                                      <p:cBhvr>
                                        <p:cTn id="33" dur="166" decel="50000">
                                          <p:stCondLst>
                                            <p:cond delay="1338"/>
                                          </p:stCondLst>
                                        </p:cTn>
                                        <p:tgtEl>
                                          <p:spTgt spid="19"/>
                                        </p:tgtEl>
                                      </p:cBhvr>
                                      <p:to x="100000" y="100000"/>
                                    </p:animScale>
                                    <p:animScale>
                                      <p:cBhvr>
                                        <p:cTn id="34" dur="26">
                                          <p:stCondLst>
                                            <p:cond delay="1642"/>
                                          </p:stCondLst>
                                        </p:cTn>
                                        <p:tgtEl>
                                          <p:spTgt spid="19"/>
                                        </p:tgtEl>
                                      </p:cBhvr>
                                      <p:to x="100000" y="90000"/>
                                    </p:animScale>
                                    <p:animScale>
                                      <p:cBhvr>
                                        <p:cTn id="35" dur="166" decel="50000">
                                          <p:stCondLst>
                                            <p:cond delay="1668"/>
                                          </p:stCondLst>
                                        </p:cTn>
                                        <p:tgtEl>
                                          <p:spTgt spid="19"/>
                                        </p:tgtEl>
                                      </p:cBhvr>
                                      <p:to x="100000" y="100000"/>
                                    </p:animScale>
                                    <p:animScale>
                                      <p:cBhvr>
                                        <p:cTn id="36" dur="26">
                                          <p:stCondLst>
                                            <p:cond delay="1808"/>
                                          </p:stCondLst>
                                        </p:cTn>
                                        <p:tgtEl>
                                          <p:spTgt spid="19"/>
                                        </p:tgtEl>
                                      </p:cBhvr>
                                      <p:to x="100000" y="95000"/>
                                    </p:animScale>
                                    <p:animScale>
                                      <p:cBhvr>
                                        <p:cTn id="37" dur="166" decel="50000">
                                          <p:stCondLst>
                                            <p:cond delay="1834"/>
                                          </p:stCondLst>
                                        </p:cTn>
                                        <p:tgtEl>
                                          <p:spTgt spid="19"/>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80">
                                          <p:stCondLst>
                                            <p:cond delay="0"/>
                                          </p:stCondLst>
                                        </p:cTn>
                                        <p:tgtEl>
                                          <p:spTgt spid="20"/>
                                        </p:tgtEl>
                                      </p:cBhvr>
                                    </p:animEffect>
                                    <p:anim calcmode="lin" valueType="num">
                                      <p:cBhvr>
                                        <p:cTn id="4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6" dur="26">
                                          <p:stCondLst>
                                            <p:cond delay="650"/>
                                          </p:stCondLst>
                                        </p:cTn>
                                        <p:tgtEl>
                                          <p:spTgt spid="20"/>
                                        </p:tgtEl>
                                      </p:cBhvr>
                                      <p:to x="100000" y="60000"/>
                                    </p:animScale>
                                    <p:animScale>
                                      <p:cBhvr>
                                        <p:cTn id="47" dur="166" decel="50000">
                                          <p:stCondLst>
                                            <p:cond delay="676"/>
                                          </p:stCondLst>
                                        </p:cTn>
                                        <p:tgtEl>
                                          <p:spTgt spid="20"/>
                                        </p:tgtEl>
                                      </p:cBhvr>
                                      <p:to x="100000" y="100000"/>
                                    </p:animScale>
                                    <p:animScale>
                                      <p:cBhvr>
                                        <p:cTn id="48" dur="26">
                                          <p:stCondLst>
                                            <p:cond delay="1312"/>
                                          </p:stCondLst>
                                        </p:cTn>
                                        <p:tgtEl>
                                          <p:spTgt spid="20"/>
                                        </p:tgtEl>
                                      </p:cBhvr>
                                      <p:to x="100000" y="80000"/>
                                    </p:animScale>
                                    <p:animScale>
                                      <p:cBhvr>
                                        <p:cTn id="49" dur="166" decel="50000">
                                          <p:stCondLst>
                                            <p:cond delay="1338"/>
                                          </p:stCondLst>
                                        </p:cTn>
                                        <p:tgtEl>
                                          <p:spTgt spid="20"/>
                                        </p:tgtEl>
                                      </p:cBhvr>
                                      <p:to x="100000" y="100000"/>
                                    </p:animScale>
                                    <p:animScale>
                                      <p:cBhvr>
                                        <p:cTn id="50" dur="26">
                                          <p:stCondLst>
                                            <p:cond delay="1642"/>
                                          </p:stCondLst>
                                        </p:cTn>
                                        <p:tgtEl>
                                          <p:spTgt spid="20"/>
                                        </p:tgtEl>
                                      </p:cBhvr>
                                      <p:to x="100000" y="90000"/>
                                    </p:animScale>
                                    <p:animScale>
                                      <p:cBhvr>
                                        <p:cTn id="51" dur="166" decel="50000">
                                          <p:stCondLst>
                                            <p:cond delay="1668"/>
                                          </p:stCondLst>
                                        </p:cTn>
                                        <p:tgtEl>
                                          <p:spTgt spid="20"/>
                                        </p:tgtEl>
                                      </p:cBhvr>
                                      <p:to x="100000" y="100000"/>
                                    </p:animScale>
                                    <p:animScale>
                                      <p:cBhvr>
                                        <p:cTn id="52" dur="26">
                                          <p:stCondLst>
                                            <p:cond delay="1808"/>
                                          </p:stCondLst>
                                        </p:cTn>
                                        <p:tgtEl>
                                          <p:spTgt spid="20"/>
                                        </p:tgtEl>
                                      </p:cBhvr>
                                      <p:to x="100000" y="95000"/>
                                    </p:animScale>
                                    <p:animScale>
                                      <p:cBhvr>
                                        <p:cTn id="53" dur="166" decel="50000">
                                          <p:stCondLst>
                                            <p:cond delay="1834"/>
                                          </p:stCondLst>
                                        </p:cTn>
                                        <p:tgtEl>
                                          <p:spTgt spid="20"/>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70834" y="217664"/>
            <a:ext cx="11430000" cy="2758202"/>
            <a:chOff x="470834" y="217664"/>
            <a:chExt cx="11430000" cy="2758202"/>
          </a:xfrm>
        </p:grpSpPr>
        <p:sp>
          <p:nvSpPr>
            <p:cNvPr id="4" name="TextBox 3">
              <a:extLst>
                <a:ext uri="{FF2B5EF4-FFF2-40B4-BE49-F238E27FC236}">
                  <a16:creationId xmlns:a16="http://schemas.microsoft.com/office/drawing/2014/main" id="{6E89717D-0C4B-4D90-0B4A-C78F5EBB2024}"/>
                </a:ext>
              </a:extLst>
            </p:cNvPr>
            <p:cNvSpPr txBox="1"/>
            <p:nvPr/>
          </p:nvSpPr>
          <p:spPr>
            <a:xfrm>
              <a:off x="470834" y="217664"/>
              <a:ext cx="11430000" cy="2758202"/>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r>
                <a:rPr lang="en-US" sz="2600">
                  <a:latin typeface="+mj-lt"/>
                </a:rPr>
                <a:t>                             </a:t>
              </a:r>
              <a:r>
                <a:rPr lang="vi-VN" sz="2600">
                  <a:latin typeface="+mj-lt"/>
                </a:rPr>
                <a:t>Mấy hôm nay, Hưng không đi học. Giờ sinh hoạt lớp, cô giáo bu</a:t>
              </a:r>
              <a:r>
                <a:rPr lang="en-US" sz="2600">
                  <a:latin typeface="+mj-lt"/>
                </a:rPr>
                <a:t>ồ</a:t>
              </a:r>
              <a:r>
                <a:rPr lang="vi-VN" sz="2600">
                  <a:latin typeface="+mj-lt"/>
                </a:rPr>
                <a:t>n bã thông báo:</a:t>
              </a:r>
              <a:endParaRPr lang="en-US" sz="2600">
                <a:latin typeface="+mj-lt"/>
              </a:endParaRPr>
            </a:p>
            <a:p>
              <a:r>
                <a:rPr lang="vi-VN" sz="2600">
                  <a:latin typeface="+mj-lt"/>
                </a:rPr>
                <a:t>- Như các em đã biết, mẹ bạn Hưng lớp ta bị ốm đã lâu, nay bố bạn ấy lại mới bị tai nạn giao thông. Hoàn cảnh gia đình bạn đang rất khó khăn. Chúng ta cần phải giúp bạn Hưng</a:t>
              </a:r>
              <a:r>
                <a:rPr lang="en-US" sz="2600">
                  <a:latin typeface="+mj-lt"/>
                </a:rPr>
                <a:t> </a:t>
              </a:r>
              <a:r>
                <a:rPr lang="vi-VN" sz="2600">
                  <a:latin typeface="+mj-lt"/>
                </a:rPr>
                <a:t>vượt qua khó khăn này.</a:t>
              </a:r>
              <a:endParaRPr lang="en-US" sz="2600">
                <a:latin typeface="+mj-lt"/>
              </a:endParaRPr>
            </a:p>
            <a:p>
              <a:r>
                <a:rPr lang="vi-VN" sz="2600">
                  <a:latin typeface="+mj-lt"/>
                </a:rPr>
                <a:t>+ Em hãy đề xuất những việc có thể làm</a:t>
              </a:r>
              <a:r>
                <a:rPr lang="en-US" sz="2600">
                  <a:latin typeface="+mj-lt"/>
                </a:rPr>
                <a:t> </a:t>
              </a:r>
              <a:r>
                <a:rPr lang="vi-VN" sz="2600">
                  <a:latin typeface="Times New Roman"/>
                  <a:ea typeface="Times New Roman"/>
                </a:rPr>
                <a:t>trong khả năng của mình để giúp Hưng.</a:t>
              </a:r>
              <a:endParaRPr lang="en-US" sz="2600" dirty="0">
                <a:latin typeface="+mj-lt"/>
              </a:endParaRPr>
            </a:p>
          </p:txBody>
        </p:sp>
        <p:sp>
          <p:nvSpPr>
            <p:cNvPr id="5" name="Rounded Rectangle 4"/>
            <p:cNvSpPr/>
            <p:nvPr/>
          </p:nvSpPr>
          <p:spPr>
            <a:xfrm>
              <a:off x="470834" y="252448"/>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1</a:t>
              </a:r>
            </a:p>
          </p:txBody>
        </p:sp>
      </p:grpSp>
      <p:grpSp>
        <p:nvGrpSpPr>
          <p:cNvPr id="9" name="Group 8"/>
          <p:cNvGrpSpPr/>
          <p:nvPr/>
        </p:nvGrpSpPr>
        <p:grpSpPr>
          <a:xfrm>
            <a:off x="470834" y="3438305"/>
            <a:ext cx="11430000" cy="2758202"/>
            <a:chOff x="470834" y="3438305"/>
            <a:chExt cx="11430000" cy="2758202"/>
          </a:xfrm>
        </p:grpSpPr>
        <p:sp>
          <p:nvSpPr>
            <p:cNvPr id="6" name="TextBox 5">
              <a:extLst>
                <a:ext uri="{FF2B5EF4-FFF2-40B4-BE49-F238E27FC236}">
                  <a16:creationId xmlns:a16="http://schemas.microsoft.com/office/drawing/2014/main" id="{6E89717D-0C4B-4D90-0B4A-C78F5EBB2024}"/>
                </a:ext>
              </a:extLst>
            </p:cNvPr>
            <p:cNvSpPr txBox="1"/>
            <p:nvPr/>
          </p:nvSpPr>
          <p:spPr>
            <a:xfrm>
              <a:off x="470834" y="3438305"/>
              <a:ext cx="11430000" cy="2758202"/>
            </a:xfrm>
            <a:prstGeom prst="wedgeRoundRectCallout">
              <a:avLst>
                <a:gd name="adj1" fmla="val -20658"/>
                <a:gd name="adj2" fmla="val 50059"/>
                <a:gd name="adj3" fmla="val 16667"/>
              </a:avLst>
            </a:prstGeom>
            <a:solidFill>
              <a:schemeClr val="accent2">
                <a:lumMod val="20000"/>
                <a:lumOff val="80000"/>
              </a:schemeClr>
            </a:solidFill>
            <a:ln w="57785">
              <a:solidFill>
                <a:schemeClr val="bg1"/>
              </a:solidFill>
              <a:prstDash val="dash"/>
            </a:ln>
          </p:spPr>
          <p:txBody>
            <a:bodyPr wrap="square" rtlCol="0">
              <a:spAutoFit/>
            </a:bodyPr>
            <a:lstStyle/>
            <a:p>
              <a:r>
                <a:rPr lang="en-US" sz="2600">
                  <a:latin typeface="+mj-lt"/>
                </a:rPr>
                <a:t>                             </a:t>
              </a:r>
              <a:r>
                <a:rPr lang="vi-VN" sz="2600">
                  <a:latin typeface="+mj-lt"/>
                </a:rPr>
                <a:t>Lớp 4C có thêm một học sinh mới từ tỉnh khác chuyển về. Bạn tên là Mây, người bé nhỏ, nói tiếng địa phương nghe rất lạ và quần áo bạn mặc không giống với các bạn trong lớp. Vì vậy, Mây thường bị một số bạn nam trong lớp trêu chọc, nhại giọng nói và xì xào, bình phẩm về trang phục,... Điều này khiến Mây rất buồn và mặc cảm.</a:t>
              </a:r>
              <a:endParaRPr lang="en-US" sz="2600">
                <a:latin typeface="+mj-lt"/>
              </a:endParaRPr>
            </a:p>
            <a:p>
              <a:r>
                <a:rPr lang="vi-VN" sz="2600">
                  <a:latin typeface="+mj-lt"/>
                </a:rPr>
                <a:t>+ Hãy nêu ý kiến của em để giúp bạn Mây vượt qua khó khăn, tiếp tục đến lớp.</a:t>
              </a:r>
              <a:endParaRPr lang="en-US" sz="2600">
                <a:latin typeface="+mj-lt"/>
              </a:endParaRPr>
            </a:p>
          </p:txBody>
        </p:sp>
        <p:sp>
          <p:nvSpPr>
            <p:cNvPr id="7" name="Rounded Rectangle 6"/>
            <p:cNvSpPr/>
            <p:nvPr/>
          </p:nvSpPr>
          <p:spPr>
            <a:xfrm>
              <a:off x="470834" y="3438305"/>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2</a:t>
              </a:r>
            </a:p>
          </p:txBody>
        </p:sp>
      </p:grpSp>
    </p:spTree>
    <p:extLst>
      <p:ext uri="{BB962C8B-B14F-4D97-AF65-F5344CB8AC3E}">
        <p14:creationId xmlns:p14="http://schemas.microsoft.com/office/powerpoint/2010/main" val="944418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70834" y="217664"/>
            <a:ext cx="11430000" cy="2758202"/>
            <a:chOff x="470834" y="217664"/>
            <a:chExt cx="11430000" cy="2758202"/>
          </a:xfrm>
        </p:grpSpPr>
        <p:sp>
          <p:nvSpPr>
            <p:cNvPr id="7" name="TextBox 6">
              <a:extLst>
                <a:ext uri="{FF2B5EF4-FFF2-40B4-BE49-F238E27FC236}">
                  <a16:creationId xmlns:a16="http://schemas.microsoft.com/office/drawing/2014/main" id="{6E89717D-0C4B-4D90-0B4A-C78F5EBB2024}"/>
                </a:ext>
              </a:extLst>
            </p:cNvPr>
            <p:cNvSpPr txBox="1"/>
            <p:nvPr/>
          </p:nvSpPr>
          <p:spPr>
            <a:xfrm>
              <a:off x="470834" y="217664"/>
              <a:ext cx="11430000" cy="2758202"/>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r>
                <a:rPr lang="en-US" sz="2600">
                  <a:latin typeface="+mj-lt"/>
                </a:rPr>
                <a:t>                             </a:t>
              </a:r>
              <a:r>
                <a:rPr lang="vi-VN" sz="2600">
                  <a:latin typeface="+mj-lt"/>
                </a:rPr>
                <a:t>Mấy hôm nay, Hưng không đi học. Giờ sinh hoạt lớp, cô giáo bu</a:t>
              </a:r>
              <a:r>
                <a:rPr lang="en-US" sz="2600">
                  <a:latin typeface="+mj-lt"/>
                </a:rPr>
                <a:t>ồ</a:t>
              </a:r>
              <a:r>
                <a:rPr lang="vi-VN" sz="2600">
                  <a:latin typeface="+mj-lt"/>
                </a:rPr>
                <a:t>n bã thông báo:</a:t>
              </a:r>
              <a:endParaRPr lang="en-US" sz="2600">
                <a:latin typeface="+mj-lt"/>
              </a:endParaRPr>
            </a:p>
            <a:p>
              <a:pPr indent="228600"/>
              <a:r>
                <a:rPr lang="vi-VN" sz="2600">
                  <a:latin typeface="+mj-lt"/>
                </a:rPr>
                <a:t>- Như các em đã biết, mẹ bạn Hưng lớp ta bị ốm đã lâu, nay bố bạn ấy lại mới bị tai nạn giao thông. Hoàn cảnh gia đình bạn đang rất khó khăn. Chúng ta cần phải giúp bạn Hưng</a:t>
              </a:r>
              <a:r>
                <a:rPr lang="en-US" sz="2600">
                  <a:latin typeface="+mj-lt"/>
                </a:rPr>
                <a:t> </a:t>
              </a:r>
              <a:r>
                <a:rPr lang="vi-VN" sz="2600">
                  <a:latin typeface="+mj-lt"/>
                </a:rPr>
                <a:t>vượt qua khó khăn này.</a:t>
              </a:r>
              <a:endParaRPr lang="en-US" sz="2600">
                <a:latin typeface="+mj-lt"/>
              </a:endParaRPr>
            </a:p>
            <a:p>
              <a:pPr indent="228600"/>
              <a:r>
                <a:rPr lang="vi-VN" sz="2600">
                  <a:latin typeface="+mj-lt"/>
                </a:rPr>
                <a:t>+ Em hãy đề xuất những việc có thể làm</a:t>
              </a:r>
              <a:r>
                <a:rPr lang="en-US" sz="2600">
                  <a:latin typeface="+mj-lt"/>
                </a:rPr>
                <a:t> </a:t>
              </a:r>
              <a:r>
                <a:rPr lang="vi-VN" sz="2600">
                  <a:latin typeface="Times New Roman"/>
                  <a:ea typeface="Times New Roman"/>
                </a:rPr>
                <a:t>trong khả năng của mình để giúp Hưng.</a:t>
              </a:r>
              <a:endParaRPr lang="en-US" sz="2600" dirty="0">
                <a:latin typeface="+mj-lt"/>
              </a:endParaRPr>
            </a:p>
          </p:txBody>
        </p:sp>
        <p:sp>
          <p:nvSpPr>
            <p:cNvPr id="8" name="Rounded Rectangle 7"/>
            <p:cNvSpPr/>
            <p:nvPr/>
          </p:nvSpPr>
          <p:spPr>
            <a:xfrm>
              <a:off x="470834" y="252448"/>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1</a:t>
              </a:r>
            </a:p>
          </p:txBody>
        </p:sp>
      </p:grpSp>
      <p:pic>
        <p:nvPicPr>
          <p:cNvPr id="9" name="Picture 8">
            <a:extLst>
              <a:ext uri="{FF2B5EF4-FFF2-40B4-BE49-F238E27FC236}">
                <a16:creationId xmlns:a16="http://schemas.microsoft.com/office/drawing/2014/main" id="{16AC076C-E3A8-8249-8355-6C5584233352}"/>
              </a:ext>
            </a:extLst>
          </p:cNvPr>
          <p:cNvPicPr>
            <a:picLocks noChangeAspect="1"/>
          </p:cNvPicPr>
          <p:nvPr/>
        </p:nvPicPr>
        <p:blipFill>
          <a:blip r:embed="rId2"/>
          <a:stretch>
            <a:fillRect/>
          </a:stretch>
        </p:blipFill>
        <p:spPr>
          <a:xfrm>
            <a:off x="0" y="4739640"/>
            <a:ext cx="1620163" cy="2118360"/>
          </a:xfrm>
          <a:prstGeom prst="rect">
            <a:avLst/>
          </a:prstGeom>
        </p:spPr>
      </p:pic>
      <p:sp>
        <p:nvSpPr>
          <p:cNvPr id="10" name="Rectangle 9"/>
          <p:cNvSpPr/>
          <p:nvPr/>
        </p:nvSpPr>
        <p:spPr>
          <a:xfrm>
            <a:off x="2209800" y="3566160"/>
            <a:ext cx="9433560" cy="3108543"/>
          </a:xfrm>
          <a:prstGeom prst="rect">
            <a:avLst/>
          </a:prstGeom>
        </p:spPr>
        <p:txBody>
          <a:bodyPr wrap="square">
            <a:spAutoFit/>
          </a:bodyPr>
          <a:lstStyle/>
          <a:p>
            <a:pPr indent="457200"/>
            <a:r>
              <a:rPr lang="vi-VN" sz="2800">
                <a:latin typeface="+mj-lt"/>
              </a:rPr>
              <a:t>Những việc em có thể làm để giúp Hưng là:</a:t>
            </a:r>
            <a:endParaRPr lang="en-US" sz="2800">
              <a:latin typeface="+mj-lt"/>
            </a:endParaRPr>
          </a:p>
          <a:p>
            <a:pPr indent="457200"/>
            <a:r>
              <a:rPr lang="vi-VN" sz="2800">
                <a:latin typeface="+mj-lt"/>
              </a:rPr>
              <a:t>- Kêu gọi các bạn trong lớp quyên góp ủng hộ tiền để hỗ trợ tiền thuốc men cho bố mẹ bạn Hưng.</a:t>
            </a:r>
            <a:endParaRPr lang="en-US" sz="2800">
              <a:latin typeface="+mj-lt"/>
            </a:endParaRPr>
          </a:p>
          <a:p>
            <a:pPr indent="457200"/>
            <a:r>
              <a:rPr lang="vi-VN" sz="2800">
                <a:latin typeface="+mj-lt"/>
              </a:rPr>
              <a:t>- Trong thời gian rảnh, đến nhà bạn Hưng giúp đỡ một số công việc như dọn dẹp nhà cửa.</a:t>
            </a:r>
            <a:endParaRPr lang="en-US" sz="2800">
              <a:latin typeface="+mj-lt"/>
            </a:endParaRPr>
          </a:p>
          <a:p>
            <a:pPr indent="457200"/>
            <a:r>
              <a:rPr lang="vi-VN" sz="2800">
                <a:latin typeface="+mj-lt"/>
              </a:rPr>
              <a:t>- Thường xuyên hỏi thăm tình hình sức khỏe của bố mẹ Hưng.</a:t>
            </a:r>
            <a:endParaRPr lang="en-US" sz="2800">
              <a:latin typeface="+mj-lt"/>
            </a:endParaRPr>
          </a:p>
        </p:txBody>
      </p:sp>
    </p:spTree>
    <p:extLst>
      <p:ext uri="{BB962C8B-B14F-4D97-AF65-F5344CB8AC3E}">
        <p14:creationId xmlns:p14="http://schemas.microsoft.com/office/powerpoint/2010/main" val="295945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AC076C-E3A8-8249-8355-6C5584233352}"/>
              </a:ext>
            </a:extLst>
          </p:cNvPr>
          <p:cNvPicPr>
            <a:picLocks noChangeAspect="1"/>
          </p:cNvPicPr>
          <p:nvPr/>
        </p:nvPicPr>
        <p:blipFill>
          <a:blip r:embed="rId3"/>
          <a:stretch>
            <a:fillRect/>
          </a:stretch>
        </p:blipFill>
        <p:spPr>
          <a:xfrm>
            <a:off x="0" y="4739640"/>
            <a:ext cx="1620163" cy="2118360"/>
          </a:xfrm>
          <a:prstGeom prst="rect">
            <a:avLst/>
          </a:prstGeom>
        </p:spPr>
      </p:pic>
      <p:sp>
        <p:nvSpPr>
          <p:cNvPr id="10" name="Rectangle 9"/>
          <p:cNvSpPr/>
          <p:nvPr/>
        </p:nvSpPr>
        <p:spPr>
          <a:xfrm>
            <a:off x="2209800" y="3764280"/>
            <a:ext cx="9433560" cy="2062103"/>
          </a:xfrm>
          <a:prstGeom prst="rect">
            <a:avLst/>
          </a:prstGeom>
        </p:spPr>
        <p:txBody>
          <a:bodyPr wrap="square">
            <a:spAutoFit/>
          </a:bodyPr>
          <a:lstStyle/>
          <a:p>
            <a:pPr indent="457200"/>
            <a:r>
              <a:rPr lang="en-US" sz="3200">
                <a:solidFill>
                  <a:prstClr val="black"/>
                </a:solidFill>
                <a:latin typeface="Times New Roman"/>
              </a:rPr>
              <a:t>Để giúp Mây vượt qua khó khăn, tiếp tục đến lớp, </a:t>
            </a:r>
            <a:r>
              <a:rPr lang="vi-VN" sz="3200">
                <a:latin typeface="Times New Roman"/>
                <a:ea typeface="Times New Roman"/>
              </a:rPr>
              <a:t>Em sẽ bảo các bạn nam dừng ngay hành động trêu chọc bạn Mây và thường xuyên nói chuyện, tâm sự với Mây để bạn ấy hòa nhập vào môi trường mới.</a:t>
            </a:r>
            <a:endParaRPr lang="en-US" sz="3200">
              <a:solidFill>
                <a:prstClr val="black"/>
              </a:solidFill>
              <a:latin typeface="Calibri Light"/>
            </a:endParaRPr>
          </a:p>
        </p:txBody>
      </p:sp>
      <p:grpSp>
        <p:nvGrpSpPr>
          <p:cNvPr id="11" name="Group 10"/>
          <p:cNvGrpSpPr/>
          <p:nvPr/>
        </p:nvGrpSpPr>
        <p:grpSpPr>
          <a:xfrm>
            <a:off x="304800" y="314105"/>
            <a:ext cx="11430000" cy="2758202"/>
            <a:chOff x="470834" y="3438305"/>
            <a:chExt cx="11430000" cy="2758202"/>
          </a:xfrm>
        </p:grpSpPr>
        <p:sp>
          <p:nvSpPr>
            <p:cNvPr id="12" name="TextBox 11">
              <a:extLst>
                <a:ext uri="{FF2B5EF4-FFF2-40B4-BE49-F238E27FC236}">
                  <a16:creationId xmlns:a16="http://schemas.microsoft.com/office/drawing/2014/main" id="{6E89717D-0C4B-4D90-0B4A-C78F5EBB2024}"/>
                </a:ext>
              </a:extLst>
            </p:cNvPr>
            <p:cNvSpPr txBox="1"/>
            <p:nvPr/>
          </p:nvSpPr>
          <p:spPr>
            <a:xfrm>
              <a:off x="470834" y="3438305"/>
              <a:ext cx="11430000" cy="2758202"/>
            </a:xfrm>
            <a:prstGeom prst="wedgeRoundRectCallout">
              <a:avLst>
                <a:gd name="adj1" fmla="val -20658"/>
                <a:gd name="adj2" fmla="val 50059"/>
                <a:gd name="adj3" fmla="val 16667"/>
              </a:avLst>
            </a:prstGeom>
            <a:solidFill>
              <a:schemeClr val="accent2">
                <a:lumMod val="20000"/>
                <a:lumOff val="80000"/>
              </a:schemeClr>
            </a:solidFill>
            <a:ln w="57785">
              <a:solidFill>
                <a:schemeClr val="bg1"/>
              </a:solidFill>
              <a:prstDash val="dash"/>
            </a:ln>
          </p:spPr>
          <p:txBody>
            <a:bodyPr wrap="square" rtlCol="0">
              <a:spAutoFit/>
            </a:bodyPr>
            <a:lstStyle/>
            <a:p>
              <a:r>
                <a:rPr lang="en-US" sz="2600">
                  <a:latin typeface="+mj-lt"/>
                </a:rPr>
                <a:t>                             </a:t>
              </a:r>
              <a:r>
                <a:rPr lang="vi-VN" sz="2600">
                  <a:latin typeface="+mj-lt"/>
                </a:rPr>
                <a:t>Lớp 4C có thêm một học sinh mới từ tỉnh khác chuyển về. Bạn tên là Mây, người bé nhỏ, nói tiếng địa phương nghe rất lạ và quần áo bạn mặc không giống với các bạn trong lớp. Vì vậy, Mây thường bị một số bạn nam trong lớp trêu chọc, nhại giọng nói và xì xào, bình phẩm về trang phục,... Điều này khiến Mây rất buồn và mặc cảm.</a:t>
              </a:r>
              <a:endParaRPr lang="en-US" sz="2600">
                <a:latin typeface="+mj-lt"/>
              </a:endParaRPr>
            </a:p>
            <a:p>
              <a:r>
                <a:rPr lang="vi-VN" sz="2600">
                  <a:latin typeface="+mj-lt"/>
                </a:rPr>
                <a:t>+ Hãy nêu ý kiến của em để giúp bạn Mây vượt qua khó khăn, tiếp tục đến lớp.</a:t>
              </a:r>
              <a:endParaRPr lang="en-US" sz="2600">
                <a:latin typeface="+mj-lt"/>
              </a:endParaRPr>
            </a:p>
          </p:txBody>
        </p:sp>
        <p:sp>
          <p:nvSpPr>
            <p:cNvPr id="13" name="Rounded Rectangle 12"/>
            <p:cNvSpPr/>
            <p:nvPr/>
          </p:nvSpPr>
          <p:spPr>
            <a:xfrm>
              <a:off x="470834" y="3438305"/>
              <a:ext cx="2270760" cy="533400"/>
            </a:xfrm>
            <a:prstGeom prst="roundRect">
              <a:avLst>
                <a:gd name="adj" fmla="val 50000"/>
              </a:avLst>
            </a:prstGeom>
            <a:solidFill>
              <a:srgbClr val="FFCF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Tình huống 2</a:t>
              </a:r>
            </a:p>
          </p:txBody>
        </p:sp>
      </p:grpSp>
    </p:spTree>
    <p:extLst>
      <p:ext uri="{BB962C8B-B14F-4D97-AF65-F5344CB8AC3E}">
        <p14:creationId xmlns:p14="http://schemas.microsoft.com/office/powerpoint/2010/main" val="224919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ounded Rectangle 4"/>
          <p:cNvSpPr/>
          <p:nvPr/>
        </p:nvSpPr>
        <p:spPr>
          <a:xfrm>
            <a:off x="579120" y="91440"/>
            <a:ext cx="10988040" cy="822960"/>
          </a:xfrm>
          <a:prstGeom prst="roundRect">
            <a:avLst>
              <a:gd name="adj" fmla="val 375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a:solidFill>
                  <a:prstClr val="black"/>
                </a:solidFill>
                <a:latin typeface="+mj-lt"/>
              </a:rPr>
              <a:t>      </a:t>
            </a:r>
            <a:r>
              <a:rPr lang="vi-VN" sz="2400" b="1">
                <a:solidFill>
                  <a:prstClr val="black"/>
                </a:solidFill>
                <a:latin typeface="+mj-lt"/>
              </a:rPr>
              <a:t>Thuyết trình ngắn về sự sẵn sàng cảm thông, giúp đỡ người gặp khó khăn theo gợi ý sau</a:t>
            </a:r>
            <a:r>
              <a:rPr lang="vi-VN" sz="2400">
                <a:solidFill>
                  <a:prstClr val="black"/>
                </a:solidFill>
                <a:latin typeface="+mj-lt"/>
              </a:rPr>
              <a:t>:</a:t>
            </a:r>
            <a:endParaRPr lang="en-US" sz="2400">
              <a:solidFill>
                <a:prstClr val="black"/>
              </a:solidFill>
              <a:latin typeface="+mj-lt"/>
            </a:endParaRPr>
          </a:p>
        </p:txBody>
      </p:sp>
      <p:pic>
        <p:nvPicPr>
          <p:cNvPr id="6" name="Picture 5">
            <a:extLst>
              <a:ext uri="{FF2B5EF4-FFF2-40B4-BE49-F238E27FC236}">
                <a16:creationId xmlns:a16="http://schemas.microsoft.com/office/drawing/2014/main" id="{C539E6F0-ED72-1361-760C-2B2C8D75C3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9859" y="4144923"/>
            <a:ext cx="4506562" cy="2804083"/>
          </a:xfrm>
          <a:prstGeom prst="rect">
            <a:avLst/>
          </a:prstGeom>
        </p:spPr>
      </p:pic>
      <p:sp>
        <p:nvSpPr>
          <p:cNvPr id="3" name="Rounded Rectangle 2"/>
          <p:cNvSpPr/>
          <p:nvPr/>
        </p:nvSpPr>
        <p:spPr>
          <a:xfrm>
            <a:off x="1005840" y="1310640"/>
            <a:ext cx="10561320" cy="28342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350838"/>
            <a:r>
              <a:rPr lang="vi-VN" sz="3200">
                <a:solidFill>
                  <a:prstClr val="black"/>
                </a:solidFill>
                <a:latin typeface="Times New Roman"/>
              </a:rPr>
              <a:t>- Tại sao cần phải sẵn sàng cảm thông, giúp đỡ người gặp khó khăn?</a:t>
            </a:r>
            <a:endParaRPr lang="en-US" sz="3200">
              <a:solidFill>
                <a:prstClr val="black"/>
              </a:solidFill>
              <a:latin typeface="Calibri Light"/>
            </a:endParaRPr>
          </a:p>
          <a:p>
            <a:pPr lvl="0" indent="350838"/>
            <a:r>
              <a:rPr lang="vi-VN" sz="3200">
                <a:solidFill>
                  <a:prstClr val="black"/>
                </a:solidFill>
                <a:latin typeface="Times New Roman"/>
              </a:rPr>
              <a:t>- Em có sẵn sàng cảm thông, giúp đỡ người gặp khó khăn bằng những lời nói và hành động phù hợp với lứa tuổi không? Vì sao?</a:t>
            </a:r>
            <a:endParaRPr lang="en-US" sz="3200">
              <a:solidFill>
                <a:prstClr val="black"/>
              </a:solidFill>
              <a:latin typeface="Calibri Light"/>
            </a:endParaRPr>
          </a:p>
        </p:txBody>
      </p:sp>
    </p:spTree>
    <p:extLst>
      <p:ext uri="{BB962C8B-B14F-4D97-AF65-F5344CB8AC3E}">
        <p14:creationId xmlns:p14="http://schemas.microsoft.com/office/powerpoint/2010/main" val="2509628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 y="0"/>
            <a:ext cx="12194863" cy="6858000"/>
            <a:chOff x="-1" y="0"/>
            <a:chExt cx="12194863" cy="6858000"/>
          </a:xfrm>
        </p:grpSpPr>
        <p:pic>
          <p:nvPicPr>
            <p:cNvPr id="2050" name="Picture 2" descr="C:\Users\hp\Desktop\hình nề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4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43701" y="504967"/>
              <a:ext cx="7451678" cy="46948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 name="TextBox 3"/>
          <p:cNvSpPr txBox="1"/>
          <p:nvPr/>
        </p:nvSpPr>
        <p:spPr>
          <a:xfrm>
            <a:off x="3480181" y="1078173"/>
            <a:ext cx="7178723" cy="3416320"/>
          </a:xfrm>
          <a:prstGeom prst="rect">
            <a:avLst/>
          </a:prstGeom>
          <a:noFill/>
        </p:spPr>
        <p:txBody>
          <a:bodyPr wrap="square" rtlCol="0">
            <a:spAutoFit/>
          </a:bodyPr>
          <a:lstStyle/>
          <a:p>
            <a:pPr algn="just"/>
            <a:r>
              <a:rPr lang="en-US" sz="3600">
                <a:solidFill>
                  <a:prstClr val="black"/>
                </a:solidFill>
                <a:latin typeface="Times New Roman" pitchFamily="18" charset="0"/>
                <a:cs typeface="Times New Roman" pitchFamily="18" charset="0"/>
              </a:rPr>
              <a:t>    Chúng ta cần sẵn sàng cảm thông, giúp đỡ người gặp khó khăn bằng những lời nói và hành động phù hợp. Sự giúp đỡ của chúng ta sẽ mang lại cho người gặp khó khăn có thêm nghị niềm tin, nghị lực vượt qua tất cả.</a:t>
            </a:r>
          </a:p>
        </p:txBody>
      </p:sp>
    </p:spTree>
    <p:extLst>
      <p:ext uri="{BB962C8B-B14F-4D97-AF65-F5344CB8AC3E}">
        <p14:creationId xmlns:p14="http://schemas.microsoft.com/office/powerpoint/2010/main" val="2984337981"/>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550A8-C685-0A25-CF31-52ED26374209}"/>
              </a:ext>
            </a:extLst>
          </p:cNvPr>
          <p:cNvPicPr>
            <a:picLocks noChangeAspect="1"/>
          </p:cNvPicPr>
          <p:nvPr/>
        </p:nvPicPr>
        <p:blipFill>
          <a:blip r:embed="rId3"/>
          <a:stretch>
            <a:fillRect/>
          </a:stretch>
        </p:blipFill>
        <p:spPr>
          <a:xfrm>
            <a:off x="1551405" y="1790250"/>
            <a:ext cx="9413040" cy="1810669"/>
          </a:xfrm>
          <a:prstGeom prst="rect">
            <a:avLst/>
          </a:prstGeom>
        </p:spPr>
      </p:pic>
    </p:spTree>
    <p:extLst>
      <p:ext uri="{BB962C8B-B14F-4D97-AF65-F5344CB8AC3E}">
        <p14:creationId xmlns:p14="http://schemas.microsoft.com/office/powerpoint/2010/main" val="32939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Vũ trụ (Cosmic): Cùng khám phá vũ trụ rộng lớn và vô tận với những hình ảnh đẹp mắt. Nếu bạn là một người yêu thích khoa học và vũ trụ, hãy đắm chìm trong những hình ảnh tuyệt đẹp này và cảm nhận sức mạnh của vũ tr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2701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34369" y="3894083"/>
            <a:ext cx="7758279" cy="923330"/>
          </a:xfrm>
          <a:prstGeom prst="rect">
            <a:avLst/>
          </a:prstGeom>
          <a:noFill/>
        </p:spPr>
        <p:txBody>
          <a:bodyPr wrap="none" lIns="91440" tIns="45720" rIns="91440" bIns="45720">
            <a:spAutoFit/>
          </a:bodyPr>
          <a:lstStyle/>
          <a:p>
            <a:pPr algn="ctr"/>
            <a:r>
              <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TRÒ CHƠI “TRUYỀN ĐIỆN”</a:t>
            </a:r>
          </a:p>
        </p:txBody>
      </p:sp>
    </p:spTree>
    <p:extLst>
      <p:ext uri="{BB962C8B-B14F-4D97-AF65-F5344CB8AC3E}">
        <p14:creationId xmlns:p14="http://schemas.microsoft.com/office/powerpoint/2010/main" val="187519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nền PowerPoint học tập sẽ giúp các bạn thêm phần hứng thú và lôi cuốn trong quá trình học tập. Các hình nền được thiết kế độc đáo, sáng tạo và mang tính chất giáo dục cao. Sự kết hợp màu sắc và hình ảnh sinh động trong các hình nền sẽ giúp bạn dễ dàng nhớ được nội dung học tậ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262914-493D-AFA9-0910-C9DC64A980BB}"/>
              </a:ext>
            </a:extLst>
          </p:cNvPr>
          <p:cNvPicPr>
            <a:picLocks noChangeAspect="1"/>
          </p:cNvPicPr>
          <p:nvPr/>
        </p:nvPicPr>
        <p:blipFill>
          <a:blip r:embed="rId3"/>
          <a:stretch>
            <a:fillRect/>
          </a:stretch>
        </p:blipFill>
        <p:spPr>
          <a:xfrm>
            <a:off x="2822028" y="1918795"/>
            <a:ext cx="7204841" cy="1201016"/>
          </a:xfrm>
          <a:prstGeom prst="rect">
            <a:avLst/>
          </a:prstGeom>
        </p:spPr>
      </p:pic>
    </p:spTree>
    <p:extLst>
      <p:ext uri="{BB962C8B-B14F-4D97-AF65-F5344CB8AC3E}">
        <p14:creationId xmlns:p14="http://schemas.microsoft.com/office/powerpoint/2010/main" val="103520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3"/>
          <p:cNvPicPr>
            <a:picLocks noChangeAspect="1"/>
          </p:cNvPicPr>
          <p:nvPr/>
        </p:nvPicPr>
        <p:blipFill>
          <a:blip r:embed="rId3">
            <a:extLst>
              <a:ext uri="{28A0092B-C50C-407E-A947-70E740481C1C}">
                <a14:useLocalDpi xmlns:a14="http://schemas.microsoft.com/office/drawing/2010/main" val="0"/>
              </a:ext>
            </a:extLst>
          </a:blip>
          <a:srcRect l="3465" r="34399" b="5898"/>
          <a:stretch>
            <a:fillRect/>
          </a:stretch>
        </p:blipFill>
        <p:spPr bwMode="auto">
          <a:xfrm>
            <a:off x="7" y="-268014"/>
            <a:ext cx="12044855" cy="729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04115" y="1417003"/>
            <a:ext cx="3804312" cy="707886"/>
          </a:xfrm>
          <a:prstGeom prst="rect">
            <a:avLst/>
          </a:prstGeom>
          <a:noFill/>
        </p:spPr>
        <p:txBody>
          <a:bodyPr wrap="square" rtlCol="0">
            <a:spAutoFit/>
          </a:bodyPr>
          <a:lstStyle/>
          <a:p>
            <a:r>
              <a:rPr lang="en-US" sz="4000" b="1">
                <a:solidFill>
                  <a:srgbClr val="FF0066"/>
                </a:solidFill>
                <a:latin typeface="Times New Roman" pitchFamily="18" charset="0"/>
                <a:ea typeface="Tahoma" pitchFamily="34" charset="0"/>
                <a:cs typeface="Times New Roman" pitchFamily="18" charset="0"/>
              </a:rPr>
              <a:t>CÁCH CHƠI</a:t>
            </a:r>
          </a:p>
        </p:txBody>
      </p:sp>
      <p:sp>
        <p:nvSpPr>
          <p:cNvPr id="2" name="TextBox 1"/>
          <p:cNvSpPr txBox="1"/>
          <p:nvPr/>
        </p:nvSpPr>
        <p:spPr>
          <a:xfrm>
            <a:off x="1970691" y="2333297"/>
            <a:ext cx="9065172" cy="369332"/>
          </a:xfrm>
          <a:prstGeom prst="rect">
            <a:avLst/>
          </a:prstGeom>
          <a:noFill/>
        </p:spPr>
        <p:txBody>
          <a:bodyPr wrap="square" rtlCol="0">
            <a:spAutoFit/>
          </a:bodyPr>
          <a:lstStyle/>
          <a:p>
            <a:endParaRPr lang="en-US"/>
          </a:p>
        </p:txBody>
      </p:sp>
      <p:sp>
        <p:nvSpPr>
          <p:cNvPr id="4" name="TextBox 3"/>
          <p:cNvSpPr txBox="1"/>
          <p:nvPr/>
        </p:nvSpPr>
        <p:spPr>
          <a:xfrm>
            <a:off x="1902808" y="2089896"/>
            <a:ext cx="8702565" cy="4866332"/>
          </a:xfrm>
          <a:prstGeom prst="rect">
            <a:avLst/>
          </a:prstGeom>
          <a:noFill/>
        </p:spPr>
        <p:txBody>
          <a:bodyPr wrap="square" rtlCol="0">
            <a:spAutoFit/>
          </a:bodyPr>
          <a:lstStyle/>
          <a:p>
            <a:pPr indent="457200">
              <a:lnSpc>
                <a:spcPct val="112000"/>
              </a:lnSpc>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tay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a:t>
            </a:r>
          </a:p>
          <a:p>
            <a:pPr indent="457200">
              <a:lnSpc>
                <a:spcPct val="112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Khi nghe quản trò hô: </a:t>
            </a:r>
            <a:r>
              <a:rPr lang="vi-VN" sz="2800" i="1" dirty="0">
                <a:latin typeface="Times New Roman" pitchFamily="18" charset="0"/>
                <a:cs typeface="Times New Roman" pitchFamily="18" charset="0"/>
              </a:rPr>
              <a:t>Sóng biển, sóng biển!</a:t>
            </a:r>
            <a:r>
              <a:rPr lang="vi-VN"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tay khoác vai nhau đung đưa sang bên trái rồi bên phải như làn sóng và đồng thanh hô: </a:t>
            </a:r>
            <a:r>
              <a:rPr lang="vi-VN" sz="2800" i="1" dirty="0">
                <a:latin typeface="Times New Roman" pitchFamily="18" charset="0"/>
                <a:cs typeface="Times New Roman" pitchFamily="18" charset="0"/>
              </a:rPr>
              <a:t>Rì rào, rì rào!</a:t>
            </a:r>
            <a:endParaRPr lang="en-US" sz="2800" dirty="0">
              <a:latin typeface="Times New Roman" pitchFamily="18" charset="0"/>
              <a:cs typeface="Times New Roman" pitchFamily="18" charset="0"/>
            </a:endParaRPr>
          </a:p>
          <a:p>
            <a:pPr indent="457200">
              <a:lnSpc>
                <a:spcPct val="112000"/>
              </a:lnSpc>
            </a:pP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Quản trò hô: </a:t>
            </a:r>
            <a:r>
              <a:rPr lang="vi-VN" sz="2800" i="1" dirty="0">
                <a:latin typeface="Times New Roman" pitchFamily="18" charset="0"/>
                <a:cs typeface="Times New Roman" pitchFamily="18" charset="0"/>
              </a:rPr>
              <a:t>Sóng xô về phía trước !</a:t>
            </a:r>
            <a:r>
              <a:rPr lang="vi-VN" sz="2800" dirty="0">
                <a:latin typeface="Times New Roman" pitchFamily="18" charset="0"/>
                <a:cs typeface="Times New Roman" pitchFamily="18" charset="0"/>
              </a:rPr>
              <a:t> cả lớp tay khoác vai nhau, đầu cúi, lưng gập về phía trước và đồng thanh hô: </a:t>
            </a:r>
            <a:r>
              <a:rPr lang="vi-VN" sz="2800" i="1" dirty="0">
                <a:latin typeface="Times New Roman" pitchFamily="18" charset="0"/>
                <a:cs typeface="Times New Roman" pitchFamily="18" charset="0"/>
              </a:rPr>
              <a:t>Ầm, ầm!</a:t>
            </a:r>
            <a:endParaRPr lang="en-US" sz="2800" dirty="0">
              <a:latin typeface="Times New Roman" pitchFamily="18" charset="0"/>
              <a:cs typeface="Times New Roman" pitchFamily="18" charset="0"/>
            </a:endParaRPr>
          </a:p>
          <a:p>
            <a:pPr indent="457200">
              <a:lnSpc>
                <a:spcPct val="112000"/>
              </a:lnSpc>
            </a:pPr>
            <a:r>
              <a:rPr lang="vi-VN" sz="2800" dirty="0">
                <a:latin typeface="Times New Roman" pitchFamily="18" charset="0"/>
                <a:cs typeface="Times New Roman" pitchFamily="18" charset="0"/>
              </a:rPr>
              <a:t>Quản trò hô: </a:t>
            </a:r>
            <a:r>
              <a:rPr lang="vi-VN" sz="2800" i="1" dirty="0">
                <a:latin typeface="Times New Roman" pitchFamily="18" charset="0"/>
                <a:cs typeface="Times New Roman" pitchFamily="18" charset="0"/>
              </a:rPr>
              <a:t>Sóng thần, sóng thần</a:t>
            </a:r>
            <a:r>
              <a:rPr lang="vi-VN" sz="2800" dirty="0">
                <a:latin typeface="Times New Roman" pitchFamily="18" charset="0"/>
                <a:cs typeface="Times New Roman" pitchFamily="18" charset="0"/>
              </a:rPr>
              <a:t>, cả lớp nhảy lên, nắm t</a:t>
            </a:r>
            <a:r>
              <a:rPr lang="en-US" sz="2800" dirty="0">
                <a:latin typeface="Times New Roman" pitchFamily="18" charset="0"/>
                <a:cs typeface="Times New Roman" pitchFamily="18" charset="0"/>
              </a:rPr>
              <a:t>a</a:t>
            </a:r>
            <a:r>
              <a:rPr lang="vi-VN" sz="2800" dirty="0">
                <a:latin typeface="Times New Roman" pitchFamily="18" charset="0"/>
                <a:cs typeface="Times New Roman" pitchFamily="18" charset="0"/>
              </a:rPr>
              <a:t>y nhau giơ cao và cùng hô: </a:t>
            </a:r>
            <a:r>
              <a:rPr lang="vi-VN" sz="2800" i="1" dirty="0">
                <a:latin typeface="Times New Roman" pitchFamily="18" charset="0"/>
                <a:cs typeface="Times New Roman" pitchFamily="18" charset="0"/>
              </a:rPr>
              <a:t>Ầm, ầm,......</a:t>
            </a:r>
            <a:endParaRPr lang="en-US" sz="2800" dirty="0">
              <a:latin typeface="Times New Roman" pitchFamily="18" charset="0"/>
              <a:cs typeface="Times New Roman" pitchFamily="18" charset="0"/>
            </a:endParaRPr>
          </a:p>
          <a:p>
            <a:pPr indent="457200"/>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8449204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152525" y="504828"/>
            <a:ext cx="10048875" cy="5857875"/>
          </a:xfrm>
          <a:custGeom>
            <a:avLst/>
            <a:gdLst>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 name="connsiteX0" fmla="*/ 0 w 10048875"/>
              <a:gd name="connsiteY0" fmla="*/ 586371 h 5857875"/>
              <a:gd name="connsiteX1" fmla="*/ 430586 w 10048875"/>
              <a:gd name="connsiteY1" fmla="*/ 0 h 5857875"/>
              <a:gd name="connsiteX2" fmla="*/ 9618287 w 10048875"/>
              <a:gd name="connsiteY2" fmla="*/ 0 h 5857875"/>
              <a:gd name="connsiteX3" fmla="*/ 10048875 w 10048875"/>
              <a:gd name="connsiteY3" fmla="*/ 586371 h 5857875"/>
              <a:gd name="connsiteX4" fmla="*/ 10048875 w 10048875"/>
              <a:gd name="connsiteY4" fmla="*/ 5271502 h 5857875"/>
              <a:gd name="connsiteX5" fmla="*/ 9618287 w 10048875"/>
              <a:gd name="connsiteY5" fmla="*/ 5857874 h 5857875"/>
              <a:gd name="connsiteX6" fmla="*/ 430586 w 10048875"/>
              <a:gd name="connsiteY6" fmla="*/ 5857874 h 5857875"/>
              <a:gd name="connsiteX7" fmla="*/ 0 w 10048875"/>
              <a:gd name="connsiteY7" fmla="*/ 5271502 h 5857875"/>
              <a:gd name="connsiteX8" fmla="*/ 0 w 10048875"/>
              <a:gd name="connsiteY8" fmla="*/ 586371 h 585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48875" h="5857875" fill="none" extrusionOk="0">
                <a:moveTo>
                  <a:pt x="0" y="586371"/>
                </a:moveTo>
                <a:cubicBezTo>
                  <a:pt x="5552" y="325321"/>
                  <a:pt x="271588" y="-68956"/>
                  <a:pt x="430586" y="0"/>
                </a:cubicBezTo>
                <a:cubicBezTo>
                  <a:pt x="3727388" y="248969"/>
                  <a:pt x="7515223" y="-385798"/>
                  <a:pt x="9618287" y="0"/>
                </a:cubicBezTo>
                <a:cubicBezTo>
                  <a:pt x="9785047" y="-13463"/>
                  <a:pt x="10127027" y="190528"/>
                  <a:pt x="10048875" y="586371"/>
                </a:cubicBezTo>
                <a:cubicBezTo>
                  <a:pt x="10196125" y="2519323"/>
                  <a:pt x="10290311" y="3418346"/>
                  <a:pt x="10048875" y="5271502"/>
                </a:cubicBezTo>
                <a:cubicBezTo>
                  <a:pt x="10003439" y="5652686"/>
                  <a:pt x="9911474" y="5855537"/>
                  <a:pt x="9618287" y="5857874"/>
                </a:cubicBezTo>
                <a:cubicBezTo>
                  <a:pt x="7443461" y="5691963"/>
                  <a:pt x="4598939" y="5770649"/>
                  <a:pt x="430586" y="5857874"/>
                </a:cubicBezTo>
                <a:cubicBezTo>
                  <a:pt x="180661" y="5764567"/>
                  <a:pt x="1181" y="5660034"/>
                  <a:pt x="0" y="5271502"/>
                </a:cubicBezTo>
                <a:cubicBezTo>
                  <a:pt x="-321415" y="3203825"/>
                  <a:pt x="300409" y="2014950"/>
                  <a:pt x="0" y="586371"/>
                </a:cubicBezTo>
                <a:close/>
              </a:path>
              <a:path w="10048875" h="5857875" stroke="0" extrusionOk="0">
                <a:moveTo>
                  <a:pt x="0" y="586371"/>
                </a:moveTo>
                <a:cubicBezTo>
                  <a:pt x="-51267" y="262436"/>
                  <a:pt x="238883" y="-44772"/>
                  <a:pt x="430586" y="0"/>
                </a:cubicBezTo>
                <a:cubicBezTo>
                  <a:pt x="3384943" y="-597258"/>
                  <a:pt x="5023144" y="420890"/>
                  <a:pt x="9618287" y="0"/>
                </a:cubicBezTo>
                <a:cubicBezTo>
                  <a:pt x="9772056" y="-8850"/>
                  <a:pt x="10049171" y="366590"/>
                  <a:pt x="10048875" y="586371"/>
                </a:cubicBezTo>
                <a:cubicBezTo>
                  <a:pt x="10280128" y="1935639"/>
                  <a:pt x="10393867" y="3644242"/>
                  <a:pt x="10048875" y="5271502"/>
                </a:cubicBezTo>
                <a:cubicBezTo>
                  <a:pt x="10064603" y="5643551"/>
                  <a:pt x="9818469" y="5846732"/>
                  <a:pt x="9618287" y="5857874"/>
                </a:cubicBezTo>
                <a:cubicBezTo>
                  <a:pt x="6050773" y="5756670"/>
                  <a:pt x="1438849" y="5883004"/>
                  <a:pt x="430586" y="5857874"/>
                </a:cubicBezTo>
                <a:cubicBezTo>
                  <a:pt x="199480" y="5758998"/>
                  <a:pt x="-21099" y="5524656"/>
                  <a:pt x="0" y="5271502"/>
                </a:cubicBezTo>
                <a:cubicBezTo>
                  <a:pt x="-325866" y="3643925"/>
                  <a:pt x="-367277" y="2456251"/>
                  <a:pt x="0" y="586371"/>
                </a:cubicBezTo>
                <a:close/>
              </a:path>
              <a:path w="10048875" h="5857875" fill="none" stroke="0" extrusionOk="0">
                <a:moveTo>
                  <a:pt x="0" y="586371"/>
                </a:moveTo>
                <a:cubicBezTo>
                  <a:pt x="-23300" y="226830"/>
                  <a:pt x="213360" y="-13979"/>
                  <a:pt x="430586" y="0"/>
                </a:cubicBezTo>
                <a:cubicBezTo>
                  <a:pt x="3229416" y="535633"/>
                  <a:pt x="7609370" y="-197386"/>
                  <a:pt x="9618287" y="0"/>
                </a:cubicBezTo>
                <a:cubicBezTo>
                  <a:pt x="9850883" y="18810"/>
                  <a:pt x="10123540" y="256732"/>
                  <a:pt x="10048875" y="586371"/>
                </a:cubicBezTo>
                <a:cubicBezTo>
                  <a:pt x="10045971" y="2815567"/>
                  <a:pt x="10283076" y="3355824"/>
                  <a:pt x="10048875" y="5271502"/>
                </a:cubicBezTo>
                <a:cubicBezTo>
                  <a:pt x="10019120" y="5653970"/>
                  <a:pt x="9880099" y="5804687"/>
                  <a:pt x="9618287" y="5857874"/>
                </a:cubicBezTo>
                <a:cubicBezTo>
                  <a:pt x="6810301" y="5463004"/>
                  <a:pt x="5004720" y="5764591"/>
                  <a:pt x="430586" y="5857874"/>
                </a:cubicBezTo>
                <a:cubicBezTo>
                  <a:pt x="192796" y="5811542"/>
                  <a:pt x="58608" y="5632363"/>
                  <a:pt x="0" y="5271502"/>
                </a:cubicBezTo>
                <a:cubicBezTo>
                  <a:pt x="-208025" y="3509056"/>
                  <a:pt x="-197789" y="2326991"/>
                  <a:pt x="0" y="586371"/>
                </a:cubicBezTo>
                <a:close/>
              </a:path>
              <a:path w="10048875" h="5857875" fill="none" stroke="0" extrusionOk="0">
                <a:moveTo>
                  <a:pt x="0" y="586371"/>
                </a:moveTo>
                <a:cubicBezTo>
                  <a:pt x="1736" y="286033"/>
                  <a:pt x="264707" y="-29723"/>
                  <a:pt x="430586" y="0"/>
                </a:cubicBezTo>
                <a:cubicBezTo>
                  <a:pt x="3473676" y="325673"/>
                  <a:pt x="7670379" y="-419883"/>
                  <a:pt x="9618287" y="0"/>
                </a:cubicBezTo>
                <a:cubicBezTo>
                  <a:pt x="9799499" y="-6475"/>
                  <a:pt x="10098872" y="228293"/>
                  <a:pt x="10048875" y="586371"/>
                </a:cubicBezTo>
                <a:cubicBezTo>
                  <a:pt x="10062391" y="2616156"/>
                  <a:pt x="10331703" y="3391773"/>
                  <a:pt x="10048875" y="5271502"/>
                </a:cubicBezTo>
                <a:cubicBezTo>
                  <a:pt x="10009086" y="5653500"/>
                  <a:pt x="9872522" y="5827433"/>
                  <a:pt x="9618287" y="5857874"/>
                </a:cubicBezTo>
                <a:cubicBezTo>
                  <a:pt x="7220482" y="5205594"/>
                  <a:pt x="4878420" y="5516922"/>
                  <a:pt x="430586" y="5857874"/>
                </a:cubicBezTo>
                <a:cubicBezTo>
                  <a:pt x="175265" y="5771928"/>
                  <a:pt x="24452" y="5641447"/>
                  <a:pt x="0" y="5271502"/>
                </a:cubicBezTo>
                <a:cubicBezTo>
                  <a:pt x="-302969" y="3494266"/>
                  <a:pt x="240470" y="2125655"/>
                  <a:pt x="0" y="58637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endParaRPr>
          </a:p>
        </p:txBody>
      </p:sp>
      <p:sp>
        <p:nvSpPr>
          <p:cNvPr id="2" name="Rectangle: Rounded Corners 8">
            <a:extLst>
              <a:ext uri="{FF2B5EF4-FFF2-40B4-BE49-F238E27FC236}">
                <a16:creationId xmlns:a16="http://schemas.microsoft.com/office/drawing/2014/main" id="{300E61FC-1C38-4F58-1170-3F8A1E8239DF}"/>
              </a:ext>
            </a:extLst>
          </p:cNvPr>
          <p:cNvSpPr/>
          <p:nvPr/>
        </p:nvSpPr>
        <p:spPr>
          <a:xfrm>
            <a:off x="2888974" y="594010"/>
            <a:ext cx="8044160" cy="1688119"/>
          </a:xfrm>
          <a:custGeom>
            <a:avLst/>
            <a:gdLst>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 name="connsiteX0" fmla="*/ 0 w 6893612"/>
              <a:gd name="connsiteY0" fmla="*/ 132393 h 1322618"/>
              <a:gd name="connsiteX1" fmla="*/ 295386 w 6893612"/>
              <a:gd name="connsiteY1" fmla="*/ 0 h 1322618"/>
              <a:gd name="connsiteX2" fmla="*/ 6598225 w 6893612"/>
              <a:gd name="connsiteY2" fmla="*/ 0 h 1322618"/>
              <a:gd name="connsiteX3" fmla="*/ 6893612 w 6893612"/>
              <a:gd name="connsiteY3" fmla="*/ 132393 h 1322618"/>
              <a:gd name="connsiteX4" fmla="*/ 6893612 w 6893612"/>
              <a:gd name="connsiteY4" fmla="*/ 1190224 h 1322618"/>
              <a:gd name="connsiteX5" fmla="*/ 6598225 w 6893612"/>
              <a:gd name="connsiteY5" fmla="*/ 1322618 h 1322618"/>
              <a:gd name="connsiteX6" fmla="*/ 295386 w 6893612"/>
              <a:gd name="connsiteY6" fmla="*/ 1322618 h 1322618"/>
              <a:gd name="connsiteX7" fmla="*/ 0 w 6893612"/>
              <a:gd name="connsiteY7" fmla="*/ 1190224 h 1322618"/>
              <a:gd name="connsiteX8" fmla="*/ 0 w 6893612"/>
              <a:gd name="connsiteY8" fmla="*/ 132393 h 132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3612" h="1322618" fill="none" extrusionOk="0">
                <a:moveTo>
                  <a:pt x="0" y="132393"/>
                </a:moveTo>
                <a:cubicBezTo>
                  <a:pt x="5090" y="94505"/>
                  <a:pt x="171204" y="-14170"/>
                  <a:pt x="295386" y="0"/>
                </a:cubicBezTo>
                <a:cubicBezTo>
                  <a:pt x="2594618" y="58371"/>
                  <a:pt x="5220246" y="-231253"/>
                  <a:pt x="6598225" y="0"/>
                </a:cubicBezTo>
                <a:cubicBezTo>
                  <a:pt x="6730795" y="-2685"/>
                  <a:pt x="6935753" y="39264"/>
                  <a:pt x="6893612" y="132393"/>
                </a:cubicBezTo>
                <a:cubicBezTo>
                  <a:pt x="6921267" y="575523"/>
                  <a:pt x="7017952" y="770932"/>
                  <a:pt x="6893612" y="1190224"/>
                </a:cubicBezTo>
                <a:cubicBezTo>
                  <a:pt x="6863674" y="1283137"/>
                  <a:pt x="6802169" y="1321786"/>
                  <a:pt x="6598225" y="1322618"/>
                </a:cubicBezTo>
                <a:cubicBezTo>
                  <a:pt x="5068961" y="1289322"/>
                  <a:pt x="3211536" y="1298685"/>
                  <a:pt x="295386" y="1322618"/>
                </a:cubicBezTo>
                <a:cubicBezTo>
                  <a:pt x="125244" y="1296717"/>
                  <a:pt x="821" y="1287922"/>
                  <a:pt x="0" y="1190224"/>
                </a:cubicBezTo>
                <a:cubicBezTo>
                  <a:pt x="-174670" y="714285"/>
                  <a:pt x="100548" y="453887"/>
                  <a:pt x="0" y="132393"/>
                </a:cubicBezTo>
                <a:close/>
              </a:path>
              <a:path w="6893612" h="1322618" stroke="0" extrusionOk="0">
                <a:moveTo>
                  <a:pt x="0" y="132393"/>
                </a:moveTo>
                <a:cubicBezTo>
                  <a:pt x="-20072" y="57752"/>
                  <a:pt x="164330" y="-22051"/>
                  <a:pt x="295386" y="0"/>
                </a:cubicBezTo>
                <a:cubicBezTo>
                  <a:pt x="2327290" y="-194472"/>
                  <a:pt x="3463293" y="141658"/>
                  <a:pt x="6598225" y="0"/>
                </a:cubicBezTo>
                <a:cubicBezTo>
                  <a:pt x="6724862" y="-1865"/>
                  <a:pt x="6898704" y="76496"/>
                  <a:pt x="6893612" y="132393"/>
                </a:cubicBezTo>
                <a:cubicBezTo>
                  <a:pt x="7022082" y="443461"/>
                  <a:pt x="7078632" y="795878"/>
                  <a:pt x="6893612" y="1190224"/>
                </a:cubicBezTo>
                <a:cubicBezTo>
                  <a:pt x="6907333" y="1278204"/>
                  <a:pt x="6737090" y="1318736"/>
                  <a:pt x="6598225" y="1322618"/>
                </a:cubicBezTo>
                <a:cubicBezTo>
                  <a:pt x="3449285" y="1342979"/>
                  <a:pt x="1228775" y="1182804"/>
                  <a:pt x="295386" y="1322618"/>
                </a:cubicBezTo>
                <a:cubicBezTo>
                  <a:pt x="135140" y="1298279"/>
                  <a:pt x="-11800" y="1242170"/>
                  <a:pt x="0" y="1190224"/>
                </a:cubicBezTo>
                <a:cubicBezTo>
                  <a:pt x="-207447" y="839710"/>
                  <a:pt x="-186291" y="554286"/>
                  <a:pt x="0" y="132393"/>
                </a:cubicBezTo>
                <a:close/>
              </a:path>
              <a:path w="6893612" h="1322618" fill="none" stroke="0" extrusionOk="0">
                <a:moveTo>
                  <a:pt x="0" y="132393"/>
                </a:moveTo>
                <a:cubicBezTo>
                  <a:pt x="-15000" y="41440"/>
                  <a:pt x="154298" y="-3313"/>
                  <a:pt x="295386" y="0"/>
                </a:cubicBezTo>
                <a:cubicBezTo>
                  <a:pt x="2176330" y="105353"/>
                  <a:pt x="5141153" y="108633"/>
                  <a:pt x="6598225" y="0"/>
                </a:cubicBezTo>
                <a:cubicBezTo>
                  <a:pt x="6742354" y="6009"/>
                  <a:pt x="6923070" y="58867"/>
                  <a:pt x="6893612" y="132393"/>
                </a:cubicBezTo>
                <a:cubicBezTo>
                  <a:pt x="6857389" y="631561"/>
                  <a:pt x="7030435" y="764365"/>
                  <a:pt x="6893612" y="1190224"/>
                </a:cubicBezTo>
                <a:cubicBezTo>
                  <a:pt x="6874054" y="1279949"/>
                  <a:pt x="6767713" y="1308560"/>
                  <a:pt x="6598225" y="1322618"/>
                </a:cubicBezTo>
                <a:cubicBezTo>
                  <a:pt x="4825789" y="1219528"/>
                  <a:pt x="3468265" y="1273109"/>
                  <a:pt x="295386" y="1322618"/>
                </a:cubicBezTo>
                <a:cubicBezTo>
                  <a:pt x="125187" y="1313314"/>
                  <a:pt x="22169" y="1269739"/>
                  <a:pt x="0" y="1190224"/>
                </a:cubicBezTo>
                <a:cubicBezTo>
                  <a:pt x="-151013" y="792295"/>
                  <a:pt x="-67150" y="533370"/>
                  <a:pt x="0" y="132393"/>
                </a:cubicBezTo>
                <a:close/>
              </a:path>
              <a:path w="6893612" h="1322618" fill="none" stroke="0" extrusionOk="0">
                <a:moveTo>
                  <a:pt x="0" y="132393"/>
                </a:moveTo>
                <a:cubicBezTo>
                  <a:pt x="1661" y="59720"/>
                  <a:pt x="175908" y="-3094"/>
                  <a:pt x="295386" y="0"/>
                </a:cubicBezTo>
                <a:cubicBezTo>
                  <a:pt x="2306490" y="283959"/>
                  <a:pt x="5249872" y="-149919"/>
                  <a:pt x="6598225" y="0"/>
                </a:cubicBezTo>
                <a:cubicBezTo>
                  <a:pt x="6719714" y="-759"/>
                  <a:pt x="6931005" y="60071"/>
                  <a:pt x="6893612" y="132393"/>
                </a:cubicBezTo>
                <a:cubicBezTo>
                  <a:pt x="6902718" y="608121"/>
                  <a:pt x="7003879" y="751800"/>
                  <a:pt x="6893612" y="1190224"/>
                </a:cubicBezTo>
                <a:cubicBezTo>
                  <a:pt x="6871247" y="1276723"/>
                  <a:pt x="6777916" y="1308255"/>
                  <a:pt x="6598225" y="1322618"/>
                </a:cubicBezTo>
                <a:cubicBezTo>
                  <a:pt x="4962546" y="1138184"/>
                  <a:pt x="3343787" y="1131080"/>
                  <a:pt x="295386" y="1322618"/>
                </a:cubicBezTo>
                <a:cubicBezTo>
                  <a:pt x="123107" y="1299600"/>
                  <a:pt x="7059" y="1273851"/>
                  <a:pt x="0" y="1190224"/>
                </a:cubicBezTo>
                <a:cubicBezTo>
                  <a:pt x="-163388" y="787114"/>
                  <a:pt x="54794" y="479062"/>
                  <a:pt x="0" y="132393"/>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defRPr/>
            </a:pPr>
            <a:r>
              <a:rPr kumimoji="0" lang="en-US" sz="2800" b="0" i="0" u="none" strike="noStrike" kern="1200" cap="none" spc="0" normalizeH="0" baseline="0" noProof="0" dirty="0">
                <a:ln>
                  <a:noFill/>
                </a:ln>
                <a:solidFill>
                  <a:srgbClr val="FF0066"/>
                </a:solidFill>
                <a:effectLst/>
                <a:uLnTx/>
                <a:uFillTx/>
                <a:latin typeface="UTM Avo" panose="02040603050506020204" pitchFamily="18" charset="0"/>
              </a:rPr>
              <a:t>Theo </a:t>
            </a:r>
            <a:r>
              <a:rPr kumimoji="0" lang="en-US" sz="2800" b="0" i="0" u="none" strike="noStrike" kern="1200" cap="none" spc="0" normalizeH="0" baseline="0" noProof="0" dirty="0" err="1">
                <a:ln>
                  <a:noFill/>
                </a:ln>
                <a:solidFill>
                  <a:srgbClr val="FF0066"/>
                </a:solidFill>
                <a:effectLst/>
                <a:uLnTx/>
                <a:uFillTx/>
                <a:latin typeface="UTM Avo" panose="02040603050506020204" pitchFamily="18" charset="0"/>
              </a:rPr>
              <a:t>em</a:t>
            </a:r>
            <a:r>
              <a:rPr kumimoji="0" lang="en-US" sz="2800" b="0" i="0" u="none" strike="noStrike" kern="1200" cap="none" spc="0" normalizeH="0" baseline="0" noProof="0" dirty="0">
                <a:ln>
                  <a:noFill/>
                </a:ln>
                <a:solidFill>
                  <a:srgbClr val="FF0066"/>
                </a:solidFill>
                <a:effectLst/>
                <a:uLnTx/>
                <a:uFillTx/>
                <a:latin typeface="UTM Avo" panose="02040603050506020204" pitchFamily="18" charset="0"/>
              </a:rPr>
              <a:t>, </a:t>
            </a:r>
            <a:r>
              <a:rPr kumimoji="0" lang="en-US" sz="2800" b="0" i="0" u="none" strike="noStrike" kern="1200" cap="none" spc="0" normalizeH="0" baseline="0" noProof="0" dirty="0" err="1">
                <a:ln>
                  <a:noFill/>
                </a:ln>
                <a:solidFill>
                  <a:srgbClr val="FF0066"/>
                </a:solidFill>
                <a:effectLst/>
                <a:uLnTx/>
                <a:uFillTx/>
                <a:latin typeface="UTM Avo" panose="02040603050506020204" pitchFamily="18" charset="0"/>
              </a:rPr>
              <a:t>người</a:t>
            </a:r>
            <a:r>
              <a:rPr kumimoji="0" lang="en-US" sz="2800" b="0" i="0" u="none" strike="noStrike" kern="1200" cap="none" spc="0" normalizeH="0" noProof="0" dirty="0">
                <a:ln>
                  <a:noFill/>
                </a:ln>
                <a:solidFill>
                  <a:srgbClr val="FF0066"/>
                </a:solidFill>
                <a:effectLst/>
                <a:uLnTx/>
                <a:uFillTx/>
                <a:latin typeface="UTM Avo" panose="02040603050506020204" pitchFamily="18" charset="0"/>
              </a:rPr>
              <a:t> </a:t>
            </a:r>
            <a:r>
              <a:rPr lang="en-US" sz="2800" dirty="0">
                <a:solidFill>
                  <a:srgbClr val="FF0066"/>
                </a:solidFill>
                <a:latin typeface="UTM Avo" panose="02040603050506020204" pitchFamily="18" charset="0"/>
              </a:rPr>
              <a:t>ta </a:t>
            </a:r>
            <a:r>
              <a:rPr lang="en-US" sz="2800" dirty="0" err="1">
                <a:solidFill>
                  <a:srgbClr val="FF0066"/>
                </a:solidFill>
                <a:latin typeface="UTM Avo" panose="02040603050506020204" pitchFamily="18" charset="0"/>
              </a:rPr>
              <a:t>thường</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dùng</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từ</a:t>
            </a:r>
            <a:r>
              <a:rPr lang="en-US" sz="2800" dirty="0">
                <a:solidFill>
                  <a:srgbClr val="FF0066"/>
                </a:solidFill>
                <a:latin typeface="UTM Avo" panose="02040603050506020204" pitchFamily="18" charset="0"/>
              </a:rPr>
              <a:t> </a:t>
            </a:r>
            <a:r>
              <a:rPr lang="vi-VN" sz="2800" dirty="0">
                <a:solidFill>
                  <a:srgbClr val="FF0066"/>
                </a:solidFill>
              </a:rPr>
              <a:t>“sóng</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gió</a:t>
            </a:r>
            <a:r>
              <a:rPr lang="vi-VN" sz="2800" dirty="0">
                <a:solidFill>
                  <a:srgbClr val="FF0066"/>
                </a:solidFill>
              </a:rPr>
              <a:t>” </a:t>
            </a:r>
            <a:r>
              <a:rPr lang="en-US" sz="2800" dirty="0" err="1">
                <a:solidFill>
                  <a:srgbClr val="FF0066"/>
                </a:solidFill>
                <a:latin typeface="UTM Avo" panose="02040603050506020204" pitchFamily="18" charset="0"/>
              </a:rPr>
              <a:t>để</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nói</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đến</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điều</a:t>
            </a:r>
            <a:r>
              <a:rPr lang="en-US" sz="2800" dirty="0">
                <a:solidFill>
                  <a:srgbClr val="FF0066"/>
                </a:solidFill>
                <a:latin typeface="UTM Avo" panose="02040603050506020204" pitchFamily="18" charset="0"/>
              </a:rPr>
              <a:t> </a:t>
            </a:r>
            <a:r>
              <a:rPr lang="en-US" sz="2800" dirty="0" err="1">
                <a:solidFill>
                  <a:srgbClr val="FF0066"/>
                </a:solidFill>
                <a:latin typeface="UTM Avo" panose="02040603050506020204" pitchFamily="18" charset="0"/>
              </a:rPr>
              <a:t>gì</a:t>
            </a:r>
            <a:r>
              <a:rPr lang="en-US" sz="2800" dirty="0">
                <a:solidFill>
                  <a:srgbClr val="FF0066"/>
                </a:solidFill>
                <a:latin typeface="UTM Avo" panose="02040603050506020204" pitchFamily="18" charset="0"/>
              </a:rPr>
              <a:t>?</a:t>
            </a:r>
            <a:endParaRPr lang="vi-VN" sz="2800" dirty="0">
              <a:solidFill>
                <a:srgbClr val="FF0066"/>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C000">
                  <a:lumMod val="75000"/>
                </a:srgbClr>
              </a:solidFill>
              <a:effectLst/>
              <a:uLnTx/>
              <a:uFillTx/>
              <a:latin typeface="UTM Avo" panose="02040603050506020204" pitchFamily="18" charset="0"/>
            </a:endParaRPr>
          </a:p>
        </p:txBody>
      </p:sp>
      <p:pic>
        <p:nvPicPr>
          <p:cNvPr id="7" name="Picture 5" descr="Icon&#10;&#10;Description automatically generated">
            <a:extLst>
              <a:ext uri="{FF2B5EF4-FFF2-40B4-BE49-F238E27FC236}">
                <a16:creationId xmlns:a16="http://schemas.microsoft.com/office/drawing/2014/main" id="{D18F99F3-2F03-2495-48EE-ACFB7F28A2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531" y="425059"/>
            <a:ext cx="1879807" cy="1688119"/>
          </a:xfrm>
          <a:prstGeom prst="rect">
            <a:avLst/>
          </a:prstGeom>
        </p:spPr>
      </p:pic>
      <p:pic>
        <p:nvPicPr>
          <p:cNvPr id="11" name="Picture 7">
            <a:extLst>
              <a:ext uri="{FF2B5EF4-FFF2-40B4-BE49-F238E27FC236}">
                <a16:creationId xmlns:a16="http://schemas.microsoft.com/office/drawing/2014/main" id="{65CDB9CF-C389-6742-DF10-56EAA8DDC916}"/>
              </a:ext>
            </a:extLst>
          </p:cNvPr>
          <p:cNvPicPr>
            <a:picLocks noChangeAspect="1"/>
          </p:cNvPicPr>
          <p:nvPr/>
        </p:nvPicPr>
        <p:blipFill>
          <a:blip r:embed="rId4"/>
          <a:stretch>
            <a:fillRect/>
          </a:stretch>
        </p:blipFill>
        <p:spPr>
          <a:xfrm>
            <a:off x="8352591" y="1921565"/>
            <a:ext cx="4077948" cy="4851418"/>
          </a:xfrm>
          <a:prstGeom prst="rect">
            <a:avLst/>
          </a:prstGeom>
        </p:spPr>
      </p:pic>
      <p:sp>
        <p:nvSpPr>
          <p:cNvPr id="20" name="Rectangle: Rounded Corners 19">
            <a:extLst>
              <a:ext uri="{FF2B5EF4-FFF2-40B4-BE49-F238E27FC236}">
                <a16:creationId xmlns:a16="http://schemas.microsoft.com/office/drawing/2014/main" id="{39936D3F-2800-FB99-397A-7C82F8976952}"/>
              </a:ext>
            </a:extLst>
          </p:cNvPr>
          <p:cNvSpPr/>
          <p:nvPr/>
        </p:nvSpPr>
        <p:spPr>
          <a:xfrm>
            <a:off x="1199829" y="3102689"/>
            <a:ext cx="7268310" cy="2068403"/>
          </a:xfrm>
          <a:prstGeom prst="roundRect">
            <a:avLst/>
          </a:prstGeom>
          <a:solidFill>
            <a:schemeClr val="accent4">
              <a:lumMod val="60000"/>
              <a:lumOff val="40000"/>
            </a:schemeClr>
          </a:solidFill>
          <a:ln w="28575">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dirty="0">
                <a:solidFill>
                  <a:srgbClr val="0070C0"/>
                </a:solidFill>
                <a:latin typeface="UTM Avo" panose="02040603050506020204" pitchFamily="18" charset="0"/>
                <a:cs typeface="Times New Roman" pitchFamily="18" charset="0"/>
              </a:rPr>
              <a:t>“</a:t>
            </a:r>
            <a:r>
              <a:rPr lang="en-US" sz="3200" dirty="0" err="1">
                <a:solidFill>
                  <a:srgbClr val="0070C0"/>
                </a:solidFill>
                <a:latin typeface="UTM Avo" panose="02040603050506020204" pitchFamily="18" charset="0"/>
                <a:cs typeface="Times New Roman" pitchFamily="18" charset="0"/>
              </a:rPr>
              <a:t>Sóng</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gió</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nói</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đến</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những</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khó</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khăn</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mà</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chúng</a:t>
            </a:r>
            <a:r>
              <a:rPr lang="en-US" sz="3200" dirty="0">
                <a:solidFill>
                  <a:srgbClr val="0070C0"/>
                </a:solidFill>
                <a:latin typeface="UTM Avo" panose="02040603050506020204" pitchFamily="18" charset="0"/>
                <a:cs typeface="Times New Roman" pitchFamily="18" charset="0"/>
              </a:rPr>
              <a:t> ta </a:t>
            </a:r>
            <a:r>
              <a:rPr lang="en-US" sz="3200" dirty="0" err="1">
                <a:solidFill>
                  <a:srgbClr val="0070C0"/>
                </a:solidFill>
                <a:latin typeface="UTM Avo" panose="02040603050506020204" pitchFamily="18" charset="0"/>
                <a:cs typeface="Times New Roman" pitchFamily="18" charset="0"/>
              </a:rPr>
              <a:t>có</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thể</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gặp</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phải</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trong</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cuộc</a:t>
            </a:r>
            <a:r>
              <a:rPr lang="en-US" sz="3200" dirty="0">
                <a:solidFill>
                  <a:srgbClr val="0070C0"/>
                </a:solidFill>
                <a:latin typeface="UTM Avo" panose="02040603050506020204" pitchFamily="18" charset="0"/>
                <a:cs typeface="Times New Roman" pitchFamily="18" charset="0"/>
              </a:rPr>
              <a:t> </a:t>
            </a:r>
            <a:r>
              <a:rPr lang="en-US" sz="3200" dirty="0" err="1">
                <a:solidFill>
                  <a:srgbClr val="0070C0"/>
                </a:solidFill>
                <a:latin typeface="UTM Avo" panose="02040603050506020204" pitchFamily="18" charset="0"/>
                <a:cs typeface="Times New Roman" pitchFamily="18" charset="0"/>
              </a:rPr>
              <a:t>sống</a:t>
            </a:r>
            <a:r>
              <a:rPr lang="en-US" sz="3200" dirty="0">
                <a:solidFill>
                  <a:srgbClr val="0070C0"/>
                </a:solidFill>
                <a:latin typeface="UTM Avo" panose="02040603050506020204" pitchFamily="18" charset="0"/>
                <a:cs typeface="Times New Roman" pitchFamily="18" charset="0"/>
              </a:rPr>
              <a:t>.</a:t>
            </a:r>
          </a:p>
        </p:txBody>
      </p:sp>
    </p:spTree>
    <p:extLst>
      <p:ext uri="{BB962C8B-B14F-4D97-AF65-F5344CB8AC3E}">
        <p14:creationId xmlns:p14="http://schemas.microsoft.com/office/powerpoint/2010/main" val="42607401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7E4FC-C971-184A-B6B3-4E144017B8E7}"/>
              </a:ext>
            </a:extLst>
          </p:cNvPr>
          <p:cNvPicPr>
            <a:picLocks noChangeAspect="1"/>
          </p:cNvPicPr>
          <p:nvPr/>
        </p:nvPicPr>
        <p:blipFill>
          <a:blip r:embed="rId3"/>
          <a:stretch>
            <a:fillRect/>
          </a:stretch>
        </p:blipFill>
        <p:spPr>
          <a:xfrm>
            <a:off x="1389480" y="2021145"/>
            <a:ext cx="9413040" cy="1804572"/>
          </a:xfrm>
          <a:prstGeom prst="rect">
            <a:avLst/>
          </a:prstGeom>
        </p:spPr>
      </p:pic>
    </p:spTree>
    <p:extLst>
      <p:ext uri="{BB962C8B-B14F-4D97-AF65-F5344CB8AC3E}">
        <p14:creationId xmlns:p14="http://schemas.microsoft.com/office/powerpoint/2010/main" val="11262654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800665" y="313169"/>
            <a:ext cx="8243667" cy="4441721"/>
          </a:xfrm>
          <a:custGeom>
            <a:avLst/>
            <a:gdLst>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 name="connsiteX0" fmla="*/ 0 w 8243667"/>
              <a:gd name="connsiteY0" fmla="*/ 444615 h 4441721"/>
              <a:gd name="connsiteX1" fmla="*/ 353234 w 8243667"/>
              <a:gd name="connsiteY1" fmla="*/ 0 h 4441721"/>
              <a:gd name="connsiteX2" fmla="*/ 7890431 w 8243667"/>
              <a:gd name="connsiteY2" fmla="*/ 0 h 4441721"/>
              <a:gd name="connsiteX3" fmla="*/ 8243667 w 8243667"/>
              <a:gd name="connsiteY3" fmla="*/ 444615 h 4441721"/>
              <a:gd name="connsiteX4" fmla="*/ 8243667 w 8243667"/>
              <a:gd name="connsiteY4" fmla="*/ 3997104 h 4441721"/>
              <a:gd name="connsiteX5" fmla="*/ 7890431 w 8243667"/>
              <a:gd name="connsiteY5" fmla="*/ 4441721 h 4441721"/>
              <a:gd name="connsiteX6" fmla="*/ 353234 w 8243667"/>
              <a:gd name="connsiteY6" fmla="*/ 4441721 h 4441721"/>
              <a:gd name="connsiteX7" fmla="*/ 0 w 8243667"/>
              <a:gd name="connsiteY7" fmla="*/ 3997104 h 4441721"/>
              <a:gd name="connsiteX8" fmla="*/ 0 w 8243667"/>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441721" fill="none" extrusionOk="0">
                <a:moveTo>
                  <a:pt x="0" y="444615"/>
                </a:moveTo>
                <a:cubicBezTo>
                  <a:pt x="3297" y="235221"/>
                  <a:pt x="216269" y="-48790"/>
                  <a:pt x="353234" y="0"/>
                </a:cubicBezTo>
                <a:cubicBezTo>
                  <a:pt x="3061426" y="189049"/>
                  <a:pt x="6212679" y="-370296"/>
                  <a:pt x="7890431" y="0"/>
                </a:cubicBezTo>
                <a:cubicBezTo>
                  <a:pt x="8027678" y="-10496"/>
                  <a:pt x="8316971" y="135215"/>
                  <a:pt x="8243667" y="444615"/>
                </a:cubicBezTo>
                <a:cubicBezTo>
                  <a:pt x="8337776" y="1919196"/>
                  <a:pt x="8430456" y="2585256"/>
                  <a:pt x="8243667" y="3997104"/>
                </a:cubicBezTo>
                <a:cubicBezTo>
                  <a:pt x="8212436" y="4280819"/>
                  <a:pt x="8154716" y="4439066"/>
                  <a:pt x="7890431" y="4441721"/>
                </a:cubicBezTo>
                <a:cubicBezTo>
                  <a:pt x="6132707" y="4318898"/>
                  <a:pt x="3605148" y="4357425"/>
                  <a:pt x="353234" y="4441721"/>
                </a:cubicBezTo>
                <a:cubicBezTo>
                  <a:pt x="148150" y="4368822"/>
                  <a:pt x="815" y="4285691"/>
                  <a:pt x="0" y="3997104"/>
                </a:cubicBezTo>
                <a:cubicBezTo>
                  <a:pt x="-193315" y="2565169"/>
                  <a:pt x="109460" y="1582970"/>
                  <a:pt x="0" y="444615"/>
                </a:cubicBezTo>
                <a:close/>
              </a:path>
              <a:path w="8243667" h="4441721" stroke="0" extrusionOk="0">
                <a:moveTo>
                  <a:pt x="0" y="444615"/>
                </a:moveTo>
                <a:cubicBezTo>
                  <a:pt x="-32002" y="192209"/>
                  <a:pt x="198622" y="-41730"/>
                  <a:pt x="353234" y="0"/>
                </a:cubicBezTo>
                <a:cubicBezTo>
                  <a:pt x="2796261" y="-607754"/>
                  <a:pt x="4071487" y="400019"/>
                  <a:pt x="7890431" y="0"/>
                </a:cubicBezTo>
                <a:cubicBezTo>
                  <a:pt x="8048926" y="-847"/>
                  <a:pt x="8245968" y="270316"/>
                  <a:pt x="8243667" y="444615"/>
                </a:cubicBezTo>
                <a:cubicBezTo>
                  <a:pt x="8471246" y="1480992"/>
                  <a:pt x="8475242" y="2680599"/>
                  <a:pt x="8243667" y="3997104"/>
                </a:cubicBezTo>
                <a:cubicBezTo>
                  <a:pt x="8265166" y="4282335"/>
                  <a:pt x="8059745" y="4434081"/>
                  <a:pt x="7890431" y="4441721"/>
                </a:cubicBezTo>
                <a:cubicBezTo>
                  <a:pt x="4962205" y="4365213"/>
                  <a:pt x="1179920" y="4456538"/>
                  <a:pt x="353234" y="4441721"/>
                </a:cubicBezTo>
                <a:cubicBezTo>
                  <a:pt x="171790" y="4353421"/>
                  <a:pt x="-14877" y="4192953"/>
                  <a:pt x="0" y="3997104"/>
                </a:cubicBezTo>
                <a:cubicBezTo>
                  <a:pt x="-259777" y="2758286"/>
                  <a:pt x="-319379" y="1857470"/>
                  <a:pt x="0" y="444615"/>
                </a:cubicBezTo>
                <a:close/>
              </a:path>
              <a:path w="8243667" h="4441721" fill="none" stroke="0" extrusionOk="0">
                <a:moveTo>
                  <a:pt x="0" y="444615"/>
                </a:moveTo>
                <a:cubicBezTo>
                  <a:pt x="-20287" y="169295"/>
                  <a:pt x="200558" y="-10149"/>
                  <a:pt x="353234" y="0"/>
                </a:cubicBezTo>
                <a:cubicBezTo>
                  <a:pt x="2809745" y="332447"/>
                  <a:pt x="6108728" y="88929"/>
                  <a:pt x="7890431" y="0"/>
                </a:cubicBezTo>
                <a:cubicBezTo>
                  <a:pt x="8073876" y="11734"/>
                  <a:pt x="8312803" y="191199"/>
                  <a:pt x="8243667" y="444615"/>
                </a:cubicBezTo>
                <a:cubicBezTo>
                  <a:pt x="8197528" y="2099114"/>
                  <a:pt x="8445531" y="2553622"/>
                  <a:pt x="8243667" y="3997104"/>
                </a:cubicBezTo>
                <a:cubicBezTo>
                  <a:pt x="8232783" y="4307583"/>
                  <a:pt x="8093584" y="4415013"/>
                  <a:pt x="7890431" y="4441721"/>
                </a:cubicBezTo>
                <a:cubicBezTo>
                  <a:pt x="5593179" y="4150736"/>
                  <a:pt x="4108925" y="4374771"/>
                  <a:pt x="353234" y="4441721"/>
                </a:cubicBezTo>
                <a:cubicBezTo>
                  <a:pt x="147360" y="4386628"/>
                  <a:pt x="29122" y="4262431"/>
                  <a:pt x="0" y="3997104"/>
                </a:cubicBezTo>
                <a:cubicBezTo>
                  <a:pt x="-30538" y="2748079"/>
                  <a:pt x="-111763" y="1730284"/>
                  <a:pt x="0" y="444615"/>
                </a:cubicBezTo>
                <a:close/>
              </a:path>
              <a:path w="8243667" h="4441721" fill="none" stroke="0" extrusionOk="0">
                <a:moveTo>
                  <a:pt x="0" y="444615"/>
                </a:moveTo>
                <a:cubicBezTo>
                  <a:pt x="147" y="202053"/>
                  <a:pt x="216274" y="-22143"/>
                  <a:pt x="353234" y="0"/>
                </a:cubicBezTo>
                <a:cubicBezTo>
                  <a:pt x="2741415" y="497544"/>
                  <a:pt x="6243848" y="-297189"/>
                  <a:pt x="7890431" y="0"/>
                </a:cubicBezTo>
                <a:cubicBezTo>
                  <a:pt x="8020032" y="-3741"/>
                  <a:pt x="8293514" y="185789"/>
                  <a:pt x="8243667" y="444615"/>
                </a:cubicBezTo>
                <a:cubicBezTo>
                  <a:pt x="8252575" y="2001894"/>
                  <a:pt x="8422371" y="2545571"/>
                  <a:pt x="8243667" y="3997104"/>
                </a:cubicBezTo>
                <a:cubicBezTo>
                  <a:pt x="8214935" y="4281340"/>
                  <a:pt x="8106895" y="4425312"/>
                  <a:pt x="7890431" y="4441721"/>
                </a:cubicBezTo>
                <a:cubicBezTo>
                  <a:pt x="5933476" y="4114367"/>
                  <a:pt x="4022068" y="4080850"/>
                  <a:pt x="353234" y="4441721"/>
                </a:cubicBezTo>
                <a:cubicBezTo>
                  <a:pt x="136761" y="4360089"/>
                  <a:pt x="5828" y="4276559"/>
                  <a:pt x="0" y="3997104"/>
                </a:cubicBezTo>
                <a:cubicBezTo>
                  <a:pt x="-219028" y="2634183"/>
                  <a:pt x="131005" y="161014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 name="Picture 318">
            <a:extLst>
              <a:ext uri="{FF2B5EF4-FFF2-40B4-BE49-F238E27FC236}">
                <a16:creationId xmlns:a16="http://schemas.microsoft.com/office/drawing/2014/main" id="{99E64CDC-9758-1081-602A-32B588F85D83}"/>
              </a:ext>
            </a:extLst>
          </p:cNvPr>
          <p:cNvPicPr>
            <a:picLocks noChangeAspect="1"/>
          </p:cNvPicPr>
          <p:nvPr/>
        </p:nvPicPr>
        <p:blipFill>
          <a:blip r:embed="rId3"/>
          <a:stretch>
            <a:fillRect/>
          </a:stretch>
        </p:blipFill>
        <p:spPr>
          <a:xfrm>
            <a:off x="2808843" y="3870921"/>
            <a:ext cx="6574327" cy="2987089"/>
          </a:xfrm>
          <a:prstGeom prst="rect">
            <a:avLst/>
          </a:prstGeom>
        </p:spPr>
      </p:pic>
      <p:sp>
        <p:nvSpPr>
          <p:cNvPr id="7" name="Hộp Văn bản 6">
            <a:extLst>
              <a:ext uri="{FF2B5EF4-FFF2-40B4-BE49-F238E27FC236}">
                <a16:creationId xmlns:a16="http://schemas.microsoft.com/office/drawing/2014/main" id="{632C289D-1919-ADDE-C196-9FA0B5ECCE08}"/>
              </a:ext>
            </a:extLst>
          </p:cNvPr>
          <p:cNvSpPr txBox="1"/>
          <p:nvPr/>
        </p:nvSpPr>
        <p:spPr>
          <a:xfrm>
            <a:off x="1760813" y="1497121"/>
            <a:ext cx="840779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Arial-Rounded"/>
                <a:ea typeface="Cambria" panose="02040503050406030204" pitchFamily="18" charset="0"/>
              </a:rPr>
              <a:t>1. </a:t>
            </a:r>
            <a:r>
              <a:rPr lang="en-US" sz="5400" b="1">
                <a:solidFill>
                  <a:srgbClr val="FF0000"/>
                </a:solidFill>
                <a:latin typeface="Arial-Rounded"/>
                <a:ea typeface="Cambria" panose="02040503050406030204" pitchFamily="18" charset="0"/>
              </a:rPr>
              <a:t>Đọc câu chuyện và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FF0000"/>
                </a:solidFill>
                <a:latin typeface="Arial-Rounded"/>
                <a:ea typeface="Cambria" panose="02040503050406030204" pitchFamily="18" charset="0"/>
              </a:rPr>
              <a:t>trả lời câu hỏi</a:t>
            </a:r>
            <a:endParaRPr kumimoji="0" lang="en-US" sz="5400" b="1" i="0" u="none" strike="noStrike" kern="1200" cap="none" spc="0" normalizeH="0" baseline="0" noProof="0" dirty="0">
              <a:ln>
                <a:noFill/>
              </a:ln>
              <a:solidFill>
                <a:srgbClr val="FF0000"/>
              </a:solidFill>
              <a:effectLst/>
              <a:uLnTx/>
              <a:uFillTx/>
              <a:latin typeface="Arial-Rounded"/>
              <a:ea typeface="Cambria" panose="02040503050406030204" pitchFamily="18" charset="0"/>
            </a:endParaRPr>
          </a:p>
        </p:txBody>
      </p:sp>
    </p:spTree>
    <p:extLst>
      <p:ext uri="{BB962C8B-B14F-4D97-AF65-F5344CB8AC3E}">
        <p14:creationId xmlns:p14="http://schemas.microsoft.com/office/powerpoint/2010/main" val="4130056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31524" y="-78830"/>
            <a:ext cx="12191999" cy="7368171"/>
          </a:xfrm>
          <a:prstGeom prst="rect">
            <a:avLst/>
          </a:prstGeom>
          <a:solidFill>
            <a:schemeClr val="bg1"/>
          </a:solidFill>
        </p:spPr>
        <p:txBody>
          <a:bodyPr wrap="square" rtlCol="0">
            <a:spAutoFit/>
          </a:bodyPr>
          <a:lstStyle/>
          <a:p>
            <a:pPr algn="ctr"/>
            <a:r>
              <a:rPr lang="en-US" sz="1970" b="1">
                <a:latin typeface="Times New Roman" pitchFamily="18" charset="0"/>
                <a:cs typeface="Times New Roman" pitchFamily="18" charset="0"/>
              </a:rPr>
              <a:t>MÔT LI SỮA</a:t>
            </a:r>
          </a:p>
          <a:p>
            <a:pPr indent="457200" algn="just"/>
            <a:r>
              <a:rPr lang="en-US" sz="1970">
                <a:latin typeface="Times New Roman" pitchFamily="18" charset="0"/>
                <a:cs typeface="Times New Roman" pitchFamily="18" charset="0"/>
              </a:rPr>
              <a:t>Một ngày mùa đông lạnh giá, có cậu bé nghèo tên là Ken – li gõ cửa hết nhà này đến nhà nọ để bán hàng, kiếm tiền trang trải học phí. Đúng lúc đói bụng mà trong túi không còn tiền, cậu quyết định tới ngôi nhà tiếp theo để hỏi xin một bữa ăn.</a:t>
            </a:r>
          </a:p>
          <a:p>
            <a:pPr indent="457200" algn="just"/>
            <a:r>
              <a:rPr lang="en-US" sz="1970">
                <a:latin typeface="Times New Roman" pitchFamily="18" charset="0"/>
                <a:cs typeface="Times New Roman" pitchFamily="18" charset="0"/>
              </a:rPr>
              <a:t>Tới nơi, cậu bé không dám mở lời khi thấy một cô bé ra mở cửa. Thay vì xin một bữa ăn, cậu bé hỏi xin một cốc nước.</a:t>
            </a:r>
          </a:p>
          <a:p>
            <a:pPr indent="457200" algn="just"/>
            <a:r>
              <a:rPr lang="en-US" sz="1970">
                <a:latin typeface="Times New Roman" pitchFamily="18" charset="0"/>
                <a:cs typeface="Times New Roman" pitchFamily="18" charset="0"/>
              </a:rPr>
              <a:t>Biết cậu bé đói bụng, cô bé nhanh chóng đem tới một li sữa. Cậu bé vui sướng cầm lấy, chậm rãi uống hết rồi nói: “Tớ nợ cậu bao nhiêu thế?”</a:t>
            </a:r>
          </a:p>
          <a:p>
            <a:pPr indent="457200" algn="just"/>
            <a:r>
              <a:rPr lang="en-US" sz="1970">
                <a:latin typeface="Times New Roman" pitchFamily="18" charset="0"/>
                <a:cs typeface="Times New Roman" pitchFamily="18" charset="0"/>
              </a:rPr>
              <a:t>Cô bé đáp: “Cậu không nợ bao nhiêu cả. Ai cũng có lúc khó khăn và cần được giúp đỡ. Mẹ dạy tớ không bao giờ nhận tiền khi làm một điều tốt.”</a:t>
            </a:r>
          </a:p>
          <a:p>
            <a:pPr indent="457200" algn="just"/>
            <a:r>
              <a:rPr lang="en-US" sz="1970">
                <a:latin typeface="Times New Roman" pitchFamily="18" charset="0"/>
                <a:cs typeface="Times New Roman" pitchFamily="18" charset="0"/>
              </a:rPr>
              <a:t>Cậu bé nói: “Vậy, tớ cảm ơn cậu rất nhiều!”.</a:t>
            </a:r>
          </a:p>
          <a:p>
            <a:pPr indent="457200" algn="just"/>
            <a:r>
              <a:rPr lang="en-US" sz="1970">
                <a:latin typeface="Times New Roman" pitchFamily="18" charset="0"/>
                <a:cs typeface="Times New Roman" pitchFamily="18" charset="0"/>
              </a:rPr>
              <a:t>Rời khỏi ngôi nhà, cậu bé không chỉ no bụng mà còn có thêm niềm tin vào cuộc sống, tự nhủ sẽ cố gắng học tập và không bao giờ bỏ cuộc.</a:t>
            </a:r>
          </a:p>
          <a:p>
            <a:pPr indent="457200" algn="just"/>
            <a:r>
              <a:rPr lang="en-US" sz="1970">
                <a:latin typeface="Times New Roman" pitchFamily="18" charset="0"/>
                <a:cs typeface="Times New Roman" pitchFamily="18" charset="0"/>
              </a:rPr>
              <a:t>Thật không ngờ, ít năm sau, cô bé tốt bung đó lại bị bệnh nặng. Các bác sĩ địa phương không thể chữa trị nên chuyển cô đến bệnh viện trên thành phố.</a:t>
            </a:r>
          </a:p>
          <a:p>
            <a:pPr indent="457200" algn="just"/>
            <a:r>
              <a:rPr lang="en-US" sz="1970">
                <a:latin typeface="Times New Roman" pitchFamily="18" charset="0"/>
                <a:cs typeface="Times New Roman" pitchFamily="18" charset="0"/>
              </a:rPr>
              <a:t>Được mời đến hội chẩn, bác sĩ Ha–uốt Ken-li bất ngờ khi nghe tên thị trấn nơi cô gái kia sinh sống. Bác sĩ lập tức đi thẳng đến phòng bệnh. Anh nhận ra ngay cô bé năm nào. Anh quay về phòng hội chẩn, quyết tâm dốc sức cứu sống cô gái.</a:t>
            </a:r>
          </a:p>
          <a:p>
            <a:pPr indent="457200" algn="just"/>
            <a:r>
              <a:rPr lang="en-US" sz="1970">
                <a:latin typeface="Times New Roman" pitchFamily="18" charset="0"/>
                <a:cs typeface="Times New Roman" pitchFamily="18" charset="0"/>
              </a:rPr>
              <a:t>Một thời gian trôi qua, cô gái đã khỏi bệnh. Đến lúc cô chuẩn bị xuất viện, bác sĩ Ken-li yêu cầu phòng hành chính gửi hóa đơn viện phí cho anh. Bác sĩ nhìn tờ giầy, viết vài dòng rồi mới gửi đi.</a:t>
            </a:r>
          </a:p>
          <a:p>
            <a:pPr indent="457200" algn="just"/>
            <a:r>
              <a:rPr lang="en-US" sz="1970">
                <a:latin typeface="Times New Roman" pitchFamily="18" charset="0"/>
                <a:cs typeface="Times New Roman" pitchFamily="18" charset="0"/>
              </a:rPr>
              <a:t>Cầm hóa đơn, cô gái không dám mở ra bởi cô biết sẽ phải dành cả phần đời còn lại để trả nợ. Thế nhưng, đến lúc nhìn xuống, cô vỡ òa vì lời nhắn của bác sĩ Ken-li:</a:t>
            </a:r>
          </a:p>
          <a:p>
            <a:pPr indent="457200" algn="just"/>
            <a:r>
              <a:rPr lang="en-US" sz="1970">
                <a:latin typeface="Times New Roman" pitchFamily="18" charset="0"/>
                <a:cs typeface="Times New Roman" pitchFamily="18" charset="0"/>
              </a:rPr>
              <a:t>“Đã được thanh toán đầy đủ bằng một li sữa.</a:t>
            </a:r>
          </a:p>
          <a:p>
            <a:pPr indent="457200" algn="just"/>
            <a:r>
              <a:rPr lang="en-US" sz="1970">
                <a:latin typeface="Times New Roman" pitchFamily="18" charset="0"/>
                <a:cs typeface="Times New Roman" pitchFamily="18" charset="0"/>
              </a:rPr>
              <a:t>Kí tên: Bác sĩ Ken-li”.</a:t>
            </a:r>
          </a:p>
        </p:txBody>
      </p:sp>
    </p:spTree>
    <p:extLst>
      <p:ext uri="{BB962C8B-B14F-4D97-AF65-F5344CB8AC3E}">
        <p14:creationId xmlns:p14="http://schemas.microsoft.com/office/powerpoint/2010/main" val="2878009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5">
            <a:extLst>
              <a:ext uri="{FF2B5EF4-FFF2-40B4-BE49-F238E27FC236}">
                <a16:creationId xmlns:a16="http://schemas.microsoft.com/office/drawing/2014/main" id="{7D160E0F-6050-458E-ADC7-219278658527}"/>
              </a:ext>
            </a:extLst>
          </p:cNvPr>
          <p:cNvPicPr>
            <a:picLocks noChangeAspect="1"/>
          </p:cNvPicPr>
          <p:nvPr/>
        </p:nvPicPr>
        <p:blipFill>
          <a:blip r:embed="rId2"/>
          <a:stretch>
            <a:fillRect/>
          </a:stretch>
        </p:blipFill>
        <p:spPr>
          <a:xfrm>
            <a:off x="7019817" y="93258"/>
            <a:ext cx="776848" cy="487495"/>
          </a:xfrm>
          <a:prstGeom prst="rect">
            <a:avLst/>
          </a:prstGeom>
        </p:spPr>
      </p:pic>
      <p:pic>
        <p:nvPicPr>
          <p:cNvPr id="8" name="图片 26">
            <a:extLst>
              <a:ext uri="{FF2B5EF4-FFF2-40B4-BE49-F238E27FC236}">
                <a16:creationId xmlns:a16="http://schemas.microsoft.com/office/drawing/2014/main" id="{7EFC6539-613A-455A-A7A0-294934BB49AC}"/>
              </a:ext>
            </a:extLst>
          </p:cNvPr>
          <p:cNvPicPr>
            <a:picLocks noChangeAspect="1"/>
          </p:cNvPicPr>
          <p:nvPr/>
        </p:nvPicPr>
        <p:blipFill>
          <a:blip r:embed="rId2"/>
          <a:stretch>
            <a:fillRect/>
          </a:stretch>
        </p:blipFill>
        <p:spPr>
          <a:xfrm>
            <a:off x="591229" y="505838"/>
            <a:ext cx="1046651" cy="656804"/>
          </a:xfrm>
          <a:prstGeom prst="rect">
            <a:avLst/>
          </a:prstGeom>
        </p:spPr>
      </p:pic>
      <p:pic>
        <p:nvPicPr>
          <p:cNvPr id="9" name="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122837" y="3608393"/>
            <a:ext cx="2434167"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7"/>
          <p:cNvPicPr>
            <a:picLocks noChangeAspect="1"/>
          </p:cNvPicPr>
          <p:nvPr/>
        </p:nvPicPr>
        <p:blipFill>
          <a:blip r:embed="rId4">
            <a:extLst>
              <a:ext uri="{28A0092B-C50C-407E-A947-70E740481C1C}">
                <a14:useLocalDpi xmlns:a14="http://schemas.microsoft.com/office/drawing/2010/main" val="0"/>
              </a:ext>
            </a:extLst>
          </a:blip>
          <a:srcRect l="65866" t="43141" r="16000" b="18697"/>
          <a:stretch>
            <a:fillRect/>
          </a:stretch>
        </p:blipFill>
        <p:spPr bwMode="auto">
          <a:xfrm>
            <a:off x="10323054" y="5029200"/>
            <a:ext cx="154304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835025" y="3608393"/>
            <a:ext cx="5977719" cy="1878013"/>
            <a:chOff x="3835025" y="3608393"/>
            <a:chExt cx="5977719" cy="1878013"/>
          </a:xfrm>
        </p:grpSpPr>
        <p:sp>
          <p:nvSpPr>
            <p:cNvPr id="6" name="Cloud Callout 5"/>
            <p:cNvSpPr/>
            <p:nvPr/>
          </p:nvSpPr>
          <p:spPr>
            <a:xfrm>
              <a:off x="3835025" y="3608393"/>
              <a:ext cx="5977719" cy="1878013"/>
            </a:xfrm>
            <a:prstGeom prst="cloudCallout">
              <a:avLst>
                <a:gd name="adj1" fmla="val 55834"/>
                <a:gd name="adj2" fmla="val 66925"/>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354257" y="3991478"/>
              <a:ext cx="5458487" cy="1077218"/>
            </a:xfrm>
            <a:prstGeom prst="rect">
              <a:avLst/>
            </a:prstGeom>
            <a:noFill/>
          </p:spPr>
          <p:txBody>
            <a:bodyPr wrap="square" rtlCol="0">
              <a:spAutoFit/>
            </a:bodyPr>
            <a:lstStyle/>
            <a:p>
              <a:r>
                <a:rPr lang="en-US" sz="3200">
                  <a:solidFill>
                    <a:srgbClr val="C00000"/>
                  </a:solidFill>
                  <a:latin typeface="Times New Roman" pitchFamily="18" charset="0"/>
                  <a:cs typeface="Times New Roman" pitchFamily="18" charset="0"/>
                </a:rPr>
                <a:t>Cô bé nhanh chóng đem tới cho cậu bé nghèo một li sữa.</a:t>
              </a:r>
            </a:p>
          </p:txBody>
        </p:sp>
      </p:grpSp>
      <p:grpSp>
        <p:nvGrpSpPr>
          <p:cNvPr id="13" name="Group 12"/>
          <p:cNvGrpSpPr/>
          <p:nvPr/>
        </p:nvGrpSpPr>
        <p:grpSpPr>
          <a:xfrm>
            <a:off x="272956" y="218366"/>
            <a:ext cx="9840037" cy="3055165"/>
            <a:chOff x="272956" y="218366"/>
            <a:chExt cx="9840037" cy="3055165"/>
          </a:xfrm>
        </p:grpSpPr>
        <p:pic>
          <p:nvPicPr>
            <p:cNvPr id="2" name="图片 1">
              <a:extLst>
                <a:ext uri="{FF2B5EF4-FFF2-40B4-BE49-F238E27FC236}">
                  <a16:creationId xmlns:a16="http://schemas.microsoft.com/office/drawing/2014/main" id="{584F2E95-70AA-40DE-A7BD-FC08D0DC7A85}"/>
                </a:ext>
              </a:extLst>
            </p:cNvPr>
            <p:cNvPicPr>
              <a:picLocks noChangeAspect="1"/>
            </p:cNvPicPr>
            <p:nvPr/>
          </p:nvPicPr>
          <p:blipFill rotWithShape="1">
            <a:blip r:embed="rId5">
              <a:extLst>
                <a:ext uri="{28A0092B-C50C-407E-A947-70E740481C1C}">
                  <a14:useLocalDpi xmlns:a14="http://schemas.microsoft.com/office/drawing/2010/main" val="0"/>
                </a:ext>
              </a:extLst>
            </a:blip>
            <a:srcRect l="20572" t="78444" r="38630"/>
            <a:stretch/>
          </p:blipFill>
          <p:spPr>
            <a:xfrm>
              <a:off x="272956" y="218366"/>
              <a:ext cx="9840037" cy="3055165"/>
            </a:xfrm>
            <a:prstGeom prst="rect">
              <a:avLst/>
            </a:prstGeom>
          </p:spPr>
        </p:pic>
        <p:grpSp>
          <p:nvGrpSpPr>
            <p:cNvPr id="3" name="Group 2"/>
            <p:cNvGrpSpPr/>
            <p:nvPr/>
          </p:nvGrpSpPr>
          <p:grpSpPr>
            <a:xfrm>
              <a:off x="1449100" y="477279"/>
              <a:ext cx="7001301" cy="2498544"/>
              <a:chOff x="1449100" y="477279"/>
              <a:chExt cx="7001301" cy="2498544"/>
            </a:xfrm>
          </p:grpSpPr>
          <p:sp>
            <p:nvSpPr>
              <p:cNvPr id="10" name="Cloud Callout 9"/>
              <p:cNvSpPr/>
              <p:nvPr/>
            </p:nvSpPr>
            <p:spPr>
              <a:xfrm rot="151992">
                <a:off x="1449100" y="477279"/>
                <a:ext cx="7001301" cy="2498544"/>
              </a:xfrm>
              <a:prstGeom prst="cloudCallout">
                <a:avLst>
                  <a:gd name="adj1" fmla="val -38572"/>
                  <a:gd name="adj2" fmla="val 7615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170542" y="1156750"/>
                <a:ext cx="5653423" cy="1077218"/>
              </a:xfrm>
              <a:prstGeom prst="rect">
                <a:avLst/>
              </a:prstGeom>
              <a:noFill/>
            </p:spPr>
            <p:txBody>
              <a:bodyPr wrap="square" rtlCol="0">
                <a:spAutoFit/>
              </a:bodyPr>
              <a:lstStyle/>
              <a:p>
                <a:r>
                  <a:rPr lang="en-US" sz="3200">
                    <a:solidFill>
                      <a:srgbClr val="003192"/>
                    </a:solidFill>
                    <a:latin typeface="Times New Roman" pitchFamily="18" charset="0"/>
                    <a:cs typeface="Times New Roman" pitchFamily="18" charset="0"/>
                  </a:rPr>
                  <a:t>Cô bé đã làm gì khi thấy cậu bé nghèo hỏi xin một cốc nước?</a:t>
                </a:r>
              </a:p>
            </p:txBody>
          </p:sp>
        </p:grpSp>
      </p:grpSp>
    </p:spTree>
    <p:extLst>
      <p:ext uri="{BB962C8B-B14F-4D97-AF65-F5344CB8AC3E}">
        <p14:creationId xmlns:p14="http://schemas.microsoft.com/office/powerpoint/2010/main" val="299790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lassicFrameVTI">
  <a:themeElements>
    <a:clrScheme name="AnalogousFromLightSeedLeftStep">
      <a:dk1>
        <a:srgbClr val="000000"/>
      </a:dk1>
      <a:lt1>
        <a:srgbClr val="FFFFFF"/>
      </a:lt1>
      <a:dk2>
        <a:srgbClr val="302441"/>
      </a:dk2>
      <a:lt2>
        <a:srgbClr val="E5E8E2"/>
      </a:lt2>
      <a:accent1>
        <a:srgbClr val="A991CB"/>
      </a:accent1>
      <a:accent2>
        <a:srgbClr val="7979C0"/>
      </a:accent2>
      <a:accent3>
        <a:srgbClr val="8CA6C9"/>
      </a:accent3>
      <a:accent4>
        <a:srgbClr val="73ABB7"/>
      </a:accent4>
      <a:accent5>
        <a:srgbClr val="7CAEA2"/>
      </a:accent5>
      <a:accent6>
        <a:srgbClr val="6FB185"/>
      </a:accent6>
      <a:hlink>
        <a:srgbClr val="738A54"/>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3252</TotalTime>
  <Words>1942</Words>
  <Application>Microsoft Office PowerPoint</Application>
  <PresentationFormat>Widescreen</PresentationFormat>
  <Paragraphs>87</Paragraphs>
  <Slides>39</Slides>
  <Notes>0</Notes>
  <HiddenSlides>0</HiddenSlides>
  <MMClips>0</MMClips>
  <ScaleCrop>false</ScaleCrop>
  <HeadingPairs>
    <vt:vector size="6" baseType="variant">
      <vt:variant>
        <vt:lpstr>Fonts Used</vt:lpstr>
      </vt:variant>
      <vt:variant>
        <vt:i4>13</vt:i4>
      </vt:variant>
      <vt:variant>
        <vt:lpstr>Theme</vt:lpstr>
      </vt:variant>
      <vt:variant>
        <vt:i4>14</vt:i4>
      </vt:variant>
      <vt:variant>
        <vt:lpstr>Slide Titles</vt:lpstr>
      </vt:variant>
      <vt:variant>
        <vt:i4>39</vt:i4>
      </vt:variant>
    </vt:vector>
  </HeadingPairs>
  <TitlesOfParts>
    <vt:vector size="66" baseType="lpstr">
      <vt:lpstr>Arial</vt:lpstr>
      <vt:lpstr>Arial-Rounded</vt:lpstr>
      <vt:lpstr>Book Antiqua</vt:lpstr>
      <vt:lpstr>Calibri</vt:lpstr>
      <vt:lpstr>Calibri Light</vt:lpstr>
      <vt:lpstr>Cambria</vt:lpstr>
      <vt:lpstr>Franklin Gothic Book</vt:lpstr>
      <vt:lpstr>Franklin Gothic Medium</vt:lpstr>
      <vt:lpstr>Gill Sans MT</vt:lpstr>
      <vt:lpstr>Goudy Old Style</vt:lpstr>
      <vt:lpstr>Tahoma</vt:lpstr>
      <vt:lpstr>Times New Roman</vt:lpstr>
      <vt:lpstr>UTM Avo</vt:lpstr>
      <vt:lpstr>Custom Design</vt:lpstr>
      <vt:lpstr>Office Theme</vt:lpstr>
      <vt:lpstr>1_Custom Design</vt:lpstr>
      <vt:lpstr>2_Custom Design</vt:lpstr>
      <vt:lpstr>ClassicFrameVTI</vt:lpstr>
      <vt:lpstr>3_Custom Design</vt:lpstr>
      <vt:lpstr>4_Custom Design</vt:lpstr>
      <vt:lpstr>6_Custom Design</vt:lpstr>
      <vt:lpstr>7_Custom Design</vt:lpstr>
      <vt:lpstr>8_Custom Design</vt:lpstr>
      <vt:lpstr>9_Custom Design</vt:lpstr>
      <vt:lpstr>10_Custom Design</vt:lpstr>
      <vt:lpstr>3_Office Theme</vt:lpstr>
      <vt:lpstr>11_Custom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THKD</cp:lastModifiedBy>
  <cp:revision>97</cp:revision>
  <dcterms:created xsi:type="dcterms:W3CDTF">2023-06-09T11:13:51Z</dcterms:created>
  <dcterms:modified xsi:type="dcterms:W3CDTF">2024-11-28T15:10:32Z</dcterms:modified>
</cp:coreProperties>
</file>