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7" r:id="rId2"/>
  </p:sldMasterIdLst>
  <p:notesMasterIdLst>
    <p:notesMasterId r:id="rId39"/>
  </p:notesMasterIdLst>
  <p:sldIdLst>
    <p:sldId id="258" r:id="rId3"/>
    <p:sldId id="523" r:id="rId4"/>
    <p:sldId id="483" r:id="rId5"/>
    <p:sldId id="525" r:id="rId6"/>
    <p:sldId id="2007577117" r:id="rId7"/>
    <p:sldId id="2007577142" r:id="rId8"/>
    <p:sldId id="524" r:id="rId9"/>
    <p:sldId id="2007577135" r:id="rId10"/>
    <p:sldId id="2007577126" r:id="rId11"/>
    <p:sldId id="2007577118" r:id="rId12"/>
    <p:sldId id="2007577122" r:id="rId13"/>
    <p:sldId id="526" r:id="rId14"/>
    <p:sldId id="2007577136" r:id="rId15"/>
    <p:sldId id="2007577137" r:id="rId16"/>
    <p:sldId id="2007577138" r:id="rId17"/>
    <p:sldId id="2007577139" r:id="rId18"/>
    <p:sldId id="2007577141" r:id="rId19"/>
    <p:sldId id="527" r:id="rId20"/>
    <p:sldId id="2007577097" r:id="rId21"/>
    <p:sldId id="305" r:id="rId22"/>
    <p:sldId id="2007577129" r:id="rId23"/>
    <p:sldId id="2007577109" r:id="rId24"/>
    <p:sldId id="2007577110" r:id="rId25"/>
    <p:sldId id="2007577111" r:id="rId26"/>
    <p:sldId id="2007577112" r:id="rId27"/>
    <p:sldId id="2007577140" r:id="rId28"/>
    <p:sldId id="2007577130" r:id="rId29"/>
    <p:sldId id="2007577131" r:id="rId30"/>
    <p:sldId id="2007577132" r:id="rId31"/>
    <p:sldId id="2007577133" r:id="rId32"/>
    <p:sldId id="2007577103" r:id="rId33"/>
    <p:sldId id="2007577102" r:id="rId34"/>
    <p:sldId id="2007577101" r:id="rId35"/>
    <p:sldId id="2007577098" r:id="rId36"/>
    <p:sldId id="2007577104" r:id="rId37"/>
    <p:sldId id="34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79F"/>
    <a:srgbClr val="007E3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4660"/>
  </p:normalViewPr>
  <p:slideViewPr>
    <p:cSldViewPr snapToGrid="0">
      <p:cViewPr varScale="1">
        <p:scale>
          <a:sx n="63" d="100"/>
          <a:sy n="63" d="100"/>
        </p:scale>
        <p:origin x="904" y="6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C7085-DF6D-4E9B-BE1E-AC3593DC2572}"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BE143-9602-45EA-AFC2-183C481A2E9B}" type="slidenum">
              <a:rPr lang="en-US" smtClean="0"/>
              <a:t>‹#›</a:t>
            </a:fld>
            <a:endParaRPr lang="en-US"/>
          </a:p>
        </p:txBody>
      </p:sp>
    </p:spTree>
    <p:extLst>
      <p:ext uri="{BB962C8B-B14F-4D97-AF65-F5344CB8AC3E}">
        <p14:creationId xmlns:p14="http://schemas.microsoft.com/office/powerpoint/2010/main" val="321170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0091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8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41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84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a:xfrm>
            <a:off x="685800" y="1143000"/>
            <a:ext cx="5486400" cy="3086100"/>
          </a:xfrm>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5371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6"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4"/>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405878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922A-EE99-4986-9426-375E6CDD744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D18FF7-C91C-4CAA-90BD-7F6E32E85134}"/>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t>11/28/2024</a:t>
            </a:fld>
            <a:endParaRPr lang="en-US"/>
          </a:p>
        </p:txBody>
      </p:sp>
      <p:sp>
        <p:nvSpPr>
          <p:cNvPr id="4" name="Footer Placeholder 3">
            <a:extLst>
              <a:ext uri="{FF2B5EF4-FFF2-40B4-BE49-F238E27FC236}">
                <a16:creationId xmlns:a16="http://schemas.microsoft.com/office/drawing/2014/main" id="{A6BE4465-FA81-43DE-A2D4-C0A534DE8AE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883E81F-C06B-499F-B4D4-C83E4A51359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32908702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934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22248570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387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934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883282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88889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60738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6678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5"/>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0648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9333384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440726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4875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93751313"/>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7837418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86286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561868"/>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539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9340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3384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27023871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539061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80317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CD75C-1FC4-4856-98B1-5738F06A0E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t>11/28/2024</a:t>
            </a:fld>
            <a:endParaRPr lang="en-US"/>
          </a:p>
        </p:txBody>
      </p:sp>
      <p:sp>
        <p:nvSpPr>
          <p:cNvPr id="3" name="Footer Placeholder 2">
            <a:extLst>
              <a:ext uri="{FF2B5EF4-FFF2-40B4-BE49-F238E27FC236}">
                <a16:creationId xmlns:a16="http://schemas.microsoft.com/office/drawing/2014/main" id="{23194219-D24D-491C-8CA0-8EDAB5F701C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E99125-D132-4593-9451-E7EA6D920CF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9182080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21A6-E52E-4040-90CA-3A2F877D1C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084FD-1F30-4818-916B-87F0F8971F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4689E-B98C-4B0D-A42D-983F055618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t>11/28/2024</a:t>
            </a:fld>
            <a:endParaRPr lang="en-US"/>
          </a:p>
        </p:txBody>
      </p:sp>
      <p:sp>
        <p:nvSpPr>
          <p:cNvPr id="5" name="Footer Placeholder 4">
            <a:extLst>
              <a:ext uri="{FF2B5EF4-FFF2-40B4-BE49-F238E27FC236}">
                <a16:creationId xmlns:a16="http://schemas.microsoft.com/office/drawing/2014/main" id="{7F895614-29E4-4642-8405-0899A8ADB3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3722A8-6ABF-45E4-B96E-4686CF693D4E}"/>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6595243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2703-FFD7-472F-B995-32CC670179C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F66BD2-465E-4FB2-BA57-8F8B0E22A3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6E680-2910-4504-BB60-DFB6793ADF6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t>11/28/2024</a:t>
            </a:fld>
            <a:endParaRPr lang="en-US"/>
          </a:p>
        </p:txBody>
      </p:sp>
      <p:sp>
        <p:nvSpPr>
          <p:cNvPr id="5" name="Footer Placeholder 4">
            <a:extLst>
              <a:ext uri="{FF2B5EF4-FFF2-40B4-BE49-F238E27FC236}">
                <a16:creationId xmlns:a16="http://schemas.microsoft.com/office/drawing/2014/main" id="{CACB3545-7C54-4C38-974C-5499018667B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3CBA3-7255-454D-B93D-58BA081C31B5}"/>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172056363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387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jpeg"/><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7201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773" r:id="rId6"/>
    <p:sldLayoutId id="2147483774" r:id="rId7"/>
    <p:sldLayoutId id="2147483775" r:id="rId8"/>
    <p:sldLayoutId id="2147483776" r:id="rId9"/>
    <p:sldLayoutId id="2147483777" r:id="rId10"/>
    <p:sldLayoutId id="2147483778" r:id="rId11"/>
    <p:sldLayoutId id="2147483706" r:id="rId12"/>
    <p:sldLayoutId id="2147483791" r:id="rId13"/>
    <p:sldLayoutId id="2147483792" r:id="rId14"/>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p:nvPicPr>
        <p:blipFill>
          <a:blip r:embed="rId17"/>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2757264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36" r:id="rId12"/>
    <p:sldLayoutId id="2147483737" r:id="rId13"/>
    <p:sldLayoutId id="2147483685" r:id="rId14"/>
  </p:sldLayoutIdLst>
  <p:transition spd="slow">
    <p:wipe/>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fif"/><Relationship Id="rId7" Type="http://schemas.openxmlformats.org/officeDocument/2006/relationships/image" Target="../media/image25.png"/><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270.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slideLayout" Target="../slideLayouts/slideLayout11.xml"/><Relationship Id="rId1" Type="http://schemas.openxmlformats.org/officeDocument/2006/relationships/tags" Target="../tags/tag12.xml"/><Relationship Id="rId5" Type="http://schemas.openxmlformats.org/officeDocument/2006/relationships/image" Target="../media/image2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slideLayout" Target="../slideLayouts/slideLayout11.xml"/><Relationship Id="rId1" Type="http://schemas.openxmlformats.org/officeDocument/2006/relationships/tags" Target="../tags/tag13.xml"/><Relationship Id="rId5" Type="http://schemas.openxmlformats.org/officeDocument/2006/relationships/image" Target="../media/image2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slideLayout" Target="../slideLayouts/slideLayout11.xml"/><Relationship Id="rId1" Type="http://schemas.openxmlformats.org/officeDocument/2006/relationships/tags" Target="../tags/tag14.xml"/><Relationship Id="rId5" Type="http://schemas.openxmlformats.org/officeDocument/2006/relationships/image" Target="../media/image2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slideLayout" Target="../slideLayouts/slideLayout11.xml"/><Relationship Id="rId1"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5.svg"/><Relationship Id="rId5" Type="http://schemas.openxmlformats.org/officeDocument/2006/relationships/image" Target="../media/image3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Layout" Target="../slideLayouts/slideLayout10.xml"/><Relationship Id="rId1" Type="http://schemas.openxmlformats.org/officeDocument/2006/relationships/tags" Target="../tags/tag19.xml"/><Relationship Id="rId5" Type="http://schemas.openxmlformats.org/officeDocument/2006/relationships/image" Target="../media/image35.gif"/><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36.gif"/><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Layout" Target="../slideLayouts/slideLayout10.xml"/><Relationship Id="rId1" Type="http://schemas.openxmlformats.org/officeDocument/2006/relationships/tags" Target="../tags/tag21.xml"/><Relationship Id="rId5" Type="http://schemas.openxmlformats.org/officeDocument/2006/relationships/image" Target="../media/image36.gif"/><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Layout" Target="../slideLayouts/slideLayout10.xml"/><Relationship Id="rId1" Type="http://schemas.openxmlformats.org/officeDocument/2006/relationships/tags" Target="../tags/tag22.xml"/><Relationship Id="rId5" Type="http://schemas.openxmlformats.org/officeDocument/2006/relationships/image" Target="../media/image35.gif"/><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0.xml"/><Relationship Id="rId1" Type="http://schemas.openxmlformats.org/officeDocument/2006/relationships/tags" Target="../tags/tag24.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25.xml"/><Relationship Id="rId5" Type="http://schemas.microsoft.com/office/2007/relationships/hdphoto" Target="../media/hdphoto3.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3.xml"/><Relationship Id="rId10" Type="http://schemas.openxmlformats.org/officeDocument/2006/relationships/image" Target="../media/image12.gif"/><Relationship Id="rId4" Type="http://schemas.openxmlformats.org/officeDocument/2006/relationships/slideLayout" Target="../slideLayouts/slideLayout10.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tags" Target="../tags/tag28.xml"/><Relationship Id="rId6" Type="http://schemas.openxmlformats.org/officeDocument/2006/relationships/image" Target="../media/image12.gif"/><Relationship Id="rId5" Type="http://schemas.openxmlformats.org/officeDocument/2006/relationships/image" Target="../media/image60.png"/><Relationship Id="rId4" Type="http://schemas.openxmlformats.org/officeDocument/2006/relationships/image" Target="../media/image59.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818002" y="2893100"/>
            <a:ext cx="7945822" cy="2285235"/>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7200" b="1" i="0" u="sng" strike="noStrike" kern="1200" cap="none" spc="0" normalizeH="0" baseline="0" noProof="0" dirty="0" err="1">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Bài</a:t>
            </a:r>
            <a:r>
              <a:rPr kumimoji="0" lang="en-US" altLang="zh-CN" sz="7200" b="1" i="0" u="sng" strike="noStrike" kern="1200" cap="none" spc="0" normalizeH="0" noProof="0" dirty="0">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 5</a:t>
            </a:r>
            <a:r>
              <a:rPr kumimoji="0" lang="en-US" altLang="zh-CN" sz="7200" b="1" i="0" u="none" strike="noStrike" kern="1200" cap="none" spc="0" normalizeH="0" noProof="0" dirty="0">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 </a:t>
            </a:r>
            <a:r>
              <a:rPr kumimoji="0" lang="en-US" altLang="zh-CN" sz="7200" b="1" i="0" u="none" strike="noStrike" kern="1200" cap="none" spc="0" normalizeH="0" noProof="0" dirty="0" err="1">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Quý</a:t>
            </a:r>
            <a:r>
              <a:rPr kumimoji="0" lang="en-US" altLang="zh-CN" sz="7200" b="1" i="0" u="none" strike="noStrike" kern="1200" cap="none" spc="0" normalizeH="0" noProof="0" dirty="0">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 </a:t>
            </a:r>
            <a:r>
              <a:rPr kumimoji="0" lang="en-US" altLang="zh-CN" sz="7200" b="1" i="0" u="none" strike="noStrike" kern="1200" cap="none" spc="0" normalizeH="0" noProof="0" dirty="0" err="1">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trọng</a:t>
            </a:r>
            <a:r>
              <a:rPr kumimoji="0" lang="en-US" altLang="zh-CN" sz="7200" b="1" i="0" u="none" strike="noStrike" kern="1200" cap="none" spc="0" normalizeH="0" noProof="0" dirty="0">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 </a:t>
            </a:r>
            <a:r>
              <a:rPr kumimoji="0" lang="en-US" altLang="zh-CN" sz="7200" b="1" i="0" u="none" strike="noStrike" kern="1200" cap="none" spc="0" normalizeH="0" noProof="0" dirty="0" err="1">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thời</a:t>
            </a:r>
            <a:r>
              <a:rPr kumimoji="0" lang="en-US" altLang="zh-CN" sz="7200" b="1" i="0" u="none" strike="noStrike" kern="1200" cap="none" spc="0" normalizeH="0" noProof="0" dirty="0">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 </a:t>
            </a:r>
            <a:r>
              <a:rPr kumimoji="0" lang="en-US" altLang="zh-CN" sz="7200" b="1" i="0" u="none" strike="noStrike" kern="1200" cap="none" spc="0" normalizeH="0" noProof="0" dirty="0" err="1">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Tahoma" panose="020B0604030504040204" pitchFamily="34" charset="0"/>
                <a:cs typeface="Tahoma" panose="020B0604030504040204" pitchFamily="34" charset="0"/>
                <a:sym typeface="Calibri" pitchFamily="34" charset="0"/>
              </a:rPr>
              <a:t>gian</a:t>
            </a:r>
            <a:endParaRPr kumimoji="0" lang="zh-CN" altLang="en-US" sz="7200" b="1" i="0" u="none" strike="noStrike" kern="1200" cap="none" spc="0" normalizeH="0" baseline="0" noProof="0" dirty="0">
              <a:ln>
                <a:noFill/>
              </a:ln>
              <a:solidFill>
                <a:schemeClr val="accent4">
                  <a:lumMod val="75000"/>
                </a:schemeClr>
              </a:solidFill>
              <a:effectLst>
                <a:glow rad="139700">
                  <a:schemeClr val="accent4">
                    <a:satMod val="175000"/>
                    <a:alpha val="40000"/>
                  </a:schemeClr>
                </a:glow>
              </a:effectLst>
              <a:uLnTx/>
              <a:uFillTx/>
              <a:latin typeface="Tahoma" panose="020B0604030504040204" pitchFamily="34" charset="0"/>
              <a:ea typeface="微软雅黑" panose="020B0503020204020204" pitchFamily="34" charset="-122"/>
              <a:cs typeface="Tahoma" panose="020B0604030504040204" pitchFamily="34" charset="0"/>
              <a:sym typeface="Calibri" pitchFamily="34" charset="0"/>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0166" y="363723"/>
            <a:ext cx="3419573" cy="315666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468" y="105186"/>
            <a:ext cx="2036252" cy="2787914"/>
          </a:xfrm>
          <a:prstGeom prst="rect">
            <a:avLst/>
          </a:prstGeom>
        </p:spPr>
      </p:pic>
      <p:sp>
        <p:nvSpPr>
          <p:cNvPr id="9" name="Cloud 8">
            <a:extLst>
              <a:ext uri="{FF2B5EF4-FFF2-40B4-BE49-F238E27FC236}">
                <a16:creationId xmlns:a16="http://schemas.microsoft.com/office/drawing/2014/main" id="{DD3452AC-AF31-4E99-B655-4E6F06B9CCBC}"/>
              </a:ext>
            </a:extLst>
          </p:cNvPr>
          <p:cNvSpPr/>
          <p:nvPr/>
        </p:nvSpPr>
        <p:spPr>
          <a:xfrm>
            <a:off x="2613329" y="167493"/>
            <a:ext cx="6965342" cy="278791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07CDDC7A-182C-4809-81A2-1AA5CA90FE57}"/>
              </a:ext>
            </a:extLst>
          </p:cNvPr>
          <p:cNvSpPr txBox="1"/>
          <p:nvPr/>
        </p:nvSpPr>
        <p:spPr>
          <a:xfrm>
            <a:off x="3082754" y="941289"/>
            <a:ext cx="591275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0" cap="none" spc="0" normalizeH="0" baseline="0" noProof="0" dirty="0" err="1">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Môn</a:t>
            </a:r>
            <a:r>
              <a:rPr kumimoji="0" lang="en-US" altLang="zh-CN" sz="6600" b="1" i="1" u="none" strike="noStrike" kern="0" cap="none" spc="0" normalizeH="0" noProof="0" dirty="0">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noProof="0" dirty="0" err="1">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Đạo</a:t>
            </a:r>
            <a:r>
              <a:rPr kumimoji="0" lang="en-US" altLang="zh-CN" sz="6600" b="1" i="1" u="none" strike="noStrike" kern="0" cap="none" spc="0" normalizeH="0" noProof="0" dirty="0">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noProof="0" dirty="0" err="1">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Đức</a:t>
            </a:r>
            <a:r>
              <a:rPr kumimoji="0" lang="en-US" altLang="zh-CN" sz="6600" b="1" i="1" u="none" strike="noStrike" kern="0" cap="none" spc="0" normalizeH="0" noProof="0" dirty="0">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2</a:t>
            </a:r>
            <a:endParaRPr kumimoji="0" lang="en-US" altLang="zh-CN" sz="6600" b="1" i="1" u="none" strike="noStrike" kern="0" cap="none" spc="0" normalizeH="0" baseline="0" noProof="0" dirty="0">
              <a:ln w="9525">
                <a:solidFill>
                  <a:prstClr val="white"/>
                </a:solidFill>
                <a:prstDash val="solid"/>
              </a:ln>
              <a:solidFill>
                <a:srgbClr val="4472C4"/>
              </a:solidFill>
              <a:effectLst>
                <a:glow rad="228600">
                  <a:schemeClr val="accent6">
                    <a:satMod val="175000"/>
                    <a:alpha val="40000"/>
                  </a:schemeClr>
                </a:glow>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489739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5ACBBA3B-D71E-4314-95CC-5C6D33A18395}"/>
              </a:ext>
            </a:extLst>
          </p:cNvPr>
          <p:cNvSpPr/>
          <p:nvPr/>
        </p:nvSpPr>
        <p:spPr>
          <a:xfrm>
            <a:off x="2029216" y="776614"/>
            <a:ext cx="8931058" cy="4985359"/>
          </a:xfrm>
          <a:prstGeom prst="cloud">
            <a:avLst/>
          </a:prstGeom>
        </p:spPr>
        <p:style>
          <a:lnRef idx="1">
            <a:schemeClr val="accent6"/>
          </a:lnRef>
          <a:fillRef idx="1002">
            <a:schemeClr val="lt2"/>
          </a:fillRef>
          <a:effectRef idx="1">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41160499-EF62-43FD-890D-204CFD526755}"/>
              </a:ext>
            </a:extLst>
          </p:cNvPr>
          <p:cNvSpPr txBox="1"/>
          <p:nvPr/>
        </p:nvSpPr>
        <p:spPr>
          <a:xfrm>
            <a:off x="2743199" y="2152650"/>
            <a:ext cx="792897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1" u="none" strike="noStrike" kern="1200" cap="none" spc="0" normalizeH="0" baseline="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2: </a:t>
            </a:r>
            <a:r>
              <a:rPr kumimoji="0" lang="en-US" sz="6000" i="1" u="none" strike="noStrike" kern="1200" cap="none" spc="0" normalizeH="0" baseline="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Tìm</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hiểu</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một</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số</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biểu</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hiện</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của</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việc</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quý</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trọng</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thời</a:t>
            </a:r>
            <a:r>
              <a:rPr kumimoji="0" lang="en-US" sz="6000" i="1" u="none" strike="noStrike" kern="1200" cap="none" spc="0" normalizeH="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 </a:t>
            </a:r>
            <a:r>
              <a:rPr kumimoji="0" lang="en-US" sz="6000" i="1" u="none" strike="noStrike" kern="1200" cap="none" spc="0" normalizeH="0" noProof="0" dirty="0" err="1">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rPr>
              <a:t>gian</a:t>
            </a:r>
            <a:endParaRPr kumimoji="0" lang="en-US" sz="6000" i="1" u="none" strike="noStrike" kern="1200" cap="none" spc="0" normalizeH="0" baseline="0" noProof="0" dirty="0">
              <a:solidFill>
                <a:srgbClr val="C00000"/>
              </a:solidFill>
              <a:effectLst>
                <a:glow rad="101600">
                  <a:schemeClr val="accent2">
                    <a:lumMod val="40000"/>
                    <a:lumOff val="60000"/>
                    <a:alpha val="40000"/>
                  </a:schemeClr>
                </a:glow>
                <a:outerShdw blurRad="50800" dist="38100" dir="16200000" rotWithShape="0">
                  <a:prstClr val="black">
                    <a:alpha val="40000"/>
                  </a:prstClr>
                </a:outerShdw>
              </a:effectLst>
              <a:uLnTx/>
              <a:uFillTx/>
              <a:latin typeface="UTM Avo"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037198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51" t="16074" r="11519" b="15079"/>
          <a:stretch/>
        </p:blipFill>
        <p:spPr>
          <a:xfrm>
            <a:off x="6760576" y="1597423"/>
            <a:ext cx="4981673" cy="4741818"/>
          </a:xfrm>
          <a:prstGeom prst="rect">
            <a:avLst/>
          </a:prstGeom>
        </p:spPr>
      </p:pic>
      <p:sp>
        <p:nvSpPr>
          <p:cNvPr id="10" name="TextBox 9"/>
          <p:cNvSpPr txBox="1"/>
          <p:nvPr/>
        </p:nvSpPr>
        <p:spPr>
          <a:xfrm>
            <a:off x="7325198" y="2998836"/>
            <a:ext cx="4146719" cy="1938992"/>
          </a:xfrm>
          <a:prstGeom prst="rect">
            <a:avLst/>
          </a:prstGeom>
          <a:noFill/>
        </p:spPr>
        <p:txBody>
          <a:bodyPr wrap="square" rtlCol="0">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sz="6000" b="1" i="0" u="none" strike="noStrike" kern="1200" cap="none" spc="0" normalizeH="0" baseline="0" noProof="0" dirty="0" err="1">
                <a:ln>
                  <a:solidFill>
                    <a:prstClr val="black"/>
                  </a:solidFill>
                </a:ln>
                <a:solidFill>
                  <a:srgbClr val="002060"/>
                </a:solidFill>
                <a:effectLst/>
                <a:uLnTx/>
                <a:uFillTx/>
                <a:latin typeface="Calibri"/>
                <a:ea typeface="+mn-ea"/>
                <a:cs typeface="Times New Roman" panose="02020603050405020304" pitchFamily="18" charset="0"/>
              </a:rPr>
              <a:t>Thảo</a:t>
            </a:r>
            <a:r>
              <a:rPr kumimoji="0" lang="en-US" sz="6000" b="1" i="0" u="none" strike="noStrike" kern="1200" cap="none" spc="0" normalizeH="0" baseline="0" noProof="0" dirty="0">
                <a:ln>
                  <a:solidFill>
                    <a:prstClr val="black"/>
                  </a:solidFill>
                </a:ln>
                <a:solidFill>
                  <a:srgbClr val="002060"/>
                </a:solidFill>
                <a:effectLst/>
                <a:uLnTx/>
                <a:uFillTx/>
                <a:latin typeface="Calibri"/>
                <a:ea typeface="+mn-ea"/>
                <a:cs typeface="Times New Roman" panose="02020603050405020304" pitchFamily="18" charset="0"/>
              </a:rPr>
              <a:t> </a:t>
            </a:r>
            <a:r>
              <a:rPr kumimoji="0" lang="en-US" sz="6000" b="1" i="0" u="none" strike="noStrike" kern="1200" cap="none" spc="0" normalizeH="0" baseline="0" noProof="0" dirty="0" err="1">
                <a:ln>
                  <a:solidFill>
                    <a:prstClr val="black"/>
                  </a:solidFill>
                </a:ln>
                <a:solidFill>
                  <a:srgbClr val="002060"/>
                </a:solidFill>
                <a:effectLst/>
                <a:uLnTx/>
                <a:uFillTx/>
                <a:latin typeface="Calibri"/>
                <a:ea typeface="+mn-ea"/>
                <a:cs typeface="Times New Roman" panose="02020603050405020304" pitchFamily="18" charset="0"/>
              </a:rPr>
              <a:t>luận</a:t>
            </a:r>
            <a:r>
              <a:rPr kumimoji="0" lang="en-US" sz="6000" b="1" i="0" u="none" strike="noStrike" kern="1200" cap="none" spc="0" normalizeH="0" baseline="0" noProof="0" dirty="0">
                <a:ln>
                  <a:solidFill>
                    <a:prstClr val="black"/>
                  </a:solidFill>
                </a:ln>
                <a:solidFill>
                  <a:srgbClr val="002060"/>
                </a:solidFill>
                <a:effectLst/>
                <a:uLnTx/>
                <a:uFillTx/>
                <a:latin typeface="Calibri"/>
                <a:ea typeface="+mn-ea"/>
                <a:cs typeface="Times New Roman" panose="02020603050405020304" pitchFamily="18" charset="0"/>
              </a:rPr>
              <a:t> </a:t>
            </a:r>
            <a:r>
              <a:rPr kumimoji="0" lang="en-US" sz="6000" b="1" i="0" u="none" strike="noStrike" kern="1200" cap="none" spc="0" normalizeH="0" baseline="0" noProof="0" dirty="0" err="1">
                <a:ln>
                  <a:solidFill>
                    <a:prstClr val="black"/>
                  </a:solidFill>
                </a:ln>
                <a:solidFill>
                  <a:srgbClr val="002060"/>
                </a:solidFill>
                <a:effectLst/>
                <a:uLnTx/>
                <a:uFillTx/>
                <a:latin typeface="Calibri"/>
                <a:ea typeface="+mn-ea"/>
                <a:cs typeface="Times New Roman" panose="02020603050405020304" pitchFamily="18" charset="0"/>
              </a:rPr>
              <a:t>nhóm</a:t>
            </a:r>
            <a:r>
              <a:rPr kumimoji="0" lang="en-US" sz="6000" b="1" i="0" u="none" strike="noStrike" kern="1200" cap="none" spc="0" normalizeH="0" baseline="0" noProof="0" dirty="0">
                <a:ln>
                  <a:solidFill>
                    <a:prstClr val="black"/>
                  </a:solidFill>
                </a:ln>
                <a:solidFill>
                  <a:srgbClr val="002060"/>
                </a:solidFill>
                <a:effectLst/>
                <a:uLnTx/>
                <a:uFillTx/>
                <a:latin typeface="Calibri"/>
                <a:ea typeface="+mn-ea"/>
                <a:cs typeface="Times New Roman" panose="02020603050405020304" pitchFamily="18" charset="0"/>
              </a:rPr>
              <a:t> </a:t>
            </a:r>
            <a:r>
              <a:rPr kumimoji="0" lang="en-US" sz="6000" b="1" i="0" u="none" strike="noStrike" kern="1200" cap="none" spc="0" normalizeH="0" baseline="0" noProof="0" dirty="0" err="1">
                <a:ln>
                  <a:solidFill>
                    <a:prstClr val="black"/>
                  </a:solidFill>
                </a:ln>
                <a:solidFill>
                  <a:srgbClr val="002060"/>
                </a:solidFill>
                <a:effectLst/>
                <a:uLnTx/>
                <a:uFillTx/>
                <a:latin typeface="Calibri"/>
                <a:ea typeface="+mn-ea"/>
                <a:cs typeface="Times New Roman" panose="02020603050405020304" pitchFamily="18" charset="0"/>
              </a:rPr>
              <a:t>bốn</a:t>
            </a:r>
            <a:endParaRPr kumimoji="0" lang="en-US" sz="6000" b="1" i="0" u="none" strike="noStrike" kern="1200" cap="none" spc="0" normalizeH="0" baseline="0" noProof="0" dirty="0">
              <a:ln>
                <a:solidFill>
                  <a:prstClr val="black"/>
                </a:solidFill>
              </a:ln>
              <a:solidFill>
                <a:srgbClr val="002060"/>
              </a:solidFill>
              <a:effectLst/>
              <a:uLnTx/>
              <a:uFillTx/>
              <a:latin typeface="Calibri"/>
              <a:ea typeface="+mn-ea"/>
              <a:cs typeface="Times New Roman" panose="02020603050405020304" pitchFamily="18" charset="0"/>
            </a:endParaRPr>
          </a:p>
        </p:txBody>
      </p:sp>
      <p:pic>
        <p:nvPicPr>
          <p:cNvPr id="7" name="Picture 2" descr="Muốn có kỹ năng làm việc nhóm hiệu quả, đừng bỏ qua bài viết nà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727448"/>
            <a:ext cx="6760576" cy="4112483"/>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75202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32C0BEC-FF5A-4D42-ACE6-0A9A2EBFA8C2}"/>
                  </a:ext>
                </a:extLst>
              </p:cNvPr>
              <p:cNvSpPr/>
              <p:nvPr/>
            </p:nvSpPr>
            <p:spPr>
              <a:xfrm>
                <a:off x="2032233" y="810901"/>
                <a:ext cx="9045764" cy="663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C00000"/>
                    </a:solidFill>
                  </a:rPr>
                  <a:t>Nêu nhận xét của em về việc sử dụng thời gian của các bạn trong tranh</a:t>
                </a:r>
                <a14:m>
                  <m:oMath xmlns:m="http://schemas.openxmlformats.org/officeDocument/2006/math">
                    <m:r>
                      <a:rPr lang="vi-VN" sz="2000" b="1" i="1" smtClean="0">
                        <a:solidFill>
                          <a:srgbClr val="C00000"/>
                        </a:solidFill>
                        <a:latin typeface="Cambria Math"/>
                      </a:rPr>
                      <m:t>?</m:t>
                    </m:r>
                  </m:oMath>
                </a14:m>
                <a:endParaRPr lang="en-US" sz="2000" b="1" dirty="0">
                  <a:solidFill>
                    <a:srgbClr val="C00000"/>
                  </a:solidFill>
                </a:endParaRPr>
              </a:p>
            </p:txBody>
          </p:sp>
        </mc:Choice>
        <mc:Fallback xmlns="">
          <p:sp>
            <p:nvSpPr>
              <p:cNvPr id="4" name="Rectangle 3">
                <a:extLst>
                  <a:ext uri="{FF2B5EF4-FFF2-40B4-BE49-F238E27FC236}">
                    <a16:creationId xmlns="" xmlns:a16="http://schemas.microsoft.com/office/drawing/2014/main" xmlns:a14="http://schemas.microsoft.com/office/drawing/2010/main" id="{132C0BEC-FF5A-4D42-ACE6-0A9A2EBFA8C2}"/>
                  </a:ext>
                </a:extLst>
              </p:cNvPr>
              <p:cNvSpPr>
                <a:spLocks noRot="1" noChangeAspect="1" noMove="1" noResize="1" noEditPoints="1" noAdjustHandles="1" noChangeArrowheads="1" noChangeShapeType="1" noTextEdit="1"/>
              </p:cNvSpPr>
              <p:nvPr/>
            </p:nvSpPr>
            <p:spPr>
              <a:xfrm>
                <a:off x="2032232" y="810899"/>
                <a:ext cx="9045764" cy="663327"/>
              </a:xfrm>
              <a:prstGeom prst="rect">
                <a:avLst/>
              </a:prstGeom>
              <a:blipFill rotWithShape="1">
                <a:blip r:embed="rId4"/>
                <a:stretch>
                  <a:fillRect l="-67"/>
                </a:stretch>
              </a:blipFill>
              <a:ln>
                <a:solidFill>
                  <a:schemeClr val="bg1"/>
                </a:solidFill>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CC2AB76D-D1F8-4B9E-9304-D065D5506AF6}"/>
              </a:ext>
            </a:extLst>
          </p:cNvPr>
          <p:cNvPicPr>
            <a:picLocks noChangeAspect="1"/>
          </p:cNvPicPr>
          <p:nvPr/>
        </p:nvPicPr>
        <p:blipFill>
          <a:blip r:embed="rId5"/>
          <a:stretch>
            <a:fillRect/>
          </a:stretch>
        </p:blipFill>
        <p:spPr>
          <a:xfrm>
            <a:off x="1" y="2"/>
            <a:ext cx="2705809" cy="742951"/>
          </a:xfrm>
          <a:prstGeom prst="rect">
            <a:avLst/>
          </a:prstGeom>
        </p:spPr>
      </p:pic>
      <p:sp>
        <p:nvSpPr>
          <p:cNvPr id="7" name="TextBox 6">
            <a:extLst>
              <a:ext uri="{FF2B5EF4-FFF2-40B4-BE49-F238E27FC236}">
                <a16:creationId xmlns:a16="http://schemas.microsoft.com/office/drawing/2014/main" id="{42D187E0-797A-48DE-992C-E14F02E6B4FD}"/>
              </a:ext>
            </a:extLst>
          </p:cNvPr>
          <p:cNvSpPr txBox="1"/>
          <p:nvPr/>
        </p:nvSpPr>
        <p:spPr>
          <a:xfrm>
            <a:off x="2867999" y="282895"/>
            <a:ext cx="9391435" cy="523220"/>
          </a:xfrm>
          <a:prstGeom prst="rect">
            <a:avLst/>
          </a:prstGeom>
          <a:noFill/>
        </p:spPr>
        <p:txBody>
          <a:bodyPr wrap="square" rtlCol="0">
            <a:spAutoFit/>
          </a:bodyPr>
          <a:lstStyle/>
          <a:p>
            <a:r>
              <a:rPr lang="en-US" sz="2800" dirty="0">
                <a:solidFill>
                  <a:schemeClr val="accent5">
                    <a:lumMod val="75000"/>
                  </a:schemeClr>
                </a:solidFill>
              </a:rPr>
              <a:t>2. </a:t>
            </a:r>
            <a:r>
              <a:rPr lang="vi-VN" sz="2800" dirty="0">
                <a:solidFill>
                  <a:schemeClr val="accent5">
                    <a:lumMod val="75000"/>
                  </a:schemeClr>
                </a:solidFill>
              </a:rPr>
              <a:t>Quan sát tranh và trả lời câu hỏi</a:t>
            </a:r>
            <a:endParaRPr lang="en-US" sz="2800" dirty="0">
              <a:solidFill>
                <a:schemeClr val="accent5">
                  <a:lumMod val="75000"/>
                </a:schemeClr>
              </a:solidFill>
            </a:endParaRPr>
          </a:p>
        </p:txBody>
      </p:sp>
      <p:sp>
        <p:nvSpPr>
          <p:cNvPr id="2" name="Rectangle: Rounded Corners 1">
            <a:extLst>
              <a:ext uri="{FF2B5EF4-FFF2-40B4-BE49-F238E27FC236}">
                <a16:creationId xmlns:a16="http://schemas.microsoft.com/office/drawing/2014/main" id="{83E9BA6C-A179-4BE8-8FDA-9D9642FD6BFF}"/>
              </a:ext>
            </a:extLst>
          </p:cNvPr>
          <p:cNvSpPr/>
          <p:nvPr/>
        </p:nvSpPr>
        <p:spPr>
          <a:xfrm>
            <a:off x="24276" y="4285900"/>
            <a:ext cx="3227757" cy="1451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UTM Avo" panose="02040603050506020204" pitchFamily="18" charset="0"/>
              </a:rPr>
              <a:t>Hải</a:t>
            </a:r>
            <a:r>
              <a:rPr lang="en-US" sz="2400" dirty="0">
                <a:latin typeface="UTM Avo" panose="02040603050506020204" pitchFamily="18" charset="0"/>
              </a:rPr>
              <a:t> </a:t>
            </a:r>
            <a:r>
              <a:rPr lang="en-US" sz="2400" dirty="0" err="1">
                <a:latin typeface="UTM Avo" panose="02040603050506020204" pitchFamily="18" charset="0"/>
              </a:rPr>
              <a:t>luôn</a:t>
            </a:r>
            <a:r>
              <a:rPr lang="en-US" sz="2400" dirty="0">
                <a:latin typeface="UTM Avo" panose="02040603050506020204" pitchFamily="18" charset="0"/>
              </a:rPr>
              <a:t> </a:t>
            </a:r>
            <a:r>
              <a:rPr lang="en-US" sz="2400" dirty="0" err="1">
                <a:latin typeface="UTM Avo" panose="02040603050506020204" pitchFamily="18" charset="0"/>
              </a:rPr>
              <a:t>thực</a:t>
            </a:r>
            <a:r>
              <a:rPr lang="en-US" sz="2400" dirty="0">
                <a:latin typeface="UTM Avo" panose="02040603050506020204" pitchFamily="18" charset="0"/>
              </a:rPr>
              <a:t> </a:t>
            </a:r>
            <a:r>
              <a:rPr lang="en-US" sz="2400" dirty="0" err="1">
                <a:latin typeface="UTM Avo" panose="02040603050506020204" pitchFamily="18" charset="0"/>
              </a:rPr>
              <a:t>hiện</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việc</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a:t>
            </a:r>
            <a:r>
              <a:rPr lang="en-US" sz="2400" dirty="0" err="1">
                <a:latin typeface="UTM Avo" panose="02040603050506020204" pitchFamily="18" charset="0"/>
              </a:rPr>
              <a:t>ngày</a:t>
            </a:r>
            <a:r>
              <a:rPr lang="en-US" sz="2400" dirty="0">
                <a:latin typeface="UTM Avo" panose="02040603050506020204" pitchFamily="18" charset="0"/>
              </a:rPr>
              <a:t> </a:t>
            </a:r>
            <a:r>
              <a:rPr lang="en-US" sz="2400" dirty="0" err="1">
                <a:latin typeface="UTM Avo" panose="02040603050506020204" pitchFamily="18" charset="0"/>
              </a:rPr>
              <a:t>theo</a:t>
            </a:r>
            <a:r>
              <a:rPr lang="en-US" sz="2400" dirty="0">
                <a:latin typeface="UTM Avo" panose="02040603050506020204" pitchFamily="18" charset="0"/>
              </a:rPr>
              <a:t> </a:t>
            </a:r>
            <a:r>
              <a:rPr lang="en-US" sz="2400" dirty="0" err="1">
                <a:latin typeface="UTM Avo" panose="02040603050506020204" pitchFamily="18" charset="0"/>
              </a:rPr>
              <a:t>thời</a:t>
            </a:r>
            <a:r>
              <a:rPr lang="en-US" sz="2400" dirty="0">
                <a:latin typeface="UTM Avo" panose="02040603050506020204" pitchFamily="18" charset="0"/>
              </a:rPr>
              <a:t> </a:t>
            </a:r>
            <a:r>
              <a:rPr lang="en-US" sz="2400" dirty="0" err="1">
                <a:latin typeface="UTM Avo" panose="02040603050506020204" pitchFamily="18" charset="0"/>
              </a:rPr>
              <a:t>gian</a:t>
            </a:r>
            <a:r>
              <a:rPr lang="en-US" sz="2400" dirty="0">
                <a:latin typeface="UTM Avo" panose="02040603050506020204" pitchFamily="18" charset="0"/>
              </a:rPr>
              <a:t> </a:t>
            </a:r>
            <a:r>
              <a:rPr lang="en-US" sz="2400" dirty="0" err="1">
                <a:latin typeface="UTM Avo" panose="02040603050506020204" pitchFamily="18" charset="0"/>
              </a:rPr>
              <a:t>biểu</a:t>
            </a:r>
            <a:r>
              <a:rPr lang="en-US" sz="2400" dirty="0">
                <a:latin typeface="UTM Avo" panose="02040603050506020204" pitchFamily="18" charset="0"/>
              </a:rPr>
              <a:t>.</a:t>
            </a:r>
          </a:p>
        </p:txBody>
      </p:sp>
      <p:sp>
        <p:nvSpPr>
          <p:cNvPr id="8" name="Rectangle: Rounded Corners 7">
            <a:extLst>
              <a:ext uri="{FF2B5EF4-FFF2-40B4-BE49-F238E27FC236}">
                <a16:creationId xmlns:a16="http://schemas.microsoft.com/office/drawing/2014/main" id="{54EFEAC3-AD25-4E52-88B8-9499CF47CC6B}"/>
              </a:ext>
            </a:extLst>
          </p:cNvPr>
          <p:cNvSpPr/>
          <p:nvPr/>
        </p:nvSpPr>
        <p:spPr>
          <a:xfrm>
            <a:off x="3342012" y="4250703"/>
            <a:ext cx="2670371" cy="1429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UTM Avo" panose="02040603050506020204" pitchFamily="18" charset="0"/>
              </a:rPr>
              <a:t>Liên luôn chuẩn bị sách vở từ tối hôm trước</a:t>
            </a:r>
            <a:endParaRPr lang="en-US" sz="2400" dirty="0">
              <a:latin typeface="UTM Avo" panose="02040603050506020204" pitchFamily="18" charset="0"/>
            </a:endParaRPr>
          </a:p>
        </p:txBody>
      </p:sp>
      <p:sp>
        <p:nvSpPr>
          <p:cNvPr id="9" name="Rectangle: Rounded Corners 8">
            <a:extLst>
              <a:ext uri="{FF2B5EF4-FFF2-40B4-BE49-F238E27FC236}">
                <a16:creationId xmlns:a16="http://schemas.microsoft.com/office/drawing/2014/main" id="{9FC7C868-6F21-4726-8A6C-DE8183E339CD}"/>
              </a:ext>
            </a:extLst>
          </p:cNvPr>
          <p:cNvSpPr/>
          <p:nvPr/>
        </p:nvSpPr>
        <p:spPr>
          <a:xfrm>
            <a:off x="6072204" y="4250703"/>
            <a:ext cx="2934233" cy="1429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UTM Avo" panose="02040603050506020204" pitchFamily="18" charset="0"/>
              </a:rPr>
              <a:t>Huy thường đặt ra kế hoạch học tập và phấn đấu hoàn thành</a:t>
            </a:r>
            <a:endParaRPr lang="en-US" sz="2400" dirty="0">
              <a:latin typeface="UTM Avo" panose="02040603050506020204" pitchFamily="18" charset="0"/>
            </a:endParaRPr>
          </a:p>
        </p:txBody>
      </p:sp>
      <p:sp>
        <p:nvSpPr>
          <p:cNvPr id="10" name="Rectangle: Rounded Corners 9">
            <a:extLst>
              <a:ext uri="{FF2B5EF4-FFF2-40B4-BE49-F238E27FC236}">
                <a16:creationId xmlns:a16="http://schemas.microsoft.com/office/drawing/2014/main" id="{FC0E9CCC-F4AD-444C-962E-AB39376D0A4C}"/>
              </a:ext>
            </a:extLst>
          </p:cNvPr>
          <p:cNvSpPr/>
          <p:nvPr/>
        </p:nvSpPr>
        <p:spPr>
          <a:xfrm>
            <a:off x="9088413" y="4250702"/>
            <a:ext cx="3171019" cy="13408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UTM Avo" panose="02040603050506020204" pitchFamily="18" charset="0"/>
              </a:rPr>
              <a:t>Trường luôn hoàn thành xong công việc rồi mới đi chơi</a:t>
            </a:r>
            <a:endParaRPr lang="en-US" sz="2400" dirty="0">
              <a:latin typeface="UTM Avo" panose="020406030505060202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85" y="1604299"/>
            <a:ext cx="3036817" cy="25388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768" y="1629610"/>
            <a:ext cx="2931435" cy="241283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8847" y="1673650"/>
            <a:ext cx="3016212" cy="248218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5693" y="1686355"/>
            <a:ext cx="2900825" cy="2469474"/>
          </a:xfrm>
          <a:prstGeom prst="rect">
            <a:avLst/>
          </a:prstGeom>
        </p:spPr>
      </p:pic>
      <p:pic>
        <p:nvPicPr>
          <p:cNvPr id="15" name="Picture 9" descr="E:\0000000我图PPT\00001PNG素材\儿童卡通\tr.png">
            <a:extLst>
              <a:ext uri="{FF2B5EF4-FFF2-40B4-BE49-F238E27FC236}">
                <a16:creationId xmlns:a16="http://schemas.microsoft.com/office/drawing/2014/main" id="{C91C73EC-64E3-4F0F-BDD0-830DA201C3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76" y="5737255"/>
            <a:ext cx="2354983" cy="1120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24223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8" fill="hold" nodeType="with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750" fill="hold"/>
                                        <p:tgtEl>
                                          <p:spTgt spid="15"/>
                                        </p:tgtEl>
                                        <p:attrNameLst>
                                          <p:attrName>ppt_x</p:attrName>
                                        </p:attrNameLst>
                                      </p:cBhvr>
                                      <p:tavLst>
                                        <p:tav tm="0">
                                          <p:val>
                                            <p:strVal val="0-#ppt_w/2"/>
                                          </p:val>
                                        </p:tav>
                                        <p:tav tm="100000">
                                          <p:val>
                                            <p:strVal val="#ppt_x"/>
                                          </p:val>
                                        </p:tav>
                                      </p:tavLst>
                                    </p:anim>
                                    <p:anim calcmode="lin" valueType="num">
                                      <p:cBhvr additive="base">
                                        <p:cTn id="3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647"/>
            <a:ext cx="7695527" cy="5737253"/>
          </a:xfrm>
          <a:prstGeom prst="rect">
            <a:avLst/>
          </a:prstGeom>
        </p:spPr>
      </p:pic>
      <p:sp>
        <p:nvSpPr>
          <p:cNvPr id="4" name="Rectangle: Rounded Corners 1">
            <a:extLst>
              <a:ext uri="{FF2B5EF4-FFF2-40B4-BE49-F238E27FC236}">
                <a16:creationId xmlns:a16="http://schemas.microsoft.com/office/drawing/2014/main" id="{83E9BA6C-A179-4BE8-8FDA-9D9642FD6BFF}"/>
              </a:ext>
            </a:extLst>
          </p:cNvPr>
          <p:cNvSpPr/>
          <p:nvPr/>
        </p:nvSpPr>
        <p:spPr>
          <a:xfrm>
            <a:off x="275131" y="5761531"/>
            <a:ext cx="7477040" cy="987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UTM Avo" panose="02040603050506020204" pitchFamily="18" charset="0"/>
              </a:rPr>
              <a:t>Hải</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luôn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thực</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hiện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các</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việc</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trong</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ngày</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theo</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thời</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gian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biểu</a:t>
            </a:r>
            <a:r>
              <a:rPr lang="en-US" sz="3200" b="1" dirty="0">
                <a:solidFill>
                  <a:srgbClr val="FF0000"/>
                </a:solidFill>
                <a:latin typeface="UTM Avo" panose="02040603050506020204" pitchFamily="18" charset="0"/>
              </a:rPr>
              <a:t>.</a:t>
            </a:r>
          </a:p>
        </p:txBody>
      </p:sp>
      <p:sp>
        <p:nvSpPr>
          <p:cNvPr id="8" name="Right Arrow 7"/>
          <p:cNvSpPr/>
          <p:nvPr/>
        </p:nvSpPr>
        <p:spPr>
          <a:xfrm>
            <a:off x="7752171" y="829435"/>
            <a:ext cx="784927" cy="509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9" name="Oval 8"/>
          <p:cNvSpPr/>
          <p:nvPr/>
        </p:nvSpPr>
        <p:spPr>
          <a:xfrm>
            <a:off x="8144634" y="1270450"/>
            <a:ext cx="3965097" cy="4248318"/>
          </a:xfrm>
          <a:prstGeom prst="ellipse">
            <a:avLst/>
          </a:prstGeom>
          <a:solidFill>
            <a:srgbClr val="002060"/>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rPr>
              <a:t>Vậy</a:t>
            </a:r>
            <a:r>
              <a:rPr lang="en-US" sz="3600" b="1" dirty="0">
                <a:solidFill>
                  <a:srgbClr val="FFFF00"/>
                </a:solidFill>
              </a:rPr>
              <a:t> </a:t>
            </a:r>
            <a:r>
              <a:rPr lang="en-US" sz="3600" b="1" dirty="0" err="1">
                <a:solidFill>
                  <a:srgbClr val="FFFF00"/>
                </a:solidFill>
              </a:rPr>
              <a:t>là</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Hải</a:t>
            </a:r>
            <a:r>
              <a:rPr lang="en-US" sz="3600" b="1" dirty="0">
                <a:solidFill>
                  <a:srgbClr val="FFFF00"/>
                </a:solidFill>
              </a:rPr>
              <a:t> </a:t>
            </a:r>
            <a:r>
              <a:rPr lang="en-US" sz="3600" b="1" dirty="0" err="1">
                <a:solidFill>
                  <a:srgbClr val="FFFF00"/>
                </a:solidFill>
              </a:rPr>
              <a:t>luôn</a:t>
            </a:r>
            <a:r>
              <a:rPr lang="en-US" sz="3600" b="1" dirty="0">
                <a:solidFill>
                  <a:srgbClr val="FFFF00"/>
                </a:solidFill>
              </a:rPr>
              <a:t> </a:t>
            </a:r>
            <a:r>
              <a:rPr lang="en-US" sz="3600" b="1" dirty="0" err="1">
                <a:solidFill>
                  <a:srgbClr val="FFFF00"/>
                </a:solidFill>
              </a:rPr>
              <a:t>biết</a:t>
            </a:r>
            <a:r>
              <a:rPr lang="en-US" sz="3600" b="1" dirty="0">
                <a:solidFill>
                  <a:srgbClr val="FFFF00"/>
                </a:solidFill>
              </a:rPr>
              <a:t> </a:t>
            </a:r>
            <a:r>
              <a:rPr lang="en-US" sz="3600" b="1" dirty="0" err="1">
                <a:solidFill>
                  <a:srgbClr val="FFFF00"/>
                </a:solidFill>
              </a:rPr>
              <a:t>tận</a:t>
            </a:r>
            <a:r>
              <a:rPr lang="en-US" sz="3600" b="1" dirty="0">
                <a:solidFill>
                  <a:srgbClr val="FFFF00"/>
                </a:solidFill>
              </a:rPr>
              <a:t> </a:t>
            </a:r>
            <a:r>
              <a:rPr lang="en-US" sz="3600" b="1" dirty="0" err="1">
                <a:solidFill>
                  <a:srgbClr val="FFFF00"/>
                </a:solidFill>
              </a:rPr>
              <a:t>dụng</a:t>
            </a:r>
            <a:r>
              <a:rPr lang="en-US" sz="3600" b="1" dirty="0">
                <a:solidFill>
                  <a:srgbClr val="FFFF00"/>
                </a:solidFill>
              </a:rPr>
              <a:t> </a:t>
            </a:r>
            <a:r>
              <a:rPr lang="en-US" sz="3600" b="1" dirty="0" err="1">
                <a:solidFill>
                  <a:srgbClr val="FFFF00"/>
                </a:solidFill>
              </a:rPr>
              <a:t>thời</a:t>
            </a:r>
            <a:r>
              <a:rPr lang="en-US" sz="3600" b="1" dirty="0">
                <a:solidFill>
                  <a:srgbClr val="FFFF00"/>
                </a:solidFill>
              </a:rPr>
              <a:t> </a:t>
            </a:r>
            <a:r>
              <a:rPr lang="en-US" sz="3600" b="1" dirty="0" err="1">
                <a:solidFill>
                  <a:srgbClr val="FFFF00"/>
                </a:solidFill>
              </a:rPr>
              <a:t>gian</a:t>
            </a:r>
            <a:r>
              <a:rPr lang="en-US" sz="3600" b="1" dirty="0">
                <a:solidFill>
                  <a:srgbClr val="FFFF00"/>
                </a:solidFill>
              </a:rPr>
              <a:t> </a:t>
            </a:r>
            <a:r>
              <a:rPr lang="en-US" sz="3600" b="1" dirty="0" err="1">
                <a:solidFill>
                  <a:srgbClr val="FFFF00"/>
                </a:solidFill>
              </a:rPr>
              <a:t>bằng</a:t>
            </a:r>
            <a:r>
              <a:rPr lang="en-US" sz="3600" b="1" dirty="0">
                <a:solidFill>
                  <a:srgbClr val="FFFF00"/>
                </a:solidFill>
              </a:rPr>
              <a:t> </a:t>
            </a:r>
            <a:r>
              <a:rPr lang="en-US" sz="3600" b="1" dirty="0" err="1">
                <a:solidFill>
                  <a:srgbClr val="FFFF00"/>
                </a:solidFill>
              </a:rPr>
              <a:t>thời</a:t>
            </a:r>
            <a:r>
              <a:rPr lang="en-US" sz="3600" b="1" dirty="0">
                <a:solidFill>
                  <a:srgbClr val="FFFF00"/>
                </a:solidFill>
              </a:rPr>
              <a:t> </a:t>
            </a:r>
            <a:r>
              <a:rPr lang="en-US" sz="3600" b="1" dirty="0" err="1">
                <a:solidFill>
                  <a:srgbClr val="FFFF00"/>
                </a:solidFill>
              </a:rPr>
              <a:t>gian</a:t>
            </a:r>
            <a:r>
              <a:rPr lang="en-US" sz="3600" b="1" dirty="0">
                <a:solidFill>
                  <a:srgbClr val="FFFF00"/>
                </a:solidFill>
              </a:rPr>
              <a:t> </a:t>
            </a:r>
            <a:r>
              <a:rPr lang="en-US" sz="3600" b="1" dirty="0" err="1">
                <a:solidFill>
                  <a:srgbClr val="FFFF00"/>
                </a:solidFill>
              </a:rPr>
              <a:t>biểu</a:t>
            </a:r>
            <a:r>
              <a:rPr lang="en-US" sz="3600" b="1" dirty="0">
                <a:solidFill>
                  <a:srgbClr val="FFFF00"/>
                </a:solidFill>
              </a:rPr>
              <a:t> </a:t>
            </a:r>
            <a:r>
              <a:rPr lang="en-US" sz="3600" b="1" dirty="0" err="1">
                <a:solidFill>
                  <a:srgbClr val="FFFF00"/>
                </a:solidFill>
              </a:rPr>
              <a:t>của</a:t>
            </a:r>
            <a:r>
              <a:rPr lang="en-US" sz="3600" b="1" dirty="0">
                <a:solidFill>
                  <a:srgbClr val="FFFF00"/>
                </a:solidFill>
              </a:rPr>
              <a:t> </a:t>
            </a:r>
            <a:r>
              <a:rPr lang="en-US" sz="3600" b="1" dirty="0" err="1">
                <a:solidFill>
                  <a:srgbClr val="FFFF00"/>
                </a:solidFill>
              </a:rPr>
              <a:t>mình</a:t>
            </a:r>
            <a:r>
              <a:rPr lang="en-US" sz="3600" b="1" dirty="0">
                <a:solidFill>
                  <a:srgbClr val="FFFF00"/>
                </a:solidFill>
              </a:rPr>
              <a:t>.</a:t>
            </a:r>
          </a:p>
        </p:txBody>
      </p:sp>
      <p:pic>
        <p:nvPicPr>
          <p:cNvPr id="6" name="19">
            <a:extLst>
              <a:ext uri="{FF2B5EF4-FFF2-40B4-BE49-F238E27FC236}">
                <a16:creationId xmlns:a16="http://schemas.microsoft.com/office/drawing/2014/main" id="{AD309827-3F26-4B5D-8F43-B1F7B544614F}"/>
              </a:ext>
            </a:extLst>
          </p:cNvPr>
          <p:cNvPicPr>
            <a:picLocks noChangeAspect="1"/>
          </p:cNvPicPr>
          <p:nvPr/>
        </p:nvPicPr>
        <p:blipFill>
          <a:blip r:embed="rId5" cstate="screen"/>
          <a:stretch>
            <a:fillRect/>
          </a:stretch>
        </p:blipFill>
        <p:spPr>
          <a:xfrm flipH="1">
            <a:off x="9851312" y="4961614"/>
            <a:ext cx="2489109" cy="1823738"/>
          </a:xfrm>
          <a:prstGeom prst="rect">
            <a:avLst/>
          </a:prstGeom>
        </p:spPr>
      </p:pic>
    </p:spTree>
    <p:custDataLst>
      <p:tags r:id="rId1"/>
    </p:custDataLst>
    <p:extLst>
      <p:ext uri="{BB962C8B-B14F-4D97-AF65-F5344CB8AC3E}">
        <p14:creationId xmlns:p14="http://schemas.microsoft.com/office/powerpoint/2010/main" val="58108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4" y="72829"/>
            <a:ext cx="6263236" cy="5235546"/>
          </a:xfrm>
          <a:prstGeom prst="rect">
            <a:avLst/>
          </a:prstGeom>
        </p:spPr>
      </p:pic>
      <p:sp>
        <p:nvSpPr>
          <p:cNvPr id="3" name="Rectangle: Rounded Corners 7">
            <a:extLst>
              <a:ext uri="{FF2B5EF4-FFF2-40B4-BE49-F238E27FC236}">
                <a16:creationId xmlns:a16="http://schemas.microsoft.com/office/drawing/2014/main" id="{54EFEAC3-AD25-4E52-88B8-9499CF47CC6B}"/>
              </a:ext>
            </a:extLst>
          </p:cNvPr>
          <p:cNvSpPr/>
          <p:nvPr/>
        </p:nvSpPr>
        <p:spPr>
          <a:xfrm>
            <a:off x="121382" y="5308375"/>
            <a:ext cx="6198498" cy="1429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C00000"/>
                </a:solidFill>
                <a:latin typeface="UTM Avo" panose="02040603050506020204" pitchFamily="18" charset="0"/>
              </a:rPr>
              <a:t>Liên luôn chuẩn bị sách vở từ tối hôm trước</a:t>
            </a:r>
            <a:endParaRPr lang="en-US" sz="3200" b="1" dirty="0">
              <a:solidFill>
                <a:srgbClr val="C00000"/>
              </a:solidFill>
              <a:latin typeface="UTM Avo" panose="02040603050506020204" pitchFamily="18" charset="0"/>
            </a:endParaRPr>
          </a:p>
        </p:txBody>
      </p:sp>
      <p:sp>
        <p:nvSpPr>
          <p:cNvPr id="4" name="Right Arrow 3"/>
          <p:cNvSpPr/>
          <p:nvPr/>
        </p:nvSpPr>
        <p:spPr>
          <a:xfrm>
            <a:off x="6611195" y="930586"/>
            <a:ext cx="784927" cy="509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Oval 4"/>
          <p:cNvSpPr/>
          <p:nvPr/>
        </p:nvSpPr>
        <p:spPr>
          <a:xfrm>
            <a:off x="7185728" y="1015552"/>
            <a:ext cx="4288779" cy="440611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rPr>
              <a:t>Liên</a:t>
            </a:r>
            <a:r>
              <a:rPr lang="en-US" sz="3600" dirty="0">
                <a:solidFill>
                  <a:srgbClr val="FFFF00"/>
                </a:solidFill>
              </a:rPr>
              <a:t> </a:t>
            </a:r>
            <a:r>
              <a:rPr lang="en-US" sz="3600" dirty="0" err="1">
                <a:solidFill>
                  <a:srgbClr val="FFFF00"/>
                </a:solidFill>
              </a:rPr>
              <a:t>đã</a:t>
            </a:r>
            <a:r>
              <a:rPr lang="en-US" sz="3600" dirty="0">
                <a:solidFill>
                  <a:srgbClr val="FFFF00"/>
                </a:solidFill>
              </a:rPr>
              <a:t> </a:t>
            </a:r>
            <a:r>
              <a:rPr lang="en-US" sz="3600" dirty="0" err="1">
                <a:solidFill>
                  <a:srgbClr val="FFFF00"/>
                </a:solidFill>
              </a:rPr>
              <a:t>chuẩn</a:t>
            </a:r>
            <a:r>
              <a:rPr lang="en-US" sz="3600" dirty="0">
                <a:solidFill>
                  <a:srgbClr val="FFFF00"/>
                </a:solidFill>
              </a:rPr>
              <a:t> </a:t>
            </a:r>
            <a:r>
              <a:rPr lang="en-US" sz="3600" dirty="0" err="1">
                <a:solidFill>
                  <a:srgbClr val="FFFF00"/>
                </a:solidFill>
              </a:rPr>
              <a:t>bị</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vở</a:t>
            </a:r>
            <a:r>
              <a:rPr lang="en-US" sz="3600" dirty="0">
                <a:solidFill>
                  <a:srgbClr val="FFFF00"/>
                </a:solidFill>
              </a:rPr>
              <a:t> </a:t>
            </a:r>
            <a:r>
              <a:rPr lang="en-US" sz="3600" dirty="0" err="1">
                <a:solidFill>
                  <a:srgbClr val="FFFF00"/>
                </a:solidFill>
              </a:rPr>
              <a:t>từ</a:t>
            </a:r>
            <a:r>
              <a:rPr lang="en-US" sz="3600" dirty="0">
                <a:solidFill>
                  <a:srgbClr val="FFFF00"/>
                </a:solidFill>
              </a:rPr>
              <a:t> </a:t>
            </a:r>
            <a:r>
              <a:rPr lang="en-US" sz="3600" dirty="0" err="1">
                <a:solidFill>
                  <a:srgbClr val="FFFF00"/>
                </a:solidFill>
              </a:rPr>
              <a:t>hôm</a:t>
            </a:r>
            <a:r>
              <a:rPr lang="en-US" sz="3600" dirty="0">
                <a:solidFill>
                  <a:srgbClr val="FFFF00"/>
                </a:solidFill>
              </a:rPr>
              <a:t> </a:t>
            </a:r>
            <a:r>
              <a:rPr lang="en-US" sz="3600" dirty="0" err="1">
                <a:solidFill>
                  <a:srgbClr val="FFFF00"/>
                </a:solidFill>
              </a:rPr>
              <a:t>trước</a:t>
            </a:r>
            <a:r>
              <a:rPr lang="en-US" sz="3600" dirty="0">
                <a:solidFill>
                  <a:srgbClr val="FFFF00"/>
                </a:solidFill>
              </a:rPr>
              <a:t> </a:t>
            </a:r>
            <a:r>
              <a:rPr lang="en-US" sz="3600" dirty="0" err="1">
                <a:solidFill>
                  <a:srgbClr val="FFFF00"/>
                </a:solidFill>
              </a:rPr>
              <a:t>để</a:t>
            </a:r>
            <a:r>
              <a:rPr lang="en-US" sz="3600" dirty="0">
                <a:solidFill>
                  <a:srgbClr val="FFFF00"/>
                </a:solidFill>
              </a:rPr>
              <a:t> </a:t>
            </a:r>
            <a:r>
              <a:rPr lang="en-US" sz="3600" dirty="0" err="1">
                <a:solidFill>
                  <a:srgbClr val="FFFF00"/>
                </a:solidFill>
              </a:rPr>
              <a:t>tiết</a:t>
            </a:r>
            <a:r>
              <a:rPr lang="en-US" sz="3600" dirty="0">
                <a:solidFill>
                  <a:srgbClr val="FFFF00"/>
                </a:solidFill>
              </a:rPr>
              <a:t> </a:t>
            </a:r>
            <a:r>
              <a:rPr lang="en-US" sz="3600" dirty="0" err="1">
                <a:solidFill>
                  <a:srgbClr val="FFFF00"/>
                </a:solidFill>
              </a:rPr>
              <a:t>kiệm</a:t>
            </a:r>
            <a:r>
              <a:rPr lang="en-US" sz="3600" dirty="0">
                <a:solidFill>
                  <a:srgbClr val="FFFF00"/>
                </a:solidFill>
              </a:rPr>
              <a:t> </a:t>
            </a:r>
            <a:r>
              <a:rPr lang="en-US" sz="3600" dirty="0" err="1">
                <a:solidFill>
                  <a:srgbClr val="FFFF00"/>
                </a:solidFill>
              </a:rPr>
              <a:t>thời</a:t>
            </a:r>
            <a:r>
              <a:rPr lang="en-US" sz="3600" dirty="0">
                <a:solidFill>
                  <a:srgbClr val="FFFF00"/>
                </a:solidFill>
              </a:rPr>
              <a:t> </a:t>
            </a:r>
            <a:r>
              <a:rPr lang="en-US" sz="3600" dirty="0" err="1">
                <a:solidFill>
                  <a:srgbClr val="FFFF00"/>
                </a:solidFill>
              </a:rPr>
              <a:t>gian</a:t>
            </a:r>
            <a:r>
              <a:rPr lang="en-US" sz="3600" dirty="0">
                <a:solidFill>
                  <a:srgbClr val="FFFF00"/>
                </a:solidFill>
              </a:rPr>
              <a:t> </a:t>
            </a:r>
            <a:r>
              <a:rPr lang="en-US" sz="3600" dirty="0" err="1">
                <a:solidFill>
                  <a:srgbClr val="FFFF00"/>
                </a:solidFill>
              </a:rPr>
              <a:t>cho</a:t>
            </a:r>
            <a:r>
              <a:rPr lang="en-US" sz="3600" dirty="0">
                <a:solidFill>
                  <a:srgbClr val="FFFF00"/>
                </a:solidFill>
              </a:rPr>
              <a:t> </a:t>
            </a:r>
            <a:r>
              <a:rPr lang="en-US" sz="3600" dirty="0" err="1">
                <a:solidFill>
                  <a:srgbClr val="FFFF00"/>
                </a:solidFill>
              </a:rPr>
              <a:t>sáng</a:t>
            </a:r>
            <a:r>
              <a:rPr lang="en-US" sz="3600" dirty="0">
                <a:solidFill>
                  <a:srgbClr val="FFFF00"/>
                </a:solidFill>
              </a:rPr>
              <a:t> </a:t>
            </a:r>
            <a:r>
              <a:rPr lang="en-US" sz="3600" dirty="0" err="1">
                <a:solidFill>
                  <a:srgbClr val="FFFF00"/>
                </a:solidFill>
              </a:rPr>
              <a:t>mai</a:t>
            </a:r>
            <a:endParaRPr lang="en-US" sz="3600" dirty="0">
              <a:solidFill>
                <a:srgbClr val="FFFF00"/>
              </a:solidFill>
            </a:endParaRPr>
          </a:p>
        </p:txBody>
      </p:sp>
      <p:pic>
        <p:nvPicPr>
          <p:cNvPr id="6" name="19">
            <a:extLst>
              <a:ext uri="{FF2B5EF4-FFF2-40B4-BE49-F238E27FC236}">
                <a16:creationId xmlns:a16="http://schemas.microsoft.com/office/drawing/2014/main" id="{808C6930-6E6D-4E62-88D3-95572458ED57}"/>
              </a:ext>
            </a:extLst>
          </p:cNvPr>
          <p:cNvPicPr>
            <a:picLocks noChangeAspect="1"/>
          </p:cNvPicPr>
          <p:nvPr/>
        </p:nvPicPr>
        <p:blipFill>
          <a:blip r:embed="rId5" cstate="screen"/>
          <a:stretch>
            <a:fillRect/>
          </a:stretch>
        </p:blipFill>
        <p:spPr>
          <a:xfrm flipH="1">
            <a:off x="8789781" y="4790276"/>
            <a:ext cx="3773431" cy="2067724"/>
          </a:xfrm>
          <a:prstGeom prst="rect">
            <a:avLst/>
          </a:prstGeom>
        </p:spPr>
      </p:pic>
    </p:spTree>
    <p:custDataLst>
      <p:tags r:id="rId1"/>
    </p:custDataLst>
    <p:extLst>
      <p:ext uri="{BB962C8B-B14F-4D97-AF65-F5344CB8AC3E}">
        <p14:creationId xmlns:p14="http://schemas.microsoft.com/office/powerpoint/2010/main" val="4068292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694"/>
            <a:ext cx="6586917" cy="4822853"/>
          </a:xfrm>
          <a:prstGeom prst="rect">
            <a:avLst/>
          </a:prstGeom>
        </p:spPr>
      </p:pic>
      <p:sp>
        <p:nvSpPr>
          <p:cNvPr id="3" name="Rectangle: Rounded Corners 8">
            <a:extLst>
              <a:ext uri="{FF2B5EF4-FFF2-40B4-BE49-F238E27FC236}">
                <a16:creationId xmlns:a16="http://schemas.microsoft.com/office/drawing/2014/main" id="{9FC7C868-6F21-4726-8A6C-DE8183E339CD}"/>
              </a:ext>
            </a:extLst>
          </p:cNvPr>
          <p:cNvSpPr/>
          <p:nvPr/>
        </p:nvSpPr>
        <p:spPr>
          <a:xfrm>
            <a:off x="59822" y="5235547"/>
            <a:ext cx="6527095" cy="1429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C00000"/>
                </a:solidFill>
                <a:latin typeface="UTM Avo" panose="02040603050506020204" pitchFamily="18" charset="0"/>
              </a:rPr>
              <a:t>Huy thường đặt ra kế hoạch học tập và phấn đấu hoàn thành</a:t>
            </a:r>
            <a:endParaRPr lang="en-US" sz="3200" b="1" dirty="0">
              <a:solidFill>
                <a:srgbClr val="C00000"/>
              </a:solidFill>
              <a:latin typeface="UTM Avo" panose="02040603050506020204" pitchFamily="18" charset="0"/>
            </a:endParaRPr>
          </a:p>
        </p:txBody>
      </p:sp>
      <p:sp>
        <p:nvSpPr>
          <p:cNvPr id="4" name="Right Arrow 3"/>
          <p:cNvSpPr/>
          <p:nvPr/>
        </p:nvSpPr>
        <p:spPr>
          <a:xfrm>
            <a:off x="6975335" y="1387784"/>
            <a:ext cx="801111" cy="801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541778" y="1440382"/>
            <a:ext cx="4126938" cy="407029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rPr>
              <a:t>Huy</a:t>
            </a:r>
            <a:r>
              <a:rPr lang="en-US" sz="3200" dirty="0">
                <a:solidFill>
                  <a:srgbClr val="FFFF00"/>
                </a:solidFill>
              </a:rPr>
              <a:t> </a:t>
            </a:r>
            <a:r>
              <a:rPr lang="en-US" sz="3200" dirty="0" err="1">
                <a:solidFill>
                  <a:srgbClr val="FFFF00"/>
                </a:solidFill>
              </a:rPr>
              <a:t>thường</a:t>
            </a:r>
            <a:r>
              <a:rPr lang="en-US" sz="3200" dirty="0">
                <a:solidFill>
                  <a:srgbClr val="FFFF00"/>
                </a:solidFill>
              </a:rPr>
              <a:t> </a:t>
            </a:r>
            <a:r>
              <a:rPr lang="en-US" sz="3200" dirty="0" err="1">
                <a:solidFill>
                  <a:srgbClr val="FFFF00"/>
                </a:solidFill>
              </a:rPr>
              <a:t>đặt</a:t>
            </a:r>
            <a:r>
              <a:rPr lang="en-US" sz="3200" dirty="0">
                <a:solidFill>
                  <a:srgbClr val="FFFF00"/>
                </a:solidFill>
              </a:rPr>
              <a:t> </a:t>
            </a:r>
            <a:r>
              <a:rPr lang="en-US" sz="3200" dirty="0" err="1">
                <a:solidFill>
                  <a:srgbClr val="FFFF00"/>
                </a:solidFill>
              </a:rPr>
              <a:t>ra</a:t>
            </a:r>
            <a:r>
              <a:rPr lang="en-US" sz="3200" dirty="0">
                <a:solidFill>
                  <a:srgbClr val="FFFF00"/>
                </a:solidFill>
              </a:rPr>
              <a:t> </a:t>
            </a:r>
            <a:r>
              <a:rPr lang="en-US" sz="3200" dirty="0" err="1">
                <a:solidFill>
                  <a:srgbClr val="FFFF00"/>
                </a:solidFill>
              </a:rPr>
              <a:t>kế</a:t>
            </a:r>
            <a:r>
              <a:rPr lang="en-US" sz="3200" dirty="0">
                <a:solidFill>
                  <a:srgbClr val="FFFF00"/>
                </a:solidFill>
              </a:rPr>
              <a:t> </a:t>
            </a:r>
            <a:r>
              <a:rPr lang="en-US" sz="3200" dirty="0" err="1">
                <a:solidFill>
                  <a:srgbClr val="FFFF00"/>
                </a:solidFill>
              </a:rPr>
              <a:t>hoạch</a:t>
            </a:r>
            <a:r>
              <a:rPr lang="en-US" sz="3200" dirty="0">
                <a:solidFill>
                  <a:srgbClr val="FFFF00"/>
                </a:solidFill>
              </a:rPr>
              <a:t> </a:t>
            </a:r>
            <a:r>
              <a:rPr lang="en-US" sz="3200" dirty="0" err="1">
                <a:solidFill>
                  <a:srgbClr val="FFFF00"/>
                </a:solidFill>
              </a:rPr>
              <a:t>học</a:t>
            </a:r>
            <a:r>
              <a:rPr lang="en-US" sz="3200" dirty="0">
                <a:solidFill>
                  <a:srgbClr val="FFFF00"/>
                </a:solidFill>
              </a:rPr>
              <a:t> </a:t>
            </a:r>
            <a:r>
              <a:rPr lang="en-US" sz="3200" dirty="0" err="1">
                <a:solidFill>
                  <a:srgbClr val="FFFF00"/>
                </a:solidFill>
              </a:rPr>
              <a:t>tập</a:t>
            </a:r>
            <a:r>
              <a:rPr lang="en-US" sz="3200" dirty="0">
                <a:solidFill>
                  <a:srgbClr val="FFFF00"/>
                </a:solidFill>
              </a:rPr>
              <a:t> </a:t>
            </a:r>
            <a:r>
              <a:rPr lang="en-US" sz="3200" dirty="0" err="1">
                <a:solidFill>
                  <a:srgbClr val="FFFF00"/>
                </a:solidFill>
              </a:rPr>
              <a:t>và</a:t>
            </a:r>
            <a:r>
              <a:rPr lang="en-US" sz="3200" dirty="0">
                <a:solidFill>
                  <a:srgbClr val="FFFF00"/>
                </a:solidFill>
              </a:rPr>
              <a:t> </a:t>
            </a:r>
            <a:r>
              <a:rPr lang="en-US" sz="3200" dirty="0" err="1">
                <a:solidFill>
                  <a:srgbClr val="FFFF00"/>
                </a:solidFill>
              </a:rPr>
              <a:t>phấn</a:t>
            </a:r>
            <a:r>
              <a:rPr lang="en-US" sz="3200" dirty="0">
                <a:solidFill>
                  <a:srgbClr val="FFFF00"/>
                </a:solidFill>
              </a:rPr>
              <a:t> </a:t>
            </a:r>
            <a:r>
              <a:rPr lang="en-US" sz="3200" dirty="0" err="1">
                <a:solidFill>
                  <a:srgbClr val="FFFF00"/>
                </a:solidFill>
              </a:rPr>
              <a:t>đấu</a:t>
            </a:r>
            <a:r>
              <a:rPr lang="en-US" sz="3200" dirty="0">
                <a:solidFill>
                  <a:srgbClr val="FFFF00"/>
                </a:solidFill>
              </a:rPr>
              <a:t> </a:t>
            </a:r>
            <a:r>
              <a:rPr lang="en-US" sz="3200" dirty="0" err="1">
                <a:solidFill>
                  <a:srgbClr val="FFFF00"/>
                </a:solidFill>
              </a:rPr>
              <a:t>không</a:t>
            </a:r>
            <a:r>
              <a:rPr lang="en-US" sz="3200" dirty="0">
                <a:solidFill>
                  <a:srgbClr val="FFFF00"/>
                </a:solidFill>
              </a:rPr>
              <a:t> </a:t>
            </a:r>
            <a:r>
              <a:rPr lang="en-US" sz="3200" dirty="0" err="1">
                <a:solidFill>
                  <a:srgbClr val="FFFF00"/>
                </a:solidFill>
              </a:rPr>
              <a:t>bỏ</a:t>
            </a:r>
            <a:r>
              <a:rPr lang="en-US" sz="3200" dirty="0">
                <a:solidFill>
                  <a:srgbClr val="FFFF00"/>
                </a:solidFill>
              </a:rPr>
              <a:t> </a:t>
            </a:r>
            <a:r>
              <a:rPr lang="en-US" sz="3200" dirty="0" err="1">
                <a:solidFill>
                  <a:srgbClr val="FFFF00"/>
                </a:solidFill>
              </a:rPr>
              <a:t>lỡ</a:t>
            </a:r>
            <a:r>
              <a:rPr lang="en-US" sz="3200" dirty="0">
                <a:solidFill>
                  <a:srgbClr val="FFFF00"/>
                </a:solidFill>
              </a:rPr>
              <a:t> </a:t>
            </a:r>
            <a:r>
              <a:rPr lang="en-US" sz="3200" dirty="0" err="1">
                <a:solidFill>
                  <a:srgbClr val="FFFF00"/>
                </a:solidFill>
              </a:rPr>
              <a:t>thời</a:t>
            </a:r>
            <a:r>
              <a:rPr lang="en-US" sz="3200" dirty="0">
                <a:solidFill>
                  <a:srgbClr val="FFFF00"/>
                </a:solidFill>
              </a:rPr>
              <a:t> </a:t>
            </a:r>
            <a:r>
              <a:rPr lang="en-US" sz="3200" dirty="0" err="1">
                <a:solidFill>
                  <a:srgbClr val="FFFF00"/>
                </a:solidFill>
              </a:rPr>
              <a:t>gian</a:t>
            </a:r>
            <a:r>
              <a:rPr lang="en-US" sz="3200" dirty="0">
                <a:solidFill>
                  <a:srgbClr val="FFFF00"/>
                </a:solidFill>
              </a:rPr>
              <a:t> </a:t>
            </a:r>
            <a:r>
              <a:rPr lang="en-US" sz="3200" dirty="0" err="1">
                <a:solidFill>
                  <a:srgbClr val="FFFF00"/>
                </a:solidFill>
              </a:rPr>
              <a:t>của</a:t>
            </a:r>
            <a:r>
              <a:rPr lang="en-US" sz="3200" dirty="0">
                <a:solidFill>
                  <a:srgbClr val="FFFF00"/>
                </a:solidFill>
              </a:rPr>
              <a:t> </a:t>
            </a:r>
            <a:r>
              <a:rPr lang="en-US" sz="3200" dirty="0" err="1">
                <a:solidFill>
                  <a:srgbClr val="FFFF00"/>
                </a:solidFill>
              </a:rPr>
              <a:t>mình</a:t>
            </a:r>
            <a:r>
              <a:rPr lang="en-US" sz="3200" dirty="0">
                <a:solidFill>
                  <a:srgbClr val="FFFF00"/>
                </a:solidFill>
              </a:rPr>
              <a:t>.</a:t>
            </a:r>
          </a:p>
        </p:txBody>
      </p:sp>
      <p:pic>
        <p:nvPicPr>
          <p:cNvPr id="6" name="19">
            <a:extLst>
              <a:ext uri="{FF2B5EF4-FFF2-40B4-BE49-F238E27FC236}">
                <a16:creationId xmlns:a16="http://schemas.microsoft.com/office/drawing/2014/main" id="{89686D8A-AF6A-476F-B9CC-65066D67CE30}"/>
              </a:ext>
            </a:extLst>
          </p:cNvPr>
          <p:cNvPicPr>
            <a:picLocks noChangeAspect="1"/>
          </p:cNvPicPr>
          <p:nvPr/>
        </p:nvPicPr>
        <p:blipFill>
          <a:blip r:embed="rId5" cstate="screen"/>
          <a:stretch>
            <a:fillRect/>
          </a:stretch>
        </p:blipFill>
        <p:spPr>
          <a:xfrm flipH="1">
            <a:off x="8358747" y="4957254"/>
            <a:ext cx="3773431" cy="1900746"/>
          </a:xfrm>
          <a:prstGeom prst="rect">
            <a:avLst/>
          </a:prstGeom>
        </p:spPr>
      </p:pic>
    </p:spTree>
    <p:custDataLst>
      <p:tags r:id="rId1"/>
    </p:custDataLst>
    <p:extLst>
      <p:ext uri="{BB962C8B-B14F-4D97-AF65-F5344CB8AC3E}">
        <p14:creationId xmlns:p14="http://schemas.microsoft.com/office/powerpoint/2010/main" val="1304161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4" y="0"/>
            <a:ext cx="6279419" cy="5402003"/>
          </a:xfrm>
          <a:prstGeom prst="rect">
            <a:avLst/>
          </a:prstGeom>
        </p:spPr>
      </p:pic>
      <p:sp>
        <p:nvSpPr>
          <p:cNvPr id="3" name="Right Arrow 2"/>
          <p:cNvSpPr/>
          <p:nvPr/>
        </p:nvSpPr>
        <p:spPr>
          <a:xfrm>
            <a:off x="6764942" y="857756"/>
            <a:ext cx="978408" cy="1245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501316" y="1011502"/>
            <a:ext cx="4183582" cy="419167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rPr>
              <a:t>Trường</a:t>
            </a:r>
            <a:r>
              <a:rPr lang="en-US" sz="3200" b="1" dirty="0">
                <a:solidFill>
                  <a:srgbClr val="FFFF00"/>
                </a:solidFill>
              </a:rPr>
              <a:t> </a:t>
            </a:r>
            <a:r>
              <a:rPr lang="en-US" sz="3200" b="1" dirty="0" err="1">
                <a:solidFill>
                  <a:srgbClr val="FFFF00"/>
                </a:solidFill>
              </a:rPr>
              <a:t>luôn</a:t>
            </a:r>
            <a:r>
              <a:rPr lang="en-US" sz="3200" b="1" dirty="0">
                <a:solidFill>
                  <a:srgbClr val="FFFF00"/>
                </a:solidFill>
              </a:rPr>
              <a:t> </a:t>
            </a:r>
            <a:r>
              <a:rPr lang="en-US" sz="3200" b="1" dirty="0" err="1">
                <a:solidFill>
                  <a:srgbClr val="FFFF00"/>
                </a:solidFill>
              </a:rPr>
              <a:t>hoàn</a:t>
            </a:r>
            <a:r>
              <a:rPr lang="en-US" sz="3200" b="1" dirty="0">
                <a:solidFill>
                  <a:srgbClr val="FFFF00"/>
                </a:solidFill>
              </a:rPr>
              <a:t> </a:t>
            </a:r>
            <a:r>
              <a:rPr lang="en-US" sz="3200" b="1" dirty="0" err="1">
                <a:solidFill>
                  <a:srgbClr val="FFFF00"/>
                </a:solidFill>
              </a:rPr>
              <a:t>thành</a:t>
            </a:r>
            <a:r>
              <a:rPr lang="en-US" sz="3200" b="1" dirty="0">
                <a:solidFill>
                  <a:srgbClr val="FFFF00"/>
                </a:solidFill>
              </a:rPr>
              <a:t> </a:t>
            </a:r>
            <a:r>
              <a:rPr lang="en-US" sz="3200" b="1" dirty="0" err="1">
                <a:solidFill>
                  <a:srgbClr val="FFFF00"/>
                </a:solidFill>
              </a:rPr>
              <a:t>công</a:t>
            </a:r>
            <a:r>
              <a:rPr lang="en-US" sz="3200" b="1" dirty="0">
                <a:solidFill>
                  <a:srgbClr val="FFFF00"/>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rồi</a:t>
            </a:r>
            <a:r>
              <a:rPr lang="en-US" sz="3200" b="1" dirty="0">
                <a:solidFill>
                  <a:srgbClr val="FFFF00"/>
                </a:solidFill>
              </a:rPr>
              <a:t> </a:t>
            </a:r>
            <a:r>
              <a:rPr lang="en-US" sz="3200" b="1" dirty="0" err="1">
                <a:solidFill>
                  <a:srgbClr val="FFFF00"/>
                </a:solidFill>
              </a:rPr>
              <a:t>mới</a:t>
            </a:r>
            <a:r>
              <a:rPr lang="en-US" sz="3200" b="1" dirty="0">
                <a:solidFill>
                  <a:srgbClr val="FFFF00"/>
                </a:solidFill>
              </a:rPr>
              <a:t> </a:t>
            </a:r>
            <a:r>
              <a:rPr lang="en-US" sz="3200" b="1" dirty="0" err="1">
                <a:solidFill>
                  <a:srgbClr val="FFFF00"/>
                </a:solidFill>
              </a:rPr>
              <a:t>đi</a:t>
            </a:r>
            <a:r>
              <a:rPr lang="en-US" sz="3200" b="1" dirty="0">
                <a:solidFill>
                  <a:srgbClr val="FFFF00"/>
                </a:solidFill>
              </a:rPr>
              <a:t> </a:t>
            </a:r>
            <a:r>
              <a:rPr lang="en-US" sz="3200" b="1" dirty="0" err="1">
                <a:solidFill>
                  <a:srgbClr val="FFFF00"/>
                </a:solidFill>
              </a:rPr>
              <a:t>chơi</a:t>
            </a:r>
            <a:r>
              <a:rPr lang="en-US" sz="3200" b="1" dirty="0">
                <a:solidFill>
                  <a:srgbClr val="FFFF00"/>
                </a:solidFill>
              </a:rPr>
              <a:t> </a:t>
            </a:r>
            <a:r>
              <a:rPr lang="en-US" sz="3200" b="1" dirty="0" err="1">
                <a:solidFill>
                  <a:srgbClr val="FFFF00"/>
                </a:solidFill>
              </a:rPr>
              <a:t>thể</a:t>
            </a:r>
            <a:r>
              <a:rPr lang="en-US" sz="3200" b="1" dirty="0">
                <a:solidFill>
                  <a:srgbClr val="FFFF00"/>
                </a:solidFill>
              </a:rPr>
              <a:t> </a:t>
            </a:r>
            <a:r>
              <a:rPr lang="en-US" sz="3200" b="1" dirty="0" err="1">
                <a:solidFill>
                  <a:srgbClr val="FFFF00"/>
                </a:solidFill>
              </a:rPr>
              <a:t>hiện</a:t>
            </a:r>
            <a:r>
              <a:rPr lang="en-US" sz="3200" b="1" dirty="0">
                <a:solidFill>
                  <a:srgbClr val="FFFF00"/>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coi</a:t>
            </a:r>
            <a:r>
              <a:rPr lang="en-US" sz="3200" b="1" dirty="0">
                <a:solidFill>
                  <a:srgbClr val="FFFF00"/>
                </a:solidFill>
              </a:rPr>
              <a:t> </a:t>
            </a:r>
            <a:r>
              <a:rPr lang="en-US" sz="3200" b="1" dirty="0" err="1">
                <a:solidFill>
                  <a:srgbClr val="FFFF00"/>
                </a:solidFill>
              </a:rPr>
              <a:t>trọng</a:t>
            </a:r>
            <a:r>
              <a:rPr lang="en-US" sz="3200" b="1" dirty="0">
                <a:solidFill>
                  <a:srgbClr val="FFFF00"/>
                </a:solidFill>
              </a:rPr>
              <a:t> </a:t>
            </a:r>
            <a:r>
              <a:rPr lang="en-US" sz="3200" b="1" dirty="0" err="1">
                <a:solidFill>
                  <a:srgbClr val="FFFF00"/>
                </a:solidFill>
              </a:rPr>
              <a:t>thời</a:t>
            </a:r>
            <a:r>
              <a:rPr lang="en-US" sz="3200" b="1" dirty="0">
                <a:solidFill>
                  <a:srgbClr val="FFFF00"/>
                </a:solidFill>
              </a:rPr>
              <a:t> </a:t>
            </a:r>
            <a:r>
              <a:rPr lang="en-US" sz="3200" b="1" dirty="0" err="1">
                <a:solidFill>
                  <a:srgbClr val="FFFF00"/>
                </a:solidFill>
              </a:rPr>
              <a:t>gian</a:t>
            </a:r>
            <a:r>
              <a:rPr lang="en-US" sz="3200" b="1" dirty="0">
                <a:solidFill>
                  <a:srgbClr val="FFFF00"/>
                </a:solidFill>
              </a:rPr>
              <a:t>.</a:t>
            </a:r>
          </a:p>
        </p:txBody>
      </p:sp>
      <p:sp>
        <p:nvSpPr>
          <p:cNvPr id="5" name="Rectangle: Rounded Corners 9">
            <a:extLst>
              <a:ext uri="{FF2B5EF4-FFF2-40B4-BE49-F238E27FC236}">
                <a16:creationId xmlns:a16="http://schemas.microsoft.com/office/drawing/2014/main" id="{FC0E9CCC-F4AD-444C-962E-AB39376D0A4C}"/>
              </a:ext>
            </a:extLst>
          </p:cNvPr>
          <p:cNvSpPr/>
          <p:nvPr/>
        </p:nvSpPr>
        <p:spPr>
          <a:xfrm>
            <a:off x="56644" y="5402003"/>
            <a:ext cx="6279419" cy="13408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C00000"/>
                </a:solidFill>
                <a:latin typeface="UTM Avo" panose="02040603050506020204" pitchFamily="18" charset="0"/>
              </a:rPr>
              <a:t>Trường luôn hoàn thành xong công việc rồi mới đi chơi</a:t>
            </a:r>
            <a:endParaRPr lang="en-US" sz="3200" b="1" dirty="0">
              <a:solidFill>
                <a:srgbClr val="C00000"/>
              </a:solidFill>
              <a:latin typeface="UTM Avo" panose="02040603050506020204" pitchFamily="18" charset="0"/>
            </a:endParaRPr>
          </a:p>
        </p:txBody>
      </p:sp>
      <p:pic>
        <p:nvPicPr>
          <p:cNvPr id="6" name="19">
            <a:extLst>
              <a:ext uri="{FF2B5EF4-FFF2-40B4-BE49-F238E27FC236}">
                <a16:creationId xmlns:a16="http://schemas.microsoft.com/office/drawing/2014/main" id="{D94044B8-FF38-4220-8AE8-E510BF821C40}"/>
              </a:ext>
            </a:extLst>
          </p:cNvPr>
          <p:cNvPicPr>
            <a:picLocks noChangeAspect="1"/>
          </p:cNvPicPr>
          <p:nvPr/>
        </p:nvPicPr>
        <p:blipFill>
          <a:blip r:embed="rId5" cstate="screen"/>
          <a:stretch>
            <a:fillRect/>
          </a:stretch>
        </p:blipFill>
        <p:spPr>
          <a:xfrm flipH="1">
            <a:off x="8209336" y="4897810"/>
            <a:ext cx="3773431" cy="1845087"/>
          </a:xfrm>
          <a:prstGeom prst="rect">
            <a:avLst/>
          </a:prstGeom>
        </p:spPr>
      </p:pic>
    </p:spTree>
    <p:custDataLst>
      <p:tags r:id="rId1"/>
    </p:custDataLst>
    <p:extLst>
      <p:ext uri="{BB962C8B-B14F-4D97-AF65-F5344CB8AC3E}">
        <p14:creationId xmlns:p14="http://schemas.microsoft.com/office/powerpoint/2010/main" val="3611988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4" name="Oval 3"/>
          <p:cNvSpPr/>
          <p:nvPr/>
        </p:nvSpPr>
        <p:spPr>
          <a:xfrm>
            <a:off x="2052122" y="2875765"/>
            <a:ext cx="8682754" cy="28241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rgbClr val="0070C0"/>
                </a:solidFill>
              </a:rPr>
              <a:t>Những</a:t>
            </a:r>
            <a:r>
              <a:rPr lang="en-US" sz="4000" b="1" dirty="0">
                <a:solidFill>
                  <a:srgbClr val="0070C0"/>
                </a:solidFill>
              </a:rPr>
              <a:t> </a:t>
            </a:r>
            <a:r>
              <a:rPr lang="en-US" sz="4000" b="1" dirty="0" err="1">
                <a:solidFill>
                  <a:srgbClr val="0070C0"/>
                </a:solidFill>
              </a:rPr>
              <a:t>việc</a:t>
            </a:r>
            <a:r>
              <a:rPr lang="en-US" sz="4000" b="1" dirty="0">
                <a:solidFill>
                  <a:srgbClr val="0070C0"/>
                </a:solidFill>
              </a:rPr>
              <a:t> </a:t>
            </a:r>
            <a:r>
              <a:rPr lang="en-US" sz="4000" b="1" dirty="0" err="1">
                <a:solidFill>
                  <a:srgbClr val="0070C0"/>
                </a:solidFill>
              </a:rPr>
              <a:t>làm</a:t>
            </a:r>
            <a:r>
              <a:rPr lang="en-US" sz="4000" b="1" dirty="0">
                <a:solidFill>
                  <a:srgbClr val="0070C0"/>
                </a:solidFill>
              </a:rPr>
              <a:t> </a:t>
            </a:r>
            <a:r>
              <a:rPr lang="en-US" sz="4000" b="1" dirty="0" err="1">
                <a:solidFill>
                  <a:srgbClr val="0070C0"/>
                </a:solidFill>
              </a:rPr>
              <a:t>của</a:t>
            </a:r>
            <a:r>
              <a:rPr lang="en-US" sz="4000" b="1" dirty="0">
                <a:solidFill>
                  <a:srgbClr val="0070C0"/>
                </a:solidFill>
              </a:rPr>
              <a:t> </a:t>
            </a: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thể</a:t>
            </a:r>
            <a:r>
              <a:rPr lang="en-US" sz="4000" b="1" dirty="0">
                <a:solidFill>
                  <a:srgbClr val="0070C0"/>
                </a:solidFill>
              </a:rPr>
              <a:t> </a:t>
            </a:r>
            <a:r>
              <a:rPr lang="en-US" sz="4000" b="1" dirty="0" err="1">
                <a:solidFill>
                  <a:srgbClr val="0070C0"/>
                </a:solidFill>
              </a:rPr>
              <a:t>hiện</a:t>
            </a:r>
            <a:r>
              <a:rPr lang="en-US" sz="4000" b="1" dirty="0">
                <a:solidFill>
                  <a:srgbClr val="0070C0"/>
                </a:solidFill>
              </a:rPr>
              <a:t> </a:t>
            </a: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đã</a:t>
            </a:r>
            <a:r>
              <a:rPr lang="en-US" sz="4000" b="1" dirty="0">
                <a:solidFill>
                  <a:srgbClr val="0070C0"/>
                </a:solidFill>
              </a:rPr>
              <a:t> </a:t>
            </a:r>
            <a:r>
              <a:rPr lang="en-US" sz="4000" b="1" dirty="0" err="1">
                <a:solidFill>
                  <a:srgbClr val="0070C0"/>
                </a:solidFill>
              </a:rPr>
              <a:t>biết</a:t>
            </a:r>
            <a:r>
              <a:rPr lang="en-US" sz="4000" b="1" dirty="0">
                <a:solidFill>
                  <a:srgbClr val="0070C0"/>
                </a:solidFill>
              </a:rPr>
              <a:t> </a:t>
            </a:r>
            <a:r>
              <a:rPr lang="en-US" sz="4000" b="1" dirty="0" err="1">
                <a:solidFill>
                  <a:srgbClr val="0070C0"/>
                </a:solidFill>
              </a:rPr>
              <a:t>quý</a:t>
            </a:r>
            <a:r>
              <a:rPr lang="en-US" sz="4000" b="1" dirty="0">
                <a:solidFill>
                  <a:srgbClr val="0070C0"/>
                </a:solidFill>
              </a:rPr>
              <a:t> </a:t>
            </a:r>
            <a:r>
              <a:rPr lang="en-US" sz="4000" b="1" dirty="0" err="1">
                <a:solidFill>
                  <a:srgbClr val="0070C0"/>
                </a:solidFill>
              </a:rPr>
              <a:t>trọng</a:t>
            </a:r>
            <a:r>
              <a:rPr lang="en-US" sz="4000" b="1" dirty="0">
                <a:solidFill>
                  <a:srgbClr val="0070C0"/>
                </a:solidFill>
              </a:rPr>
              <a:t> </a:t>
            </a:r>
            <a:r>
              <a:rPr lang="en-US" sz="4000" b="1" dirty="0" err="1">
                <a:solidFill>
                  <a:srgbClr val="0070C0"/>
                </a:solidFill>
              </a:rPr>
              <a:t>thời</a:t>
            </a:r>
            <a:r>
              <a:rPr lang="en-US" sz="4000" b="1" dirty="0">
                <a:solidFill>
                  <a:srgbClr val="0070C0"/>
                </a:solidFill>
              </a:rPr>
              <a:t> </a:t>
            </a:r>
            <a:r>
              <a:rPr lang="en-US" sz="4000" b="1" dirty="0" err="1">
                <a:solidFill>
                  <a:srgbClr val="0070C0"/>
                </a:solidFill>
              </a:rPr>
              <a:t>gian</a:t>
            </a:r>
            <a:r>
              <a:rPr lang="en-US" sz="4000" b="1" dirty="0">
                <a:solidFill>
                  <a:srgbClr val="0070C0"/>
                </a:solidFill>
              </a:rPr>
              <a:t>.</a:t>
            </a:r>
          </a:p>
        </p:txBody>
      </p:sp>
      <p:sp>
        <p:nvSpPr>
          <p:cNvPr id="7" name="Flowchart: Punched Tape 6">
            <a:extLst>
              <a:ext uri="{FF2B5EF4-FFF2-40B4-BE49-F238E27FC236}">
                <a16:creationId xmlns:a16="http://schemas.microsoft.com/office/drawing/2014/main" id="{110E1377-62F8-40EB-AFD2-BB24CEE96B76}"/>
              </a:ext>
            </a:extLst>
          </p:cNvPr>
          <p:cNvSpPr/>
          <p:nvPr/>
        </p:nvSpPr>
        <p:spPr>
          <a:xfrm>
            <a:off x="2651816" y="847073"/>
            <a:ext cx="8471338" cy="189186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FF00"/>
                </a:solidFill>
              </a:rPr>
              <a:t>Những việc làm của các bạn nhỏ thể hiện điều gì?</a:t>
            </a:r>
            <a:endParaRPr lang="en-US" sz="4000" dirty="0">
              <a:solidFill>
                <a:srgbClr val="FFFF00"/>
              </a:solidFill>
            </a:endParaRPr>
          </a:p>
        </p:txBody>
      </p:sp>
      <p:pic>
        <p:nvPicPr>
          <p:cNvPr id="10" name="Picture 9">
            <a:extLst>
              <a:ext uri="{FF2B5EF4-FFF2-40B4-BE49-F238E27FC236}">
                <a16:creationId xmlns:a16="http://schemas.microsoft.com/office/drawing/2014/main" id="{A53D11C4-534F-4AD6-9B13-C4780E024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78" y="678314"/>
            <a:ext cx="2407605" cy="1891862"/>
          </a:xfrm>
          <a:prstGeom prst="rect">
            <a:avLst/>
          </a:prstGeom>
          <a:ln>
            <a:noFill/>
          </a:ln>
          <a:effectLst>
            <a:softEdge rad="112500"/>
          </a:effectLst>
        </p:spPr>
      </p:pic>
      <p:pic>
        <p:nvPicPr>
          <p:cNvPr id="5" name="Picture 9" descr="E:\0000000我图PPT\00001PNG素材\儿童卡通\tr.png">
            <a:extLst>
              <a:ext uri="{FF2B5EF4-FFF2-40B4-BE49-F238E27FC236}">
                <a16:creationId xmlns:a16="http://schemas.microsoft.com/office/drawing/2014/main" id="{0D9B1CFB-E22C-4178-96D9-CF775014B3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3429000"/>
            <a:ext cx="2354983" cy="2150826"/>
          </a:xfrm>
          <a:prstGeom prst="rect">
            <a:avLst/>
          </a:pr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3644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t="-6000" b="-6000"/>
          </a:stretch>
        </a:blipFill>
        <a:effectLst/>
      </p:bgPr>
    </p:bg>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410253" y="1772157"/>
            <a:ext cx="11342425" cy="4754034"/>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altLang="zh-CN" sz="3600" b="1" dirty="0">
                <a:solidFill>
                  <a:srgbClr val="C00000"/>
                </a:solidFill>
                <a:latin typeface="UTM Avo" panose="02040603050506020204" pitchFamily="18" charset="0"/>
                <a:ea typeface="字魂59号-创粗黑" panose="00000500000000000000" pitchFamily="2" charset="-122"/>
              </a:rPr>
              <a:t>Quý trọng thời gian là biết sử dụng thời gian một cách tiết kiệm và hợp lí như là:</a:t>
            </a:r>
          </a:p>
          <a:p>
            <a:pPr marL="457200" indent="-457200" algn="ctr" eaLnBrk="1" fontAlgn="auto" hangingPunct="1">
              <a:spcBef>
                <a:spcPts val="0"/>
              </a:spcBef>
              <a:spcAft>
                <a:spcPts val="0"/>
              </a:spcAft>
              <a:buFont typeface="Arial" pitchFamily="34" charset="0"/>
              <a:buChar char="•"/>
              <a:defRPr/>
            </a:pPr>
            <a:r>
              <a:rPr lang="vi-VN" altLang="zh-CN" sz="3600" b="1" dirty="0">
                <a:solidFill>
                  <a:srgbClr val="C00000"/>
                </a:solidFill>
                <a:latin typeface="UTM Avo" panose="02040603050506020204" pitchFamily="18" charset="0"/>
                <a:ea typeface="字魂59号-创粗黑" panose="00000500000000000000" pitchFamily="2" charset="-122"/>
              </a:rPr>
              <a:t>Thực hiện công việc hàng ngày theo thời gian biểu</a:t>
            </a:r>
          </a:p>
          <a:p>
            <a:pPr marL="457200" indent="-457200" algn="ctr" eaLnBrk="1" fontAlgn="auto" hangingPunct="1">
              <a:spcBef>
                <a:spcPts val="0"/>
              </a:spcBef>
              <a:spcAft>
                <a:spcPts val="0"/>
              </a:spcAft>
              <a:buFont typeface="Arial" pitchFamily="34" charset="0"/>
              <a:buChar char="•"/>
              <a:defRPr/>
            </a:pPr>
            <a:r>
              <a:rPr lang="vi-VN" altLang="zh-CN" sz="3600" b="1" dirty="0">
                <a:solidFill>
                  <a:srgbClr val="C00000"/>
                </a:solidFill>
                <a:latin typeface="UTM Avo" panose="02040603050506020204" pitchFamily="18" charset="0"/>
                <a:ea typeface="字魂59号-创粗黑" panose="00000500000000000000" pitchFamily="2" charset="-122"/>
              </a:rPr>
              <a:t>Phấn đấu thực hiện đúng mục tiêu và kế hoạch đã đề ra</a:t>
            </a:r>
          </a:p>
          <a:p>
            <a:pPr marL="457200" indent="-457200" algn="ctr" eaLnBrk="1" fontAlgn="auto" hangingPunct="1">
              <a:spcBef>
                <a:spcPts val="0"/>
              </a:spcBef>
              <a:spcAft>
                <a:spcPts val="0"/>
              </a:spcAft>
              <a:buFont typeface="Arial" pitchFamily="34" charset="0"/>
              <a:buChar char="•"/>
              <a:defRPr/>
            </a:pPr>
            <a:r>
              <a:rPr lang="vi-VN" altLang="zh-CN" sz="3600" b="1" dirty="0">
                <a:solidFill>
                  <a:srgbClr val="C00000"/>
                </a:solidFill>
                <a:latin typeface="UTM Avo" panose="02040603050506020204" pitchFamily="18" charset="0"/>
                <a:ea typeface="字魂59号-创粗黑" panose="00000500000000000000" pitchFamily="2" charset="-122"/>
              </a:rPr>
              <a:t>Giờ nào việc nấy........</a:t>
            </a:r>
          </a:p>
        </p:txBody>
      </p:sp>
      <p:pic>
        <p:nvPicPr>
          <p:cNvPr id="8" name="Picture 7">
            <a:extLst>
              <a:ext uri="{FF2B5EF4-FFF2-40B4-BE49-F238E27FC236}">
                <a16:creationId xmlns:a16="http://schemas.microsoft.com/office/drawing/2014/main" id="{70AD9E83-55C9-42BE-9A44-A4A0C5448DFF}"/>
              </a:ext>
            </a:extLst>
          </p:cNvPr>
          <p:cNvPicPr>
            <a:picLocks noChangeAspect="1"/>
          </p:cNvPicPr>
          <p:nvPr/>
        </p:nvPicPr>
        <p:blipFill>
          <a:blip r:embed="rId4"/>
          <a:stretch>
            <a:fillRect/>
          </a:stretch>
        </p:blipFill>
        <p:spPr>
          <a:xfrm>
            <a:off x="1201910" y="264697"/>
            <a:ext cx="2807137" cy="770773"/>
          </a:xfrm>
          <a:prstGeom prst="rect">
            <a:avLst/>
          </a:prstGeom>
        </p:spPr>
      </p:pic>
      <p:pic>
        <p:nvPicPr>
          <p:cNvPr id="14" name="Graphic 13" descr="Stopwatch with solid fill">
            <a:extLst>
              <a:ext uri="{FF2B5EF4-FFF2-40B4-BE49-F238E27FC236}">
                <a16:creationId xmlns:a16="http://schemas.microsoft.com/office/drawing/2014/main" id="{9E186FCE-55EB-437D-867A-6D66C0AF48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10253" y="1197623"/>
            <a:ext cx="914401" cy="914401"/>
          </a:xfrm>
          <a:prstGeom prst="rect">
            <a:avLst/>
          </a:prstGeom>
        </p:spPr>
      </p:pic>
      <p:sp>
        <p:nvSpPr>
          <p:cNvPr id="3" name="Title 2"/>
          <p:cNvSpPr>
            <a:spLocks noGrp="1"/>
          </p:cNvSpPr>
          <p:nvPr>
            <p:ph type="ctrTitle"/>
          </p:nvPr>
        </p:nvSpPr>
        <p:spPr>
          <a:xfrm>
            <a:off x="1201910" y="1377011"/>
            <a:ext cx="10363200" cy="1470025"/>
          </a:xfrm>
        </p:spPr>
        <p:txBody>
          <a:bodyPr>
            <a:prstTxWarp prst="textButton">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ahnschrift" pitchFamily="34" charset="0"/>
              </a:rPr>
              <a:t>Theo em, thế nào là biết quý trọng thời gian?</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ahnschrift" pitchFamily="34" charset="0"/>
            </a:endParaRPr>
          </a:p>
        </p:txBody>
      </p:sp>
    </p:spTree>
    <p:custDataLst>
      <p:tags r:id="rId1"/>
    </p:custDataLst>
    <p:extLst>
      <p:ext uri="{BB962C8B-B14F-4D97-AF65-F5344CB8AC3E}">
        <p14:creationId xmlns:p14="http://schemas.microsoft.com/office/powerpoint/2010/main" val="553945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51015"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Luyện</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tập</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114117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2670272" y="1027791"/>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724808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665514" y="558856"/>
            <a:ext cx="9648233" cy="464179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FF00"/>
                </a:solidFill>
                <a:effectLst/>
                <a:uLnTx/>
                <a:uFillTx/>
                <a:latin typeface="Calibri"/>
                <a:ea typeface="+mn-ea"/>
                <a:cs typeface="+mn-cs"/>
              </a:rPr>
              <a:t>Luật</a:t>
            </a:r>
            <a:r>
              <a:rPr kumimoji="0" lang="en-US" sz="3200" b="1" i="0" u="sng" strike="noStrike" kern="1200" cap="none" spc="0" normalizeH="0" baseline="0" noProof="0" dirty="0">
                <a:ln>
                  <a:noFill/>
                </a:ln>
                <a:solidFill>
                  <a:srgbClr val="FFFF00"/>
                </a:solidFill>
                <a:effectLst/>
                <a:uLnTx/>
                <a:uFillTx/>
                <a:latin typeface="Calibri"/>
                <a:ea typeface="+mn-ea"/>
                <a:cs typeface="+mn-cs"/>
              </a:rPr>
              <a:t> </a:t>
            </a:r>
            <a:r>
              <a:rPr kumimoji="0" lang="en-US" sz="3200" b="1" i="0" u="sng" strike="noStrike" kern="1200" cap="none" spc="0" normalizeH="0" baseline="0" noProof="0" dirty="0" err="1">
                <a:ln>
                  <a:noFill/>
                </a:ln>
                <a:solidFill>
                  <a:srgbClr val="FFFF00"/>
                </a:solidFill>
                <a:effectLst/>
                <a:uLnTx/>
                <a:uFillTx/>
                <a:latin typeface="Calibri"/>
                <a:ea typeface="+mn-ea"/>
                <a:cs typeface="+mn-cs"/>
              </a:rPr>
              <a:t>chơi</a:t>
            </a:r>
            <a:r>
              <a:rPr kumimoji="0" lang="en-US" sz="3200" b="1" i="0" u="sng"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Các</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câu</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hỏi</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là</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những</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bức</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tranh</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về</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việc</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làm</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của</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các</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bạn</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nhỏ</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endParaRPr kumimoji="0" lang="vi-VN" sz="3200" b="1" i="0" u="none" strike="noStrike" kern="1200" cap="none" spc="0" normalizeH="0" baseline="0" noProof="0" dirty="0">
              <a:ln>
                <a:noFill/>
              </a:ln>
              <a:solidFill>
                <a:schemeClr val="bg1"/>
              </a:solidFill>
              <a:effectLst/>
              <a:uLnTx/>
              <a:uFillTx/>
              <a:latin typeface="Calibri"/>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Wingdings 2"/>
              <a:buChar char="C"/>
              <a:tabLst/>
              <a:defRPr/>
            </a:pPr>
            <a:r>
              <a:rPr kumimoji="0" lang="en-US" sz="3200" b="1" i="0" u="none" strike="noStrike" kern="1200" cap="none" spc="0" normalizeH="0" baseline="0" noProof="0" dirty="0" err="1">
                <a:ln>
                  <a:noFill/>
                </a:ln>
                <a:solidFill>
                  <a:schemeClr val="bg1"/>
                </a:solidFill>
                <a:effectLst/>
                <a:uLnTx/>
                <a:uFillTx/>
                <a:latin typeface="Calibri"/>
                <a:ea typeface="+mn-ea"/>
                <a:cs typeface="+mn-cs"/>
              </a:rPr>
              <a:t>Nếu</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bạn</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đồng</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tình</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với</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hành</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động</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đó</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hãy</a:t>
            </a:r>
            <a:r>
              <a:rPr kumimoji="0" lang="en-US" sz="3200" b="1" i="0" u="none" strike="noStrike" kern="1200" cap="none" spc="0" normalizeH="0" baseline="0" noProof="0" dirty="0">
                <a:ln>
                  <a:noFill/>
                </a:ln>
                <a:solidFill>
                  <a:schemeClr val="bg1"/>
                </a:solidFill>
                <a:effectLst/>
                <a:uLnTx/>
                <a:uFillTx/>
                <a:latin typeface="Calibri"/>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a:ea typeface="+mn-ea"/>
                <a:cs typeface="+mn-cs"/>
              </a:rPr>
              <a:t>chọn</a:t>
            </a:r>
            <a:endParaRPr kumimoji="0" lang="vi-VN" sz="3200" b="1" i="0" u="none" strike="noStrike" kern="1200" cap="none" spc="0" normalizeH="0" baseline="0" noProof="0" dirty="0">
              <a:ln>
                <a:noFill/>
              </a:ln>
              <a:solidFill>
                <a:schemeClr val="bg1"/>
              </a:solidFill>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             </a:t>
            </a:r>
            <a:endParaRPr kumimoji="0" lang="vi-VN" sz="3200" b="1"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itle 1"/>
          <p:cNvSpPr>
            <a:spLocks noGrp="1"/>
          </p:cNvSpPr>
          <p:nvPr>
            <p:ph type="ctrTitle"/>
          </p:nvPr>
        </p:nvSpPr>
        <p:spPr>
          <a:xfrm>
            <a:off x="2347393" y="558857"/>
            <a:ext cx="8075258" cy="986147"/>
          </a:xfrm>
        </p:spPr>
        <p:txBody>
          <a:bodyPr/>
          <a:lstStyle/>
          <a:p>
            <a:pPr algn="ctr"/>
            <a:r>
              <a:rPr lang="vi-VN" sz="4800" b="1" u="sng" dirty="0">
                <a:solidFill>
                  <a:srgbClr val="FF0000"/>
                </a:solidFill>
              </a:rPr>
              <a:t>Bài tập 1</a:t>
            </a:r>
            <a:r>
              <a:rPr lang="vi-VN" sz="4800" dirty="0">
                <a:solidFill>
                  <a:srgbClr val="FF0000"/>
                </a:solidFill>
              </a:rPr>
              <a:t>: </a:t>
            </a:r>
            <a:r>
              <a:rPr lang="vi-VN" sz="4800" b="1" dirty="0">
                <a:ln w="1905"/>
                <a:solidFill>
                  <a:srgbClr val="FF0000"/>
                </a:solidFill>
                <a:effectLst>
                  <a:innerShdw blurRad="69850" dist="43180" dir="5400000">
                    <a:srgbClr val="000000">
                      <a:alpha val="65000"/>
                    </a:srgbClr>
                  </a:innerShdw>
                </a:effectLst>
              </a:rPr>
              <a:t>Bày Tỏ Thái Độ</a:t>
            </a:r>
            <a:endParaRPr lang="en-US" sz="4800" b="1" dirty="0">
              <a:ln w="1905"/>
              <a:solidFill>
                <a:srgbClr val="FF0000"/>
              </a:solidFill>
              <a:effectLst>
                <a:innerShdw blurRad="69850" dist="43180" dir="5400000">
                  <a:srgbClr val="000000">
                    <a:alpha val="65000"/>
                  </a:srgbClr>
                </a:innerShdw>
              </a:effectLst>
            </a:endParaRPr>
          </a:p>
        </p:txBody>
      </p:sp>
      <p:sp>
        <p:nvSpPr>
          <p:cNvPr id="9" name="Subtitle 8"/>
          <p:cNvSpPr>
            <a:spLocks noGrp="1"/>
          </p:cNvSpPr>
          <p:nvPr>
            <p:ph type="subTitle" idx="1"/>
          </p:nvPr>
        </p:nvSpPr>
        <p:spPr>
          <a:xfrm>
            <a:off x="2128196" y="3783596"/>
            <a:ext cx="8329187" cy="986147"/>
          </a:xfrm>
          <a:noFill/>
        </p:spPr>
        <p:txBody>
          <a:bodyPr>
            <a:normAutofit/>
          </a:bodyPr>
          <a:lstStyle/>
          <a:p>
            <a:pPr lvl="0"/>
            <a:r>
              <a:rPr lang="en-US" sz="3200" b="1" dirty="0">
                <a:solidFill>
                  <a:schemeClr val="bg1"/>
                </a:solidFill>
                <a:sym typeface="Wingdings 2"/>
              </a:rPr>
              <a:t></a:t>
            </a:r>
            <a:r>
              <a:rPr lang="vi-VN" sz="3200" b="1" dirty="0">
                <a:solidFill>
                  <a:schemeClr val="bg1"/>
                </a:solidFill>
                <a:sym typeface="Wingdings 2"/>
              </a:rPr>
              <a:t> </a:t>
            </a:r>
            <a:r>
              <a:rPr lang="vi-VN" sz="3200" b="1" dirty="0">
                <a:solidFill>
                  <a:schemeClr val="bg1"/>
                </a:solidFill>
                <a:latin typeface="Calibri"/>
                <a:sym typeface="Wingdings 2"/>
              </a:rPr>
              <a:t>N</a:t>
            </a:r>
            <a:r>
              <a:rPr lang="en-US" sz="3200" b="1" dirty="0" err="1">
                <a:solidFill>
                  <a:schemeClr val="bg1"/>
                </a:solidFill>
              </a:rPr>
              <a:t>ếu</a:t>
            </a:r>
            <a:r>
              <a:rPr lang="en-US" sz="3200" b="1" dirty="0">
                <a:solidFill>
                  <a:schemeClr val="bg1"/>
                </a:solidFill>
              </a:rPr>
              <a:t> </a:t>
            </a:r>
            <a:r>
              <a:rPr lang="en-US" sz="3200" b="1" dirty="0" err="1">
                <a:solidFill>
                  <a:schemeClr val="bg1"/>
                </a:solidFill>
              </a:rPr>
              <a:t>bạn</a:t>
            </a:r>
            <a:r>
              <a:rPr lang="en-US" sz="3200" b="1" dirty="0">
                <a:solidFill>
                  <a:schemeClr val="bg1"/>
                </a:solidFill>
              </a:rPr>
              <a:t> </a:t>
            </a:r>
            <a:r>
              <a:rPr lang="en-US" sz="3200" b="1" dirty="0" err="1">
                <a:solidFill>
                  <a:schemeClr val="bg1"/>
                </a:solidFill>
              </a:rPr>
              <a:t>không</a:t>
            </a:r>
            <a:r>
              <a:rPr lang="en-US" sz="3200" b="1" dirty="0">
                <a:solidFill>
                  <a:schemeClr val="bg1"/>
                </a:solidFill>
              </a:rPr>
              <a:t> </a:t>
            </a:r>
            <a:r>
              <a:rPr lang="en-US" sz="3200" b="1" dirty="0" err="1">
                <a:solidFill>
                  <a:schemeClr val="bg1"/>
                </a:solidFill>
              </a:rPr>
              <a:t>đồng</a:t>
            </a:r>
            <a:r>
              <a:rPr lang="en-US" sz="3200" b="1" dirty="0">
                <a:solidFill>
                  <a:schemeClr val="bg1"/>
                </a:solidFill>
              </a:rPr>
              <a:t> </a:t>
            </a:r>
            <a:r>
              <a:rPr lang="en-US" sz="3200" b="1" dirty="0" err="1">
                <a:solidFill>
                  <a:schemeClr val="bg1"/>
                </a:solidFill>
              </a:rPr>
              <a:t>tình</a:t>
            </a:r>
            <a:r>
              <a:rPr lang="en-US" sz="3200" b="1" dirty="0">
                <a:solidFill>
                  <a:schemeClr val="bg1"/>
                </a:solidFill>
              </a:rPr>
              <a:t> </a:t>
            </a:r>
            <a:r>
              <a:rPr lang="en-US" sz="3200" b="1" dirty="0" err="1">
                <a:solidFill>
                  <a:schemeClr val="bg1"/>
                </a:solidFill>
              </a:rPr>
              <a:t>với</a:t>
            </a:r>
            <a:r>
              <a:rPr lang="en-US" sz="3200" b="1" dirty="0">
                <a:solidFill>
                  <a:schemeClr val="bg1"/>
                </a:solidFill>
              </a:rPr>
              <a:t> </a:t>
            </a:r>
            <a:r>
              <a:rPr lang="en-US" sz="3200" b="1" dirty="0" err="1">
                <a:solidFill>
                  <a:schemeClr val="bg1"/>
                </a:solidFill>
              </a:rPr>
              <a:t>hành</a:t>
            </a:r>
            <a:r>
              <a:rPr lang="en-US" sz="3200" b="1" dirty="0">
                <a:solidFill>
                  <a:schemeClr val="bg1"/>
                </a:solidFill>
              </a:rPr>
              <a:t> </a:t>
            </a:r>
            <a:r>
              <a:rPr lang="en-US" sz="3200" b="1" dirty="0" err="1">
                <a:solidFill>
                  <a:schemeClr val="bg1"/>
                </a:solidFill>
              </a:rPr>
              <a:t>động</a:t>
            </a:r>
            <a:r>
              <a:rPr lang="en-US" sz="3200" b="1" dirty="0">
                <a:solidFill>
                  <a:schemeClr val="bg1"/>
                </a:solidFill>
              </a:rPr>
              <a:t> </a:t>
            </a:r>
            <a:r>
              <a:rPr lang="en-US" sz="3200" b="1" dirty="0" err="1">
                <a:solidFill>
                  <a:schemeClr val="bg1"/>
                </a:solidFill>
              </a:rPr>
              <a:t>đó</a:t>
            </a:r>
            <a:r>
              <a:rPr lang="en-US" sz="3200" b="1" dirty="0">
                <a:solidFill>
                  <a:schemeClr val="bg1"/>
                </a:solidFill>
              </a:rPr>
              <a:t> </a:t>
            </a:r>
            <a:r>
              <a:rPr lang="en-US" sz="3200" b="1" dirty="0" err="1">
                <a:solidFill>
                  <a:schemeClr val="bg1"/>
                </a:solidFill>
              </a:rPr>
              <a:t>hãy</a:t>
            </a:r>
            <a:r>
              <a:rPr lang="en-US" sz="3200" b="1" dirty="0">
                <a:solidFill>
                  <a:schemeClr val="bg1"/>
                </a:solidFill>
              </a:rPr>
              <a:t> </a:t>
            </a:r>
            <a:r>
              <a:rPr lang="en-US" sz="3200" b="1" dirty="0" err="1">
                <a:solidFill>
                  <a:schemeClr val="bg1"/>
                </a:solidFill>
              </a:rPr>
              <a:t>chọn</a:t>
            </a:r>
            <a:endParaRPr lang="en-US" sz="3200" b="1" dirty="0">
              <a:solidFill>
                <a:schemeClr val="bg1"/>
              </a:solidFill>
            </a:endParaRPr>
          </a:p>
          <a:p>
            <a:endParaRPr lang="en-US" sz="32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050" y="2391441"/>
            <a:ext cx="1346987" cy="1189151"/>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2050" y="3663458"/>
            <a:ext cx="1464379" cy="1189151"/>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275" y="-1"/>
            <a:ext cx="2017525" cy="4276669"/>
          </a:xfrm>
          <a:prstGeom prst="rect">
            <a:avLst/>
          </a:prstGeom>
        </p:spPr>
      </p:pic>
    </p:spTree>
    <p:custDataLst>
      <p:tags r:id="rId1"/>
    </p:custDataLst>
    <p:extLst>
      <p:ext uri="{BB962C8B-B14F-4D97-AF65-F5344CB8AC3E}">
        <p14:creationId xmlns:p14="http://schemas.microsoft.com/office/powerpoint/2010/main" val="135315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 Placeholder 5"/>
          <p:cNvSpPr txBox="1">
            <a:spLocks/>
          </p:cNvSpPr>
          <p:nvPr/>
        </p:nvSpPr>
        <p:spPr>
          <a:xfrm>
            <a:off x="2516623" y="336727"/>
            <a:ext cx="8864700" cy="601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000" b="1" dirty="0">
                <a:solidFill>
                  <a:srgbClr val="FF0000"/>
                </a:solidFill>
              </a:rPr>
              <a:t>Em đồng tình hoặc không đồng tình với việc làm của bạn nào vì sao ?</a:t>
            </a:r>
            <a:endParaRPr lang="en-US" sz="2000" b="1" dirty="0">
              <a:solidFill>
                <a:srgbClr val="FF0000"/>
              </a:solidFill>
              <a:latin typeface="Goudy Stout"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864" y="1015492"/>
            <a:ext cx="10180033" cy="27796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95" y="3795167"/>
            <a:ext cx="10058400" cy="2976437"/>
          </a:xfrm>
          <a:prstGeom prst="rect">
            <a:avLst/>
          </a:prstGeom>
        </p:spPr>
      </p:pic>
      <p:pic>
        <p:nvPicPr>
          <p:cNvPr id="9" name="Picture 8">
            <a:extLst>
              <a:ext uri="{FF2B5EF4-FFF2-40B4-BE49-F238E27FC236}">
                <a16:creationId xmlns:a16="http://schemas.microsoft.com/office/drawing/2014/main" id="{12DC2064-5E2C-4668-ADEB-455FA144E709}"/>
              </a:ext>
            </a:extLst>
          </p:cNvPr>
          <p:cNvPicPr>
            <a:picLocks noChangeAspect="1"/>
          </p:cNvPicPr>
          <p:nvPr/>
        </p:nvPicPr>
        <p:blipFill>
          <a:blip r:embed="rId4"/>
          <a:stretch>
            <a:fillRect/>
          </a:stretch>
        </p:blipFill>
        <p:spPr>
          <a:xfrm>
            <a:off x="2" y="-72672"/>
            <a:ext cx="2516623" cy="818794"/>
          </a:xfrm>
          <a:prstGeom prst="rect">
            <a:avLst/>
          </a:prstGeom>
        </p:spPr>
      </p:pic>
    </p:spTree>
    <p:extLst>
      <p:ext uri="{BB962C8B-B14F-4D97-AF65-F5344CB8AC3E}">
        <p14:creationId xmlns:p14="http://schemas.microsoft.com/office/powerpoint/2010/main" val="150071447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30" y="5824027"/>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5" name="Title 4">
            <a:extLst>
              <a:ext uri="{FF2B5EF4-FFF2-40B4-BE49-F238E27FC236}">
                <a16:creationId xmlns:a16="http://schemas.microsoft.com/office/drawing/2014/main" id="{DEA892E3-456E-418A-ABE9-1B1DC2661E61}"/>
              </a:ext>
            </a:extLst>
          </p:cNvPr>
          <p:cNvSpPr>
            <a:spLocks noGrp="1"/>
          </p:cNvSpPr>
          <p:nvPr>
            <p:ph type="title"/>
          </p:nvPr>
        </p:nvSpPr>
        <p:spPr/>
        <p:txBody>
          <a:bodyPr/>
          <a:lstStyle/>
          <a:p>
            <a:endParaRPr lang="en-US">
              <a:latin typeface="UTM Avo" panose="02040603050506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459" y="585851"/>
            <a:ext cx="9650396" cy="5505551"/>
          </a:xfrm>
          <a:prstGeom prst="rect">
            <a:avLst/>
          </a:prstGeom>
        </p:spPr>
      </p:pic>
      <p:sp>
        <p:nvSpPr>
          <p:cNvPr id="2" name="TextBox 1">
            <a:extLst>
              <a:ext uri="{FF2B5EF4-FFF2-40B4-BE49-F238E27FC236}">
                <a16:creationId xmlns:a16="http://schemas.microsoft.com/office/drawing/2014/main" id="{B045F743-88F1-40F9-846D-597ED886F4A7}"/>
              </a:ext>
            </a:extLst>
          </p:cNvPr>
          <p:cNvSpPr txBox="1"/>
          <p:nvPr/>
        </p:nvSpPr>
        <p:spPr>
          <a:xfrm>
            <a:off x="477432" y="6091401"/>
            <a:ext cx="10236425" cy="553998"/>
          </a:xfrm>
          <a:prstGeom prst="rect">
            <a:avLst/>
          </a:prstGeom>
          <a:noFill/>
        </p:spPr>
        <p:txBody>
          <a:bodyPr wrap="square" rtlCol="0">
            <a:spAutoFit/>
          </a:bodyPr>
          <a:lstStyle/>
          <a:p>
            <a:pPr algn="ctr"/>
            <a:r>
              <a:rPr lang="vi-VN" sz="3000" dirty="0">
                <a:latin typeface="UTM Avo" panose="02040603050506020204" pitchFamily="18" charset="0"/>
              </a:rPr>
              <a:t>Ngọc</a:t>
            </a:r>
            <a:r>
              <a:rPr lang="en-US" sz="3000" dirty="0">
                <a:latin typeface="UTM Avo" panose="02040603050506020204" pitchFamily="18" charset="0"/>
              </a:rPr>
              <a:t> </a:t>
            </a:r>
            <a:r>
              <a:rPr lang="en-US" sz="3000" dirty="0" err="1">
                <a:latin typeface="UTM Avo" panose="02040603050506020204" pitchFamily="18" charset="0"/>
              </a:rPr>
              <a:t>ghi</a:t>
            </a:r>
            <a:r>
              <a:rPr lang="en-US" sz="3000" dirty="0">
                <a:latin typeface="UTM Avo" panose="02040603050506020204" pitchFamily="18" charset="0"/>
              </a:rPr>
              <a:t> </a:t>
            </a:r>
            <a:r>
              <a:rPr lang="en-US" sz="3000" dirty="0" err="1">
                <a:latin typeface="UTM Avo" panose="02040603050506020204" pitchFamily="18" charset="0"/>
              </a:rPr>
              <a:t>nhớ</a:t>
            </a:r>
            <a:r>
              <a:rPr lang="en-US" sz="3000" dirty="0">
                <a:latin typeface="UTM Avo" panose="02040603050506020204" pitchFamily="18" charset="0"/>
              </a:rPr>
              <a:t> </a:t>
            </a:r>
            <a:r>
              <a:rPr lang="en-US" sz="3000" dirty="0" err="1">
                <a:latin typeface="UTM Avo" panose="02040603050506020204" pitchFamily="18" charset="0"/>
              </a:rPr>
              <a:t>các</a:t>
            </a:r>
            <a:r>
              <a:rPr lang="en-US" sz="3000" dirty="0">
                <a:latin typeface="UTM Avo" panose="02040603050506020204" pitchFamily="18" charset="0"/>
              </a:rPr>
              <a:t> </a:t>
            </a:r>
            <a:r>
              <a:rPr lang="en-US" sz="3000" dirty="0" err="1">
                <a:latin typeface="UTM Avo" panose="02040603050506020204" pitchFamily="18" charset="0"/>
              </a:rPr>
              <a:t>việc</a:t>
            </a:r>
            <a:r>
              <a:rPr lang="en-US" sz="3000" dirty="0">
                <a:latin typeface="UTM Avo" panose="02040603050506020204" pitchFamily="18" charset="0"/>
              </a:rPr>
              <a:t> </a:t>
            </a:r>
            <a:r>
              <a:rPr lang="en-US" sz="3000" dirty="0" err="1">
                <a:latin typeface="UTM Avo" panose="02040603050506020204" pitchFamily="18" charset="0"/>
              </a:rPr>
              <a:t>cần</a:t>
            </a:r>
            <a:r>
              <a:rPr lang="en-US" sz="3000" dirty="0">
                <a:latin typeface="UTM Avo" panose="02040603050506020204" pitchFamily="18" charset="0"/>
              </a:rPr>
              <a:t> </a:t>
            </a:r>
            <a:r>
              <a:rPr lang="en-US" sz="3000" dirty="0" err="1">
                <a:latin typeface="UTM Avo" panose="02040603050506020204" pitchFamily="18" charset="0"/>
              </a:rPr>
              <a:t>làm</a:t>
            </a:r>
            <a:r>
              <a:rPr lang="en-US" sz="3000" dirty="0">
                <a:latin typeface="UTM Avo" panose="02040603050506020204" pitchFamily="18" charset="0"/>
              </a:rPr>
              <a:t> ra </a:t>
            </a:r>
            <a:r>
              <a:rPr lang="en-US" sz="3000" dirty="0" err="1">
                <a:latin typeface="UTM Avo" panose="02040603050506020204" pitchFamily="18" charset="0"/>
              </a:rPr>
              <a:t>giấy</a:t>
            </a:r>
            <a:r>
              <a:rPr lang="en-US" sz="3000" dirty="0">
                <a:latin typeface="UTM Avo" panose="02040603050506020204" pitchFamily="18" charset="0"/>
              </a:rPr>
              <a:t> </a:t>
            </a:r>
            <a:r>
              <a:rPr lang="en-US" sz="3000" dirty="0" err="1">
                <a:latin typeface="UTM Avo" panose="02040603050506020204" pitchFamily="18" charset="0"/>
              </a:rPr>
              <a:t>rồi</a:t>
            </a:r>
            <a:r>
              <a:rPr lang="en-US" sz="3000" dirty="0">
                <a:latin typeface="UTM Avo" panose="02040603050506020204" pitchFamily="18" charset="0"/>
              </a:rPr>
              <a:t> </a:t>
            </a:r>
            <a:r>
              <a:rPr lang="en-US" sz="3000" dirty="0" err="1">
                <a:latin typeface="UTM Avo" panose="02040603050506020204" pitchFamily="18" charset="0"/>
              </a:rPr>
              <a:t>dán</a:t>
            </a:r>
            <a:r>
              <a:rPr lang="en-US" sz="3000" dirty="0">
                <a:latin typeface="UTM Avo" panose="02040603050506020204" pitchFamily="18" charset="0"/>
              </a:rPr>
              <a:t> </a:t>
            </a:r>
            <a:r>
              <a:rPr lang="en-US" sz="3000" dirty="0" err="1">
                <a:latin typeface="UTM Avo" panose="02040603050506020204" pitchFamily="18" charset="0"/>
              </a:rPr>
              <a:t>lên</a:t>
            </a:r>
            <a:r>
              <a:rPr lang="en-US" sz="3000" dirty="0">
                <a:latin typeface="UTM Avo" panose="02040603050506020204" pitchFamily="18" charset="0"/>
              </a:rPr>
              <a:t> </a:t>
            </a:r>
            <a:r>
              <a:rPr lang="en-US" sz="3000" dirty="0" err="1">
                <a:latin typeface="UTM Avo" panose="02040603050506020204" pitchFamily="18" charset="0"/>
              </a:rPr>
              <a:t>tường</a:t>
            </a:r>
            <a:endParaRPr lang="en-US" sz="3000" dirty="0">
              <a:latin typeface="UTM Avo" panose="020406030505060202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03" y="378117"/>
            <a:ext cx="1986932" cy="1517380"/>
          </a:xfrm>
          <a:prstGeom prst="rect">
            <a:avLst/>
          </a:prstGeom>
          <a:solidFill>
            <a:srgbClr val="FFFF00"/>
          </a:solidFill>
        </p:spPr>
      </p:pic>
    </p:spTree>
    <p:custDataLst>
      <p:tags r:id="rId1"/>
    </p:custDataLst>
    <p:extLst>
      <p:ext uri="{BB962C8B-B14F-4D97-AF65-F5344CB8AC3E}">
        <p14:creationId xmlns:p14="http://schemas.microsoft.com/office/powerpoint/2010/main" val="2200285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30" y="5824027"/>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41142E9-02EB-405B-ADB7-5B6894604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567" y="365127"/>
            <a:ext cx="9818963" cy="5798097"/>
          </a:xfrm>
          <a:prstGeom prst="rect">
            <a:avLst/>
          </a:prstGeom>
        </p:spPr>
      </p:pic>
      <p:sp>
        <p:nvSpPr>
          <p:cNvPr id="6" name="TextBox 5">
            <a:extLst>
              <a:ext uri="{FF2B5EF4-FFF2-40B4-BE49-F238E27FC236}">
                <a16:creationId xmlns:a16="http://schemas.microsoft.com/office/drawing/2014/main" id="{CA103861-D2DC-4D86-8625-EE80E031FE26}"/>
              </a:ext>
            </a:extLst>
          </p:cNvPr>
          <p:cNvSpPr txBox="1"/>
          <p:nvPr/>
        </p:nvSpPr>
        <p:spPr>
          <a:xfrm>
            <a:off x="1097567" y="6273226"/>
            <a:ext cx="9037467" cy="584775"/>
          </a:xfrm>
          <a:prstGeom prst="rect">
            <a:avLst/>
          </a:prstGeom>
          <a:noFill/>
        </p:spPr>
        <p:txBody>
          <a:bodyPr wrap="square" rtlCol="0">
            <a:spAutoFit/>
          </a:bodyPr>
          <a:lstStyle/>
          <a:p>
            <a:pPr algn="ctr"/>
            <a:r>
              <a:rPr lang="vi-VN" sz="3200" dirty="0">
                <a:latin typeface="UTM Avo" panose="02040603050506020204" pitchFamily="18" charset="0"/>
              </a:rPr>
              <a:t>Trang dành hết thời gian rảnh rỗi để xem tivi</a:t>
            </a:r>
            <a:endParaRPr lang="en-US" sz="3200" dirty="0">
              <a:latin typeface="UTM Avo" panose="0204060305050602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60" y="226578"/>
            <a:ext cx="2265769" cy="2014916"/>
          </a:xfrm>
          <a:prstGeom prst="rect">
            <a:avLst/>
          </a:prstGeom>
        </p:spPr>
      </p:pic>
    </p:spTree>
    <p:custDataLst>
      <p:tags r:id="rId1"/>
    </p:custDataLst>
    <p:extLst>
      <p:ext uri="{BB962C8B-B14F-4D97-AF65-F5344CB8AC3E}">
        <p14:creationId xmlns:p14="http://schemas.microsoft.com/office/powerpoint/2010/main" val="2620665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30" y="5824027"/>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05919B-61E4-457C-9BA5-9729BD559696}"/>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21" y="112991"/>
            <a:ext cx="10345109" cy="6087498"/>
          </a:xfrm>
          <a:prstGeom prst="rect">
            <a:avLst/>
          </a:prstGeom>
        </p:spPr>
      </p:pic>
      <p:sp>
        <p:nvSpPr>
          <p:cNvPr id="6" name="TextBox 5">
            <a:extLst>
              <a:ext uri="{FF2B5EF4-FFF2-40B4-BE49-F238E27FC236}">
                <a16:creationId xmlns:a16="http://schemas.microsoft.com/office/drawing/2014/main" id="{08134819-DBD1-4E22-A7DF-FD6E9396E091}"/>
              </a:ext>
            </a:extLst>
          </p:cNvPr>
          <p:cNvSpPr txBox="1"/>
          <p:nvPr/>
        </p:nvSpPr>
        <p:spPr>
          <a:xfrm>
            <a:off x="253483" y="6200489"/>
            <a:ext cx="10463767" cy="584775"/>
          </a:xfrm>
          <a:prstGeom prst="rect">
            <a:avLst/>
          </a:prstGeom>
          <a:noFill/>
        </p:spPr>
        <p:txBody>
          <a:bodyPr wrap="square" rtlCol="0">
            <a:spAutoFit/>
          </a:bodyPr>
          <a:lstStyle/>
          <a:p>
            <a:pPr algn="ctr"/>
            <a:r>
              <a:rPr lang="en-US" sz="3200" dirty="0">
                <a:latin typeface="UTM Avo" panose="02040603050506020204" pitchFamily="18" charset="0"/>
              </a:rPr>
              <a:t>T</a:t>
            </a:r>
            <a:r>
              <a:rPr lang="vi-VN" sz="3200" dirty="0">
                <a:latin typeface="UTM Avo" panose="02040603050506020204" pitchFamily="18" charset="0"/>
              </a:rPr>
              <a:t>iến thường</a:t>
            </a:r>
            <a:r>
              <a:rPr lang="en-US" sz="3200" dirty="0">
                <a:latin typeface="UTM Avo" panose="02040603050506020204" pitchFamily="18" charset="0"/>
              </a:rPr>
              <a:t> </a:t>
            </a:r>
            <a:r>
              <a:rPr lang="en-US" sz="3200" dirty="0" err="1">
                <a:latin typeface="UTM Avo" panose="02040603050506020204" pitchFamily="18" charset="0"/>
              </a:rPr>
              <a:t>chơi</a:t>
            </a:r>
            <a:r>
              <a:rPr lang="en-US" sz="3200" dirty="0">
                <a:latin typeface="UTM Avo" panose="02040603050506020204" pitchFamily="18" charset="0"/>
              </a:rPr>
              <a:t> </a:t>
            </a:r>
            <a:r>
              <a:rPr lang="en-US" sz="3200" dirty="0" err="1">
                <a:latin typeface="UTM Avo" panose="02040603050506020204" pitchFamily="18" charset="0"/>
              </a:rPr>
              <a:t>đồ</a:t>
            </a:r>
            <a:r>
              <a:rPr lang="en-US" sz="3200" dirty="0">
                <a:latin typeface="UTM Avo" panose="02040603050506020204" pitchFamily="18" charset="0"/>
              </a:rPr>
              <a:t> </a:t>
            </a:r>
            <a:r>
              <a:rPr lang="en-US" sz="3200" dirty="0" err="1">
                <a:latin typeface="UTM Avo" panose="02040603050506020204" pitchFamily="18" charset="0"/>
              </a:rPr>
              <a:t>chơi</a:t>
            </a:r>
            <a:r>
              <a:rPr lang="vi-VN" sz="3200" dirty="0">
                <a:latin typeface="UTM Avo" panose="02040603050506020204" pitchFamily="18" charset="0"/>
              </a:rPr>
              <a:t> trong giờ học</a:t>
            </a:r>
            <a:endParaRPr lang="en-US" sz="3200" dirty="0">
              <a:latin typeface="UTM Avo" panose="0204060305050602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75" y="202303"/>
            <a:ext cx="2028472" cy="2079653"/>
          </a:xfrm>
          <a:prstGeom prst="rect">
            <a:avLst/>
          </a:prstGeom>
        </p:spPr>
      </p:pic>
    </p:spTree>
    <p:custDataLst>
      <p:tags r:id="rId1"/>
    </p:custDataLst>
    <p:extLst>
      <p:ext uri="{BB962C8B-B14F-4D97-AF65-F5344CB8AC3E}">
        <p14:creationId xmlns:p14="http://schemas.microsoft.com/office/powerpoint/2010/main" val="3915961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ight Arrow 2">
            <a:hlinkClick r:id="rId3" action="ppaction://hlinksldjump"/>
          </p:cNvPr>
          <p:cNvSpPr/>
          <p:nvPr/>
        </p:nvSpPr>
        <p:spPr>
          <a:xfrm>
            <a:off x="10916530" y="5824027"/>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87E2AB-BE8B-439A-BB89-73C2360CE07D}"/>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32A4119D-EFC1-4527-9CF1-483D4BFBC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489" y="106181"/>
            <a:ext cx="9854383" cy="5979031"/>
          </a:xfrm>
          <a:prstGeom prst="rect">
            <a:avLst/>
          </a:prstGeom>
        </p:spPr>
      </p:pic>
      <p:sp>
        <p:nvSpPr>
          <p:cNvPr id="6" name="TextBox 5">
            <a:extLst>
              <a:ext uri="{FF2B5EF4-FFF2-40B4-BE49-F238E27FC236}">
                <a16:creationId xmlns:a16="http://schemas.microsoft.com/office/drawing/2014/main" id="{F2E4E437-510C-46A8-ABF6-9D466468C647}"/>
              </a:ext>
            </a:extLst>
          </p:cNvPr>
          <p:cNvSpPr txBox="1"/>
          <p:nvPr/>
        </p:nvSpPr>
        <p:spPr>
          <a:xfrm>
            <a:off x="198135" y="6184565"/>
            <a:ext cx="10494448" cy="553998"/>
          </a:xfrm>
          <a:prstGeom prst="rect">
            <a:avLst/>
          </a:prstGeom>
          <a:noFill/>
        </p:spPr>
        <p:txBody>
          <a:bodyPr wrap="square" rtlCol="0">
            <a:spAutoFit/>
          </a:bodyPr>
          <a:lstStyle/>
          <a:p>
            <a:pPr algn="ctr"/>
            <a:r>
              <a:rPr lang="vi-VN" sz="3000" dirty="0">
                <a:latin typeface="UTM Avo" panose="02040603050506020204" pitchFamily="18" charset="0"/>
              </a:rPr>
              <a:t>Hùng luôn đặt báo thức để dậy đúng giờ</a:t>
            </a:r>
            <a:endParaRPr lang="en-US" sz="3000" dirty="0">
              <a:latin typeface="UTM Avo" panose="0204060305050602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758" y="194210"/>
            <a:ext cx="1929615" cy="1747878"/>
          </a:xfrm>
          <a:prstGeom prst="rect">
            <a:avLst/>
          </a:prstGeom>
        </p:spPr>
      </p:pic>
    </p:spTree>
    <p:custDataLst>
      <p:tags r:id="rId1"/>
    </p:custDataLst>
    <p:extLst>
      <p:ext uri="{BB962C8B-B14F-4D97-AF65-F5344CB8AC3E}">
        <p14:creationId xmlns:p14="http://schemas.microsoft.com/office/powerpoint/2010/main" val="2979646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5170" y="1288585"/>
            <a:ext cx="6562640" cy="1675050"/>
          </a:xfrm>
        </p:spPr>
        <p:txBody>
          <a:bodyPr/>
          <a:lstStyle/>
          <a:p>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Trò</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chơi</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Bắn</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Tên</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b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1738993" y="2510913"/>
            <a:ext cx="9258082" cy="3278937"/>
          </a:xfrm>
          <a:noFill/>
          <a:ln>
            <a:noFill/>
          </a:ln>
        </p:spPr>
        <p:style>
          <a:lnRef idx="2">
            <a:schemeClr val="accent2"/>
          </a:lnRef>
          <a:fillRef idx="1">
            <a:schemeClr val="lt1"/>
          </a:fillRef>
          <a:effectRef idx="0">
            <a:schemeClr val="accent2"/>
          </a:effectRef>
          <a:fontRef idx="minor">
            <a:schemeClr val="dk1"/>
          </a:fontRef>
        </p:style>
        <p:txBody>
          <a:bodyPr/>
          <a:lstStyle/>
          <a:p>
            <a:r>
              <a:rPr lang="en-US" sz="3200" b="1" u="sng" dirty="0" err="1">
                <a:solidFill>
                  <a:srgbClr val="C00000"/>
                </a:solidFill>
              </a:rPr>
              <a:t>Luật</a:t>
            </a:r>
            <a:r>
              <a:rPr lang="en-US" sz="3200" b="1" u="sng" dirty="0">
                <a:solidFill>
                  <a:srgbClr val="C00000"/>
                </a:solidFill>
              </a:rPr>
              <a:t> </a:t>
            </a:r>
            <a:r>
              <a:rPr lang="en-US" sz="3200" b="1" u="sng" dirty="0" err="1">
                <a:solidFill>
                  <a:srgbClr val="C00000"/>
                </a:solidFill>
              </a:rPr>
              <a:t>chơi</a:t>
            </a:r>
            <a:r>
              <a:rPr lang="en-US" sz="3200" b="1" dirty="0">
                <a:solidFill>
                  <a:srgbClr val="002060"/>
                </a:solidFill>
              </a:rPr>
              <a:t>:  </a:t>
            </a:r>
          </a:p>
          <a:p>
            <a:pPr marL="457200" indent="-457200">
              <a:buFont typeface="Arial" pitchFamily="34" charset="0"/>
              <a:buChar char="•"/>
            </a:pPr>
            <a:r>
              <a:rPr lang="en-US" sz="3200" b="1" dirty="0">
                <a:solidFill>
                  <a:srgbClr val="002060"/>
                </a:solidFill>
              </a:rPr>
              <a:t> Khi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cô</a:t>
            </a:r>
            <a:r>
              <a:rPr lang="en-US" sz="3200" b="1" dirty="0">
                <a:solidFill>
                  <a:srgbClr val="002060"/>
                </a:solidFill>
              </a:rPr>
              <a:t> </a:t>
            </a:r>
            <a:r>
              <a:rPr lang="en-US" sz="3200" b="1" dirty="0" err="1">
                <a:solidFill>
                  <a:srgbClr val="002060"/>
                </a:solidFill>
              </a:rPr>
              <a:t>hô</a:t>
            </a:r>
            <a:r>
              <a:rPr lang="en-US" sz="3200" b="1" dirty="0">
                <a:solidFill>
                  <a:srgbClr val="002060"/>
                </a:solidFill>
              </a:rPr>
              <a:t> “</a:t>
            </a:r>
            <a:r>
              <a:rPr lang="en-US" sz="3200" b="1" dirty="0" err="1">
                <a:solidFill>
                  <a:srgbClr val="002060"/>
                </a:solidFill>
              </a:rPr>
              <a:t>Bắn</a:t>
            </a:r>
            <a:r>
              <a:rPr lang="en-US" sz="3200" b="1" dirty="0">
                <a:solidFill>
                  <a:srgbClr val="002060"/>
                </a:solidFill>
              </a:rPr>
              <a:t> </a:t>
            </a:r>
            <a:r>
              <a:rPr lang="en-US" sz="3200" b="1" dirty="0" err="1">
                <a:solidFill>
                  <a:srgbClr val="002060"/>
                </a:solidFill>
              </a:rPr>
              <a:t>tên</a:t>
            </a:r>
            <a:r>
              <a:rPr lang="en-US" sz="3200" b="1" dirty="0">
                <a:solidFill>
                  <a:srgbClr val="002060"/>
                </a:solidFill>
              </a:rPr>
              <a:t>- </a:t>
            </a:r>
            <a:r>
              <a:rPr lang="en-US" sz="3200" b="1" dirty="0" err="1">
                <a:solidFill>
                  <a:srgbClr val="002060"/>
                </a:solidFill>
              </a:rPr>
              <a:t>Bắn</a:t>
            </a:r>
            <a:r>
              <a:rPr lang="en-US" sz="3200" b="1" dirty="0">
                <a:solidFill>
                  <a:srgbClr val="002060"/>
                </a:solidFill>
              </a:rPr>
              <a:t> </a:t>
            </a:r>
            <a:r>
              <a:rPr lang="en-US" sz="3200" b="1" dirty="0" err="1">
                <a:solidFill>
                  <a:srgbClr val="002060"/>
                </a:solidFill>
              </a:rPr>
              <a:t>tên</a:t>
            </a:r>
            <a:r>
              <a:rPr lang="en-US" sz="3200" b="1" dirty="0">
                <a:solidFill>
                  <a:srgbClr val="002060"/>
                </a:solidFill>
              </a:rPr>
              <a:t>”</a:t>
            </a:r>
          </a:p>
          <a:p>
            <a:pPr marL="457200" indent="-457200">
              <a:buFont typeface="Arial" pitchFamily="34" charset="0"/>
              <a:buChar char="•"/>
            </a:pPr>
            <a:r>
              <a:rPr lang="en-US" sz="3200" b="1" dirty="0" err="1">
                <a:solidFill>
                  <a:srgbClr val="002060"/>
                </a:solidFill>
              </a:rPr>
              <a:t>Thì</a:t>
            </a:r>
            <a:r>
              <a:rPr lang="en-US" sz="3200" b="1" dirty="0">
                <a:solidFill>
                  <a:srgbClr val="002060"/>
                </a:solidFill>
              </a:rPr>
              <a:t> </a:t>
            </a:r>
            <a:r>
              <a:rPr lang="en-US" sz="3200" b="1" dirty="0" err="1">
                <a:solidFill>
                  <a:srgbClr val="002060"/>
                </a:solidFill>
              </a:rPr>
              <a:t>cả</a:t>
            </a:r>
            <a:r>
              <a:rPr lang="en-US" sz="3200" b="1" dirty="0">
                <a:solidFill>
                  <a:srgbClr val="002060"/>
                </a:solidFill>
              </a:rPr>
              <a:t>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đồng</a:t>
            </a:r>
            <a:r>
              <a:rPr lang="en-US" sz="3200" b="1" dirty="0">
                <a:solidFill>
                  <a:srgbClr val="002060"/>
                </a:solidFill>
              </a:rPr>
              <a:t> </a:t>
            </a:r>
            <a:r>
              <a:rPr lang="en-US" sz="3200" b="1" dirty="0" err="1">
                <a:solidFill>
                  <a:srgbClr val="002060"/>
                </a:solidFill>
              </a:rPr>
              <a:t>thanh</a:t>
            </a:r>
            <a:r>
              <a:rPr lang="en-US" sz="3200" b="1" dirty="0">
                <a:solidFill>
                  <a:srgbClr val="002060"/>
                </a:solidFill>
              </a:rPr>
              <a:t> </a:t>
            </a:r>
            <a:r>
              <a:rPr lang="en-US" sz="3200" b="1" dirty="0" err="1">
                <a:solidFill>
                  <a:srgbClr val="002060"/>
                </a:solidFill>
              </a:rPr>
              <a:t>thật</a:t>
            </a:r>
            <a:r>
              <a:rPr lang="en-US" sz="3200" b="1" dirty="0">
                <a:solidFill>
                  <a:srgbClr val="002060"/>
                </a:solidFill>
              </a:rPr>
              <a:t> to </a:t>
            </a:r>
            <a:r>
              <a:rPr lang="en-US" sz="3200" b="1" dirty="0" err="1">
                <a:solidFill>
                  <a:srgbClr val="002060"/>
                </a:solidFill>
              </a:rPr>
              <a:t>là</a:t>
            </a:r>
            <a:r>
              <a:rPr lang="en-US" sz="3200" b="1" dirty="0">
                <a:solidFill>
                  <a:srgbClr val="002060"/>
                </a:solidFill>
              </a:rPr>
              <a:t> “</a:t>
            </a:r>
            <a:r>
              <a:rPr lang="en-US" sz="3200" b="1" dirty="0" err="1">
                <a:solidFill>
                  <a:srgbClr val="002060"/>
                </a:solidFill>
              </a:rPr>
              <a:t>Tên</a:t>
            </a:r>
            <a:r>
              <a:rPr lang="en-US" sz="3200" b="1" dirty="0">
                <a:solidFill>
                  <a:srgbClr val="002060"/>
                </a:solidFill>
              </a:rPr>
              <a:t> </a:t>
            </a:r>
            <a:r>
              <a:rPr lang="en-US" sz="3200" b="1" dirty="0" err="1">
                <a:solidFill>
                  <a:srgbClr val="002060"/>
                </a:solidFill>
              </a:rPr>
              <a:t>gì</a:t>
            </a:r>
            <a:r>
              <a:rPr lang="en-US" sz="3200" b="1" dirty="0">
                <a:solidFill>
                  <a:srgbClr val="002060"/>
                </a:solidFill>
              </a:rPr>
              <a:t>- </a:t>
            </a:r>
            <a:r>
              <a:rPr lang="en-US" sz="3200" b="1" dirty="0" err="1">
                <a:solidFill>
                  <a:srgbClr val="002060"/>
                </a:solidFill>
              </a:rPr>
              <a:t>Tên</a:t>
            </a:r>
            <a:r>
              <a:rPr lang="en-US" sz="3200" b="1" dirty="0">
                <a:solidFill>
                  <a:srgbClr val="002060"/>
                </a:solidFill>
              </a:rPr>
              <a:t> </a:t>
            </a:r>
            <a:r>
              <a:rPr lang="en-US" sz="3200" b="1" dirty="0" err="1">
                <a:solidFill>
                  <a:srgbClr val="002060"/>
                </a:solidFill>
              </a:rPr>
              <a:t>gì</a:t>
            </a:r>
            <a:r>
              <a:rPr lang="en-US" sz="3200" b="1" dirty="0">
                <a:solidFill>
                  <a:srgbClr val="002060"/>
                </a:solidFill>
              </a:rPr>
              <a:t>?”</a:t>
            </a:r>
          </a:p>
          <a:p>
            <a:pPr marL="457200" indent="-457200">
              <a:buFont typeface="Arial" pitchFamily="34" charset="0"/>
              <a:buChar char="•"/>
            </a:pPr>
            <a:r>
              <a:rPr lang="en-US" sz="3200" b="1" dirty="0" err="1">
                <a:solidFill>
                  <a:srgbClr val="002060"/>
                </a:solidFill>
              </a:rPr>
              <a:t>Và</a:t>
            </a:r>
            <a:r>
              <a:rPr lang="en-US" sz="3200" b="1" dirty="0">
                <a:solidFill>
                  <a:srgbClr val="002060"/>
                </a:solidFill>
              </a:rPr>
              <a:t> </a:t>
            </a:r>
            <a:r>
              <a:rPr lang="en-US" sz="3200" b="1" dirty="0" err="1">
                <a:solidFill>
                  <a:srgbClr val="002060"/>
                </a:solidFill>
              </a:rPr>
              <a:t>cô</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gọi</a:t>
            </a:r>
            <a:r>
              <a:rPr lang="en-US" sz="3200" b="1" dirty="0">
                <a:solidFill>
                  <a:srgbClr val="002060"/>
                </a:solidFill>
              </a:rPr>
              <a:t> </a:t>
            </a:r>
            <a:r>
              <a:rPr lang="en-US" sz="3200" b="1" dirty="0" err="1">
                <a:solidFill>
                  <a:srgbClr val="002060"/>
                </a:solidFill>
              </a:rPr>
              <a:t>tên</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đó</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phải</a:t>
            </a:r>
            <a:r>
              <a:rPr lang="en-US" sz="3200" b="1" dirty="0">
                <a:solidFill>
                  <a:srgbClr val="002060"/>
                </a:solidFill>
              </a:rPr>
              <a:t> </a:t>
            </a:r>
            <a:r>
              <a:rPr lang="en-US" sz="3200" b="1" dirty="0" err="1">
                <a:solidFill>
                  <a:srgbClr val="002060"/>
                </a:solidFill>
              </a:rPr>
              <a:t>dự</a:t>
            </a:r>
            <a:r>
              <a:rPr lang="en-US" sz="3200" b="1" dirty="0">
                <a:solidFill>
                  <a:srgbClr val="002060"/>
                </a:solidFill>
              </a:rPr>
              <a:t> </a:t>
            </a:r>
            <a:r>
              <a:rPr lang="en-US" sz="3200" b="1" dirty="0" err="1">
                <a:solidFill>
                  <a:srgbClr val="002060"/>
                </a:solidFill>
              </a:rPr>
              <a:t>đoán</a:t>
            </a:r>
            <a:r>
              <a:rPr lang="en-US" sz="3200" b="1" dirty="0">
                <a:solidFill>
                  <a:srgbClr val="002060"/>
                </a:solidFill>
              </a:rPr>
              <a:t> </a:t>
            </a:r>
            <a:r>
              <a:rPr lang="en-US" sz="3200" b="1" dirty="0" err="1">
                <a:solidFill>
                  <a:srgbClr val="002060"/>
                </a:solidFill>
              </a:rPr>
              <a:t>kết</a:t>
            </a:r>
            <a:r>
              <a:rPr lang="en-US" sz="3200" b="1" dirty="0">
                <a:solidFill>
                  <a:srgbClr val="002060"/>
                </a:solidFill>
              </a:rPr>
              <a:t> </a:t>
            </a:r>
            <a:r>
              <a:rPr lang="en-US" sz="3200" b="1" dirty="0" err="1">
                <a:solidFill>
                  <a:srgbClr val="002060"/>
                </a:solidFill>
              </a:rPr>
              <a:t>quả</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thể</a:t>
            </a:r>
            <a:r>
              <a:rPr lang="en-US" sz="3200" b="1" dirty="0">
                <a:solidFill>
                  <a:srgbClr val="002060"/>
                </a:solidFill>
              </a:rPr>
              <a:t> </a:t>
            </a:r>
            <a:r>
              <a:rPr lang="en-US" sz="3200" b="1" dirty="0" err="1">
                <a:solidFill>
                  <a:srgbClr val="002060"/>
                </a:solidFill>
              </a:rPr>
              <a:t>xảy</a:t>
            </a:r>
            <a:r>
              <a:rPr lang="en-US" sz="3200" b="1" dirty="0">
                <a:solidFill>
                  <a:srgbClr val="002060"/>
                </a:solidFill>
              </a:rPr>
              <a:t> ra ở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huống</a:t>
            </a:r>
            <a:r>
              <a:rPr lang="en-US" sz="3200" b="1" dirty="0">
                <a:solidFill>
                  <a:srgbClr val="002060"/>
                </a:solidFill>
              </a:rPr>
              <a:t> </a:t>
            </a:r>
            <a:r>
              <a:rPr lang="en-US" sz="3200" b="1" dirty="0" err="1">
                <a:solidFill>
                  <a:srgbClr val="002060"/>
                </a:solidFill>
              </a:rPr>
              <a:t>mà</a:t>
            </a:r>
            <a:r>
              <a:rPr lang="en-US" sz="3200" b="1" dirty="0">
                <a:solidFill>
                  <a:srgbClr val="002060"/>
                </a:solidFill>
              </a:rPr>
              <a:t> </a:t>
            </a:r>
            <a:r>
              <a:rPr lang="en-US" sz="3200" b="1" dirty="0" err="1">
                <a:solidFill>
                  <a:srgbClr val="002060"/>
                </a:solidFill>
              </a:rPr>
              <a:t>cô</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nêu</a:t>
            </a:r>
            <a:r>
              <a:rPr lang="en-US" sz="3200" b="1" dirty="0">
                <a:solidFill>
                  <a:srgbClr val="002060"/>
                </a:solidFill>
              </a:rPr>
              <a:t>.</a:t>
            </a:r>
          </a:p>
        </p:txBody>
      </p:sp>
      <p:sp>
        <p:nvSpPr>
          <p:cNvPr id="4" name="Title 1"/>
          <p:cNvSpPr txBox="1">
            <a:spLocks/>
          </p:cNvSpPr>
          <p:nvPr/>
        </p:nvSpPr>
        <p:spPr>
          <a:xfrm>
            <a:off x="2109321" y="538614"/>
            <a:ext cx="8294337" cy="105907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b">
            <a:normAutofit lnSpcReduction="10000"/>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b="1" u="sng" dirty="0">
                <a:ln>
                  <a:solidFill>
                    <a:srgbClr val="002060"/>
                  </a:solidFill>
                </a:ln>
                <a:solidFill>
                  <a:srgbClr val="C00000"/>
                </a:solidFill>
              </a:rPr>
              <a:t>Bài tập 2 </a:t>
            </a:r>
            <a:r>
              <a:rPr lang="vi-VN" sz="3600" b="1" dirty="0">
                <a:ln>
                  <a:solidFill>
                    <a:srgbClr val="002060"/>
                  </a:solidFill>
                </a:ln>
                <a:solidFill>
                  <a:srgbClr val="C00000"/>
                </a:solidFill>
              </a:rPr>
              <a:t>: Dự đoán điều có thể xảy ra </a:t>
            </a:r>
            <a:br>
              <a:rPr lang="vi-VN" sz="3600" b="1" dirty="0">
                <a:ln>
                  <a:solidFill>
                    <a:srgbClr val="002060"/>
                  </a:solidFill>
                </a:ln>
                <a:solidFill>
                  <a:srgbClr val="C00000"/>
                </a:solidFill>
              </a:rPr>
            </a:br>
            <a:endParaRPr lang="en-US" sz="3600" b="1" dirty="0">
              <a:ln>
                <a:solidFill>
                  <a:srgbClr val="002060"/>
                </a:solidFill>
              </a:ln>
              <a:solidFill>
                <a:srgbClr val="C00000"/>
              </a:solidFill>
            </a:endParaRPr>
          </a:p>
        </p:txBody>
      </p:sp>
      <p:pic>
        <p:nvPicPr>
          <p:cNvPr id="6" name="图片 11">
            <a:extLst>
              <a:ext uri="{FF2B5EF4-FFF2-40B4-BE49-F238E27FC236}">
                <a16:creationId xmlns:a16="http://schemas.microsoft.com/office/drawing/2014/main" id="{473C3760-1F07-4A8F-8CD0-D6D6324DD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43" y="842839"/>
            <a:ext cx="2745997" cy="2787914"/>
          </a:xfrm>
          <a:prstGeom prst="rect">
            <a:avLst/>
          </a:prstGeom>
        </p:spPr>
      </p:pic>
    </p:spTree>
    <p:custDataLst>
      <p:tags r:id="rId1"/>
    </p:custDataLst>
    <p:extLst>
      <p:ext uri="{BB962C8B-B14F-4D97-AF65-F5344CB8AC3E}">
        <p14:creationId xmlns:p14="http://schemas.microsoft.com/office/powerpoint/2010/main" val="2223396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circle(in)">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circle(in)">
                                      <p:cBhvr>
                                        <p:cTn id="33" dur="2000"/>
                                        <p:tgtEl>
                                          <p:spTgt spid="3">
                                            <p:txEl>
                                              <p:pRg st="3" end="3"/>
                                            </p:txEl>
                                          </p:spTgt>
                                        </p:tgtEl>
                                      </p:cBhvr>
                                    </p:animEffect>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617" y="57629"/>
            <a:ext cx="10515600" cy="1325563"/>
          </a:xfrm>
        </p:spPr>
        <p:txBody>
          <a:bodyPr>
            <a:normAutofit/>
          </a:bodyPr>
          <a:lstStyle/>
          <a:p>
            <a:pPr algn="ctr"/>
            <a:r>
              <a:rPr lang="vi-VN" sz="3600" b="1" u="sng" dirty="0">
                <a:solidFill>
                  <a:srgbClr val="C00000"/>
                </a:solidFill>
              </a:rPr>
              <a:t>Bài tập 2 </a:t>
            </a:r>
            <a:r>
              <a:rPr lang="vi-VN" sz="3600" b="1" dirty="0">
                <a:solidFill>
                  <a:srgbClr val="C00000"/>
                </a:solidFill>
              </a:rPr>
              <a:t>: Dự đoán điều có thể xảy ra </a:t>
            </a:r>
            <a:br>
              <a:rPr lang="vi-VN" sz="3600" b="1" dirty="0">
                <a:solidFill>
                  <a:srgbClr val="C00000"/>
                </a:solidFill>
              </a:rPr>
            </a:br>
            <a:endParaRPr lang="en-US" sz="3600" b="1" dirty="0">
              <a:solidFill>
                <a:srgbClr val="C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83" y="788546"/>
            <a:ext cx="4808637" cy="2845792"/>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003" y="635628"/>
            <a:ext cx="4740051" cy="3658785"/>
          </a:xfrm>
          <a:prstGeom prst="ellipse">
            <a:avLst/>
          </a:prstGeom>
          <a:ln>
            <a:noFill/>
          </a:ln>
          <a:effectLst>
            <a:softEdge rad="112500"/>
          </a:effectLst>
        </p:spPr>
      </p:pic>
      <p:sp>
        <p:nvSpPr>
          <p:cNvPr id="5" name="Rectangle: Rounded Corners 4">
            <a:extLst>
              <a:ext uri="{FF2B5EF4-FFF2-40B4-BE49-F238E27FC236}">
                <a16:creationId xmlns:a16="http://schemas.microsoft.com/office/drawing/2014/main" id="{132C2F43-8BC8-4331-9AED-85D757751568}"/>
              </a:ext>
            </a:extLst>
          </p:cNvPr>
          <p:cNvSpPr/>
          <p:nvPr/>
        </p:nvSpPr>
        <p:spPr>
          <a:xfrm>
            <a:off x="922564" y="3943350"/>
            <a:ext cx="4367894" cy="21354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Subtitle 6">
            <a:extLst>
              <a:ext uri="{FF2B5EF4-FFF2-40B4-BE49-F238E27FC236}">
                <a16:creationId xmlns:a16="http://schemas.microsoft.com/office/drawing/2014/main" id="{2F501916-CB56-4D37-B017-AE93DCDCFAB3}"/>
              </a:ext>
            </a:extLst>
          </p:cNvPr>
          <p:cNvSpPr txBox="1">
            <a:spLocks/>
          </p:cNvSpPr>
          <p:nvPr/>
        </p:nvSpPr>
        <p:spPr>
          <a:xfrm>
            <a:off x="820738" y="4139293"/>
            <a:ext cx="4469720" cy="1630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Courier New" pitchFamily="49" charset="0"/>
              <a:buChar char="o"/>
            </a:pPr>
            <a:r>
              <a:rPr lang="vi-VN" b="1" dirty="0">
                <a:solidFill>
                  <a:srgbClr val="002060"/>
                </a:solidFill>
              </a:rPr>
              <a:t>Ít thời gian nghỉ ngơi</a:t>
            </a:r>
          </a:p>
          <a:p>
            <a:pPr algn="ctr">
              <a:buFont typeface="Courier New" pitchFamily="49" charset="0"/>
              <a:buChar char="o"/>
            </a:pPr>
            <a:r>
              <a:rPr lang="vi-VN" b="1" dirty="0">
                <a:solidFill>
                  <a:srgbClr val="002060"/>
                </a:solidFill>
              </a:rPr>
              <a:t>Ảnh hưởng đến sức khỏe</a:t>
            </a:r>
          </a:p>
          <a:p>
            <a:pPr algn="ctr">
              <a:buFont typeface="Courier New" pitchFamily="49" charset="0"/>
              <a:buChar char="o"/>
            </a:pPr>
            <a:r>
              <a:rPr lang="vi-VN" b="1" dirty="0">
                <a:solidFill>
                  <a:srgbClr val="002060"/>
                </a:solidFill>
              </a:rPr>
              <a:t>Dễ bị ngủ quên, thức dậy muộn vào sáng hôm sau</a:t>
            </a:r>
            <a:endParaRPr lang="en-US" b="1" dirty="0">
              <a:solidFill>
                <a:srgbClr val="002060"/>
              </a:solidFill>
            </a:endParaRPr>
          </a:p>
        </p:txBody>
      </p:sp>
      <p:sp>
        <p:nvSpPr>
          <p:cNvPr id="11" name="Oval 10">
            <a:extLst>
              <a:ext uri="{FF2B5EF4-FFF2-40B4-BE49-F238E27FC236}">
                <a16:creationId xmlns:a16="http://schemas.microsoft.com/office/drawing/2014/main" id="{1F1B7D96-5C86-4A7B-A899-D7495A65BDCD}"/>
              </a:ext>
            </a:extLst>
          </p:cNvPr>
          <p:cNvSpPr/>
          <p:nvPr/>
        </p:nvSpPr>
        <p:spPr>
          <a:xfrm>
            <a:off x="5609330" y="3996150"/>
            <a:ext cx="5867967" cy="26610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Subtitle 6">
            <a:extLst>
              <a:ext uri="{FF2B5EF4-FFF2-40B4-BE49-F238E27FC236}">
                <a16:creationId xmlns:a16="http://schemas.microsoft.com/office/drawing/2014/main" id="{2F09834C-8E3A-4709-8BC0-A3EFA90D0FA9}"/>
              </a:ext>
            </a:extLst>
          </p:cNvPr>
          <p:cNvSpPr txBox="1">
            <a:spLocks/>
          </p:cNvSpPr>
          <p:nvPr/>
        </p:nvSpPr>
        <p:spPr>
          <a:xfrm>
            <a:off x="5905417" y="4433206"/>
            <a:ext cx="5257800" cy="203065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C00000"/>
                </a:solidFill>
              </a:rPr>
              <a:t>Minh </a:t>
            </a:r>
            <a:r>
              <a:rPr lang="en-US" sz="3200" b="1" dirty="0" err="1">
                <a:solidFill>
                  <a:srgbClr val="C00000"/>
                </a:solidFill>
              </a:rPr>
              <a:t>là</a:t>
            </a:r>
            <a:r>
              <a:rPr lang="en-US" sz="3200" b="1" dirty="0">
                <a:solidFill>
                  <a:srgbClr val="C00000"/>
                </a:solidFill>
              </a:rPr>
              <a:t> </a:t>
            </a:r>
            <a:r>
              <a:rPr lang="en-US" sz="3200" b="1" dirty="0" err="1">
                <a:solidFill>
                  <a:srgbClr val="C00000"/>
                </a:solidFill>
              </a:rPr>
              <a:t>người</a:t>
            </a:r>
            <a:r>
              <a:rPr lang="en-US" sz="3200" b="1" dirty="0">
                <a:solidFill>
                  <a:srgbClr val="C00000"/>
                </a:solidFill>
              </a:rPr>
              <a:t> </a:t>
            </a:r>
            <a:r>
              <a:rPr lang="en-US" sz="3200" b="1" dirty="0" err="1">
                <a:solidFill>
                  <a:srgbClr val="C00000"/>
                </a:solidFill>
              </a:rPr>
              <a:t>biết</a:t>
            </a:r>
            <a:r>
              <a:rPr lang="en-US" sz="3200" b="1" dirty="0">
                <a:solidFill>
                  <a:srgbClr val="C00000"/>
                </a:solidFill>
              </a:rPr>
              <a:t> </a:t>
            </a:r>
            <a:r>
              <a:rPr lang="en-US" sz="3200" b="1" dirty="0" err="1">
                <a:solidFill>
                  <a:srgbClr val="C00000"/>
                </a:solidFill>
              </a:rPr>
              <a:t>sử</a:t>
            </a:r>
            <a:r>
              <a:rPr lang="en-US" sz="3200" b="1" dirty="0">
                <a:solidFill>
                  <a:srgbClr val="C00000"/>
                </a:solidFill>
              </a:rPr>
              <a:t> </a:t>
            </a:r>
            <a:r>
              <a:rPr lang="en-US" sz="3200" b="1" dirty="0" err="1">
                <a:solidFill>
                  <a:srgbClr val="C00000"/>
                </a:solidFill>
              </a:rPr>
              <a:t>dụng</a:t>
            </a:r>
            <a:r>
              <a:rPr lang="en-US" sz="3200" b="1" dirty="0">
                <a:solidFill>
                  <a:srgbClr val="C00000"/>
                </a:solidFill>
              </a:rPr>
              <a:t> </a:t>
            </a:r>
            <a:r>
              <a:rPr lang="en-US" sz="3200" b="1" dirty="0" err="1">
                <a:solidFill>
                  <a:srgbClr val="C00000"/>
                </a:solidFill>
              </a:rPr>
              <a:t>thời</a:t>
            </a:r>
            <a:r>
              <a:rPr lang="en-US" sz="3200" b="1" dirty="0">
                <a:solidFill>
                  <a:srgbClr val="C00000"/>
                </a:solidFill>
              </a:rPr>
              <a:t> </a:t>
            </a:r>
            <a:r>
              <a:rPr lang="en-US" sz="3200" b="1" dirty="0" err="1">
                <a:solidFill>
                  <a:srgbClr val="C00000"/>
                </a:solidFill>
              </a:rPr>
              <a:t>gian</a:t>
            </a:r>
            <a:r>
              <a:rPr lang="en-US" sz="3200" b="1" dirty="0">
                <a:solidFill>
                  <a:srgbClr val="C00000"/>
                </a:solidFill>
              </a:rPr>
              <a:t> </a:t>
            </a:r>
            <a:r>
              <a:rPr lang="en-US" sz="3200" b="1" dirty="0" err="1">
                <a:solidFill>
                  <a:srgbClr val="C00000"/>
                </a:solidFill>
              </a:rPr>
              <a:t>hợp</a:t>
            </a:r>
            <a:r>
              <a:rPr lang="en-US" sz="3200" b="1" dirty="0">
                <a:solidFill>
                  <a:srgbClr val="C00000"/>
                </a:solidFill>
              </a:rPr>
              <a:t> </a:t>
            </a:r>
            <a:r>
              <a:rPr lang="en-US" sz="3200" b="1" dirty="0" err="1">
                <a:solidFill>
                  <a:srgbClr val="C00000"/>
                </a:solidFill>
              </a:rPr>
              <a:t>lí</a:t>
            </a:r>
            <a:r>
              <a:rPr lang="en-US" sz="3200" b="1" dirty="0">
                <a:solidFill>
                  <a:srgbClr val="C00000"/>
                </a:solidFill>
              </a:rPr>
              <a:t>, </a:t>
            </a:r>
            <a:r>
              <a:rPr lang="en-US" sz="3200" b="1" dirty="0" err="1">
                <a:solidFill>
                  <a:srgbClr val="C00000"/>
                </a:solidFill>
              </a:rPr>
              <a:t>như</a:t>
            </a:r>
            <a:r>
              <a:rPr lang="en-US" sz="3200" b="1" dirty="0">
                <a:solidFill>
                  <a:srgbClr val="C00000"/>
                </a:solidFill>
              </a:rPr>
              <a:t> </a:t>
            </a:r>
            <a:r>
              <a:rPr lang="en-US" sz="3200" b="1" dirty="0" err="1">
                <a:solidFill>
                  <a:srgbClr val="C00000"/>
                </a:solidFill>
              </a:rPr>
              <a:t>vậy</a:t>
            </a:r>
            <a:r>
              <a:rPr lang="en-US" sz="3200" b="1" dirty="0">
                <a:solidFill>
                  <a:srgbClr val="C00000"/>
                </a:solidFill>
              </a:rPr>
              <a:t> Minh </a:t>
            </a:r>
            <a:r>
              <a:rPr lang="en-US" sz="3200" b="1" dirty="0" err="1">
                <a:solidFill>
                  <a:srgbClr val="C00000"/>
                </a:solidFill>
              </a:rPr>
              <a:t>sẽ</a:t>
            </a:r>
            <a:r>
              <a:rPr lang="en-US" sz="3200" b="1" dirty="0">
                <a:solidFill>
                  <a:srgbClr val="C00000"/>
                </a:solidFill>
              </a:rPr>
              <a:t> </a:t>
            </a:r>
            <a:r>
              <a:rPr lang="en-US" sz="3200" b="1" dirty="0" err="1">
                <a:solidFill>
                  <a:srgbClr val="C00000"/>
                </a:solidFill>
              </a:rPr>
              <a:t>hoàn</a:t>
            </a:r>
            <a:r>
              <a:rPr lang="en-US" sz="3200" b="1" dirty="0">
                <a:solidFill>
                  <a:srgbClr val="C00000"/>
                </a:solidFill>
              </a:rPr>
              <a:t> </a:t>
            </a:r>
            <a:r>
              <a:rPr lang="en-US" sz="3200" b="1" dirty="0" err="1">
                <a:solidFill>
                  <a:srgbClr val="C00000"/>
                </a:solidFill>
              </a:rPr>
              <a:t>thành</a:t>
            </a:r>
            <a:r>
              <a:rPr lang="en-US" sz="3200" b="1" dirty="0">
                <a:solidFill>
                  <a:srgbClr val="C00000"/>
                </a:solidFill>
              </a:rPr>
              <a:t> </a:t>
            </a:r>
            <a:r>
              <a:rPr lang="en-US" sz="3200" b="1" dirty="0" err="1">
                <a:solidFill>
                  <a:srgbClr val="C00000"/>
                </a:solidFill>
              </a:rPr>
              <a:t>tốt</a:t>
            </a:r>
            <a:r>
              <a:rPr lang="en-US" sz="3200" b="1" dirty="0">
                <a:solidFill>
                  <a:srgbClr val="C00000"/>
                </a:solidFill>
              </a:rPr>
              <a:t> </a:t>
            </a:r>
            <a:r>
              <a:rPr lang="en-US" sz="3200" b="1" dirty="0" err="1">
                <a:solidFill>
                  <a:srgbClr val="C00000"/>
                </a:solidFill>
              </a:rPr>
              <a:t>công</a:t>
            </a:r>
            <a:r>
              <a:rPr lang="en-US" sz="3200" b="1" dirty="0">
                <a:solidFill>
                  <a:srgbClr val="C00000"/>
                </a:solidFill>
              </a:rPr>
              <a:t> </a:t>
            </a:r>
            <a:r>
              <a:rPr lang="en-US" sz="3200" b="1" dirty="0" err="1">
                <a:solidFill>
                  <a:srgbClr val="C00000"/>
                </a:solidFill>
              </a:rPr>
              <a:t>việc</a:t>
            </a:r>
            <a:r>
              <a:rPr lang="en-US" sz="3200" b="1" dirty="0">
                <a:solidFill>
                  <a:srgbClr val="C00000"/>
                </a:solidFill>
              </a:rPr>
              <a:t>: </a:t>
            </a:r>
            <a:r>
              <a:rPr lang="en-US" sz="3200" b="1" dirty="0" err="1">
                <a:solidFill>
                  <a:srgbClr val="C00000"/>
                </a:solidFill>
              </a:rPr>
              <a:t>việc</a:t>
            </a:r>
            <a:r>
              <a:rPr lang="en-US" sz="3200" b="1" dirty="0">
                <a:solidFill>
                  <a:srgbClr val="C00000"/>
                </a:solidFill>
              </a:rPr>
              <a:t> </a:t>
            </a:r>
            <a:r>
              <a:rPr lang="en-US" sz="3200" b="1" dirty="0" err="1">
                <a:solidFill>
                  <a:srgbClr val="C00000"/>
                </a:solidFill>
              </a:rPr>
              <a:t>học</a:t>
            </a:r>
            <a:r>
              <a:rPr lang="en-US" sz="3200" b="1" dirty="0">
                <a:solidFill>
                  <a:srgbClr val="C00000"/>
                </a:solidFill>
              </a:rPr>
              <a:t>, </a:t>
            </a:r>
            <a:r>
              <a:rPr lang="en-US" sz="3200" b="1" dirty="0" err="1">
                <a:solidFill>
                  <a:srgbClr val="C00000"/>
                </a:solidFill>
              </a:rPr>
              <a:t>việc</a:t>
            </a:r>
            <a:r>
              <a:rPr lang="en-US" sz="3200" b="1" dirty="0">
                <a:solidFill>
                  <a:srgbClr val="C00000"/>
                </a:solidFill>
              </a:rPr>
              <a:t> </a:t>
            </a:r>
            <a:r>
              <a:rPr lang="en-US" sz="3200" b="1" dirty="0" err="1">
                <a:solidFill>
                  <a:srgbClr val="C00000"/>
                </a:solidFill>
              </a:rPr>
              <a:t>nhà</a:t>
            </a:r>
            <a:r>
              <a:rPr lang="en-US" sz="3200" b="1" dirty="0">
                <a:solidFill>
                  <a:srgbClr val="C00000"/>
                </a:solidFill>
              </a:rPr>
              <a:t> </a:t>
            </a:r>
            <a:r>
              <a:rPr lang="en-US" sz="3200" b="1" dirty="0" err="1">
                <a:solidFill>
                  <a:srgbClr val="C00000"/>
                </a:solidFill>
              </a:rPr>
              <a:t>và</a:t>
            </a:r>
            <a:r>
              <a:rPr lang="en-US" sz="3200" b="1" dirty="0">
                <a:solidFill>
                  <a:srgbClr val="C00000"/>
                </a:solidFill>
              </a:rPr>
              <a:t> </a:t>
            </a:r>
            <a:r>
              <a:rPr lang="en-US" sz="3200" b="1" dirty="0" err="1">
                <a:solidFill>
                  <a:srgbClr val="C00000"/>
                </a:solidFill>
              </a:rPr>
              <a:t>có</a:t>
            </a:r>
            <a:r>
              <a:rPr lang="en-US" sz="3200" b="1" dirty="0">
                <a:solidFill>
                  <a:srgbClr val="C00000"/>
                </a:solidFill>
              </a:rPr>
              <a:t> </a:t>
            </a:r>
            <a:r>
              <a:rPr lang="en-US" sz="3200" b="1" dirty="0" err="1">
                <a:solidFill>
                  <a:srgbClr val="C00000"/>
                </a:solidFill>
              </a:rPr>
              <a:t>thời</a:t>
            </a:r>
            <a:r>
              <a:rPr lang="en-US" sz="3200" b="1" dirty="0">
                <a:solidFill>
                  <a:srgbClr val="C00000"/>
                </a:solidFill>
              </a:rPr>
              <a:t> </a:t>
            </a:r>
            <a:r>
              <a:rPr lang="en-US" sz="3200" b="1" dirty="0" err="1">
                <a:solidFill>
                  <a:srgbClr val="C00000"/>
                </a:solidFill>
              </a:rPr>
              <a:t>gian</a:t>
            </a:r>
            <a:r>
              <a:rPr lang="en-US" sz="3200" b="1" dirty="0">
                <a:solidFill>
                  <a:srgbClr val="C00000"/>
                </a:solidFill>
              </a:rPr>
              <a:t> </a:t>
            </a:r>
            <a:r>
              <a:rPr lang="en-US" sz="3200" b="1" dirty="0" err="1">
                <a:solidFill>
                  <a:srgbClr val="C00000"/>
                </a:solidFill>
              </a:rPr>
              <a:t>vui</a:t>
            </a:r>
            <a:r>
              <a:rPr lang="en-US" sz="3200" b="1" dirty="0">
                <a:solidFill>
                  <a:srgbClr val="C00000"/>
                </a:solidFill>
              </a:rPr>
              <a:t> </a:t>
            </a:r>
            <a:r>
              <a:rPr lang="en-US" sz="3200" b="1" dirty="0" err="1">
                <a:solidFill>
                  <a:srgbClr val="C00000"/>
                </a:solidFill>
              </a:rPr>
              <a:t>chơi</a:t>
            </a:r>
            <a:r>
              <a:rPr lang="en-US" sz="3200" b="1" dirty="0">
                <a:solidFill>
                  <a:srgbClr val="C00000"/>
                </a:solidFill>
              </a:rPr>
              <a:t> </a:t>
            </a:r>
            <a:r>
              <a:rPr lang="en-US" sz="3200" b="1" dirty="0" err="1">
                <a:solidFill>
                  <a:srgbClr val="C00000"/>
                </a:solidFill>
              </a:rPr>
              <a:t>giải</a:t>
            </a:r>
            <a:r>
              <a:rPr lang="en-US" sz="3200" b="1" dirty="0">
                <a:solidFill>
                  <a:srgbClr val="C00000"/>
                </a:solidFill>
              </a:rPr>
              <a:t> </a:t>
            </a:r>
            <a:r>
              <a:rPr lang="en-US" sz="3200" b="1" dirty="0" err="1">
                <a:solidFill>
                  <a:srgbClr val="C00000"/>
                </a:solidFill>
              </a:rPr>
              <a:t>trí</a:t>
            </a:r>
            <a:r>
              <a:rPr lang="en-US" sz="3200" b="1" dirty="0">
                <a:solidFill>
                  <a:srgbClr val="C00000"/>
                </a:solidFill>
              </a:rPr>
              <a:t>.</a:t>
            </a:r>
            <a:endParaRPr lang="vi-VN" sz="3200" b="1" dirty="0">
              <a:solidFill>
                <a:srgbClr val="C00000"/>
              </a:solidFill>
            </a:endParaRPr>
          </a:p>
        </p:txBody>
      </p:sp>
    </p:spTree>
    <p:custDataLst>
      <p:tags r:id="rId1"/>
    </p:custDataLst>
    <p:extLst>
      <p:ext uri="{BB962C8B-B14F-4D97-AF65-F5344CB8AC3E}">
        <p14:creationId xmlns:p14="http://schemas.microsoft.com/office/powerpoint/2010/main" val="129653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bg/>
                                          </p:spTgt>
                                        </p:tgtEl>
                                        <p:attrNameLst>
                                          <p:attrName>style.visibility</p:attrName>
                                        </p:attrNameLst>
                                      </p:cBhvr>
                                      <p:to>
                                        <p:strVal val="visible"/>
                                      </p:to>
                                    </p:set>
                                    <p:animEffect transition="in" filter="wipe(down)">
                                      <p:cBhvr>
                                        <p:cTn id="22" dur="500"/>
                                        <p:tgtEl>
                                          <p:spTgt spid="10">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wipe(down)">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0" grpId="0" uiExpand="1" build="p" animBg="1"/>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9396" y="287332"/>
            <a:ext cx="10393208" cy="913417"/>
          </a:xfrm>
        </p:spPr>
        <p:txBody>
          <a:bodyPr>
            <a:prstTxWarp prst="textPlain">
              <a:avLst/>
            </a:prstTxWarp>
            <a:normAutofit fontScale="90000"/>
          </a:bodyPr>
          <a:lstStyle/>
          <a:p>
            <a:r>
              <a:rPr lang="vi-VN" sz="3200" b="1" u="sng" dirty="0">
                <a:ln w="18000">
                  <a:solidFill>
                    <a:srgbClr val="C00000"/>
                  </a:solidFill>
                  <a:prstDash val="solid"/>
                  <a:miter lim="800000"/>
                </a:ln>
                <a:solidFill>
                  <a:srgbClr val="FF0000"/>
                </a:solidFill>
                <a:effectLst>
                  <a:outerShdw blurRad="25500" dist="23000" dir="7020000" algn="tl">
                    <a:srgbClr val="000000">
                      <a:alpha val="50000"/>
                    </a:srgbClr>
                  </a:outerShdw>
                </a:effectLst>
              </a:rPr>
              <a:t>Bài tập 3</a:t>
            </a:r>
            <a:r>
              <a:rPr lang="vi-VN" sz="3200" b="1" dirty="0">
                <a:ln w="18000">
                  <a:solidFill>
                    <a:srgbClr val="C00000"/>
                  </a:solidFill>
                  <a:prstDash val="solid"/>
                  <a:miter lim="800000"/>
                </a:ln>
                <a:solidFill>
                  <a:srgbClr val="FF0000"/>
                </a:solidFill>
                <a:effectLst>
                  <a:outerShdw blurRad="25500" dist="23000" dir="7020000" algn="tl">
                    <a:srgbClr val="000000">
                      <a:alpha val="50000"/>
                    </a:srgbClr>
                  </a:outerShdw>
                </a:effectLst>
              </a:rPr>
              <a:t>: a. Em đưa ra lời khuyên gì cho bạn trong tranh?</a:t>
            </a:r>
            <a:br>
              <a:rPr lang="vi-VN" sz="3200" b="1" dirty="0">
                <a:ln w="18000">
                  <a:solidFill>
                    <a:srgbClr val="C00000"/>
                  </a:solidFill>
                  <a:prstDash val="solid"/>
                  <a:miter lim="800000"/>
                </a:ln>
                <a:solidFill>
                  <a:srgbClr val="FF0000"/>
                </a:solidFill>
                <a:effectLst>
                  <a:outerShdw blurRad="25500" dist="23000" dir="7020000" algn="tl">
                    <a:srgbClr val="000000">
                      <a:alpha val="50000"/>
                    </a:srgbClr>
                  </a:outerShdw>
                </a:effectLst>
              </a:rPr>
            </a:br>
            <a:r>
              <a:rPr lang="vi-VN" sz="3200" b="1" dirty="0">
                <a:ln w="18000">
                  <a:solidFill>
                    <a:srgbClr val="C00000"/>
                  </a:solidFill>
                  <a:prstDash val="solid"/>
                  <a:miter lim="800000"/>
                </a:ln>
                <a:solidFill>
                  <a:srgbClr val="FF0000"/>
                </a:solidFill>
                <a:effectLst>
                  <a:outerShdw blurRad="25500" dist="23000" dir="7020000" algn="tl">
                    <a:srgbClr val="000000">
                      <a:alpha val="50000"/>
                    </a:srgbClr>
                  </a:outerShdw>
                </a:effectLst>
              </a:rPr>
              <a:t>                  b. Vì sao em đưa ra lời khuyên đó ?</a:t>
            </a:r>
            <a:endParaRPr lang="en-US" sz="3200" b="1" dirty="0">
              <a:ln w="18000">
                <a:solidFill>
                  <a:srgbClr val="C00000"/>
                </a:solidFill>
                <a:prstDash val="solid"/>
                <a:miter lim="800000"/>
              </a:ln>
              <a:solidFill>
                <a:srgbClr val="FF0000"/>
              </a:solidFill>
              <a:effectLst>
                <a:outerShdw blurRad="25500" dist="23000" dir="7020000" algn="tl">
                  <a:srgbClr val="000000">
                    <a:alpha val="50000"/>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7" y="1551780"/>
            <a:ext cx="5797379" cy="5018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51780"/>
            <a:ext cx="6096000" cy="5018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160930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1912" y="793021"/>
            <a:ext cx="4507939" cy="3342011"/>
          </a:xfrm>
        </p:spPr>
        <p:txBody>
          <a:bodyPr>
            <a:normAutofit/>
          </a:bodyPr>
          <a:lstStyle/>
          <a:p>
            <a:pPr>
              <a:lnSpc>
                <a:spcPct val="150000"/>
              </a:lnSpc>
            </a:pPr>
            <a:r>
              <a:rPr lang="vi-VN" sz="2800" b="1" dirty="0">
                <a:solidFill>
                  <a:srgbClr val="C00000"/>
                </a:solidFill>
              </a:rPr>
              <a:t>Cậu nên tập trung vẽ tranh xong rồi xem tivi nhé! Như vậy sẽ tiết kiệm thời gian mà vẫn hoàn thành hết công việc  đấy!</a:t>
            </a:r>
            <a:endParaRPr lang="en-US" sz="2800" b="1"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69" y="105568"/>
            <a:ext cx="6071596" cy="62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113" l="0" r="100000">
                        <a14:foregroundMark x1="88830" y1="14539" x2="95390" y2="10461"/>
                        <a14:foregroundMark x1="64184" y1="50887" x2="65780" y2="54433"/>
                        <a14:foregroundMark x1="66312" y1="52660" x2="67199" y2="51241"/>
                        <a14:foregroundMark x1="70213" y1="49823" x2="70213" y2="49823"/>
                        <a14:foregroundMark x1="70213" y1="49823" x2="70213" y2="49823"/>
                        <a14:foregroundMark x1="68972" y1="51241" x2="67908" y2="51773"/>
                        <a14:foregroundMark x1="65426" y1="51773" x2="65426" y2="51773"/>
                        <a14:foregroundMark x1="63475" y1="52128" x2="63475" y2="52128"/>
                        <a14:foregroundMark x1="63298" y1="52660" x2="63298" y2="52660"/>
                        <a14:foregroundMark x1="63298" y1="52660" x2="62411" y2="54078"/>
                        <a14:foregroundMark x1="61879" y1="54078" x2="61879" y2="54078"/>
                        <a14:foregroundMark x1="60993" y1="54078" x2="60993" y2="54078"/>
                        <a14:foregroundMark x1="60993" y1="54078" x2="60993" y2="54078"/>
                        <a14:foregroundMark x1="60816" y1="53546" x2="60816" y2="53546"/>
                        <a14:foregroundMark x1="41489" y1="59574" x2="41489" y2="59574"/>
                        <a14:foregroundMark x1="40426" y1="60993" x2="40426" y2="60993"/>
                        <a14:foregroundMark x1="36348" y1="65957" x2="36348" y2="65957"/>
                        <a14:foregroundMark x1="37766" y1="62234" x2="37766" y2="62234"/>
                        <a14:foregroundMark x1="37766" y1="62234" x2="37766" y2="62234"/>
                        <a14:foregroundMark x1="37766" y1="62234" x2="37766" y2="62234"/>
                        <a14:foregroundMark x1="33865" y1="61879" x2="33865" y2="61879"/>
                        <a14:foregroundMark x1="29965" y1="65603" x2="29965" y2="65603"/>
                        <a14:foregroundMark x1="29965" y1="65603" x2="31915" y2="64184"/>
                        <a14:foregroundMark x1="55851" y1="70567" x2="55851" y2="70567"/>
                        <a14:foregroundMark x1="55851" y1="70567" x2="55851" y2="70567"/>
                        <a14:foregroundMark x1="45745" y1="16844" x2="45745" y2="16844"/>
                        <a14:foregroundMark x1="45390" y1="17199" x2="45390" y2="17199"/>
                        <a14:foregroundMark x1="45390" y1="17199" x2="43972" y2="18617"/>
                        <a14:foregroundMark x1="39007" y1="22872" x2="39007" y2="22872"/>
                        <a14:foregroundMark x1="39007" y1="22872" x2="39007" y2="22872"/>
                        <a14:foregroundMark x1="64716" y1="96277" x2="64716" y2="96277"/>
                        <a14:foregroundMark x1="64894" y1="94858" x2="65780" y2="93085"/>
                        <a14:foregroundMark x1="65780" y1="93085" x2="45922" y2="93085"/>
                        <a14:foregroundMark x1="44326" y1="93085" x2="47518" y2="98227"/>
                        <a14:foregroundMark x1="71809" y1="94858" x2="71809" y2="94858"/>
                        <a14:foregroundMark x1="71809" y1="94858" x2="71809" y2="94858"/>
                        <a14:foregroundMark x1="73227" y1="93085" x2="73227" y2="93085"/>
                        <a14:foregroundMark x1="73227" y1="93085" x2="73227" y2="93085"/>
                        <a14:foregroundMark x1="73227" y1="93085" x2="72695" y2="94858"/>
                        <a14:foregroundMark x1="71809" y1="95390" x2="71809" y2="95390"/>
                        <a14:foregroundMark x1="70390" y1="89007" x2="70390" y2="89007"/>
                        <a14:foregroundMark x1="75709" y1="89362" x2="76773" y2="89894"/>
                        <a14:foregroundMark x1="78191" y1="78901" x2="79787" y2="76950"/>
                        <a14:foregroundMark x1="80319" y1="76064" x2="81383" y2="74645"/>
                        <a14:foregroundMark x1="82270" y1="71986" x2="83333" y2="71099"/>
                        <a14:foregroundMark x1="84752" y1="67376" x2="85284" y2="65957"/>
                        <a14:foregroundMark x1="86170" y1="64184" x2="86170" y2="64184"/>
                        <a14:foregroundMark x1="86879" y1="59043" x2="86879" y2="56383"/>
                        <a14:foregroundMark x1="82447" y1="39362" x2="82447" y2="39362"/>
                        <a14:foregroundMark x1="81915" y1="36525" x2="81915" y2="36525"/>
                        <a14:foregroundMark x1="81738" y1="35638" x2="81738" y2="35638"/>
                        <a14:foregroundMark x1="67908" y1="19504" x2="51773" y2="13652"/>
                        <a14:backgroundMark x1="58865" y1="16844" x2="58865" y2="16844"/>
                        <a14:backgroundMark x1="60284" y1="16844" x2="60284" y2="16844"/>
                        <a14:backgroundMark x1="61879" y1="16844" x2="64184" y2="17199"/>
                        <a14:backgroundMark x1="64716" y1="17199" x2="64716" y2="17199"/>
                        <a14:backgroundMark x1="64894" y1="17199" x2="66844" y2="17730"/>
                        <a14:backgroundMark x1="67908" y1="17730" x2="67908" y2="17730"/>
                        <a14:backgroundMark x1="67908" y1="17730" x2="67908" y2="17730"/>
                        <a14:backgroundMark x1="51241" y1="12234" x2="51241" y2="12234"/>
                        <a14:backgroundMark x1="56206" y1="15426" x2="56206" y2="15426"/>
                      </a14:backgroundRemoval>
                    </a14:imgEffect>
                  </a14:imgLayer>
                </a14:imgProps>
              </a:ext>
              <a:ext uri="{28A0092B-C50C-407E-A947-70E740481C1C}">
                <a14:useLocalDpi xmlns:a14="http://schemas.microsoft.com/office/drawing/2010/main" val="0"/>
              </a:ext>
            </a:extLst>
          </a:blip>
          <a:stretch>
            <a:fillRect/>
          </a:stretch>
        </p:blipFill>
        <p:spPr>
          <a:xfrm>
            <a:off x="7410540" y="3872270"/>
            <a:ext cx="3819439" cy="2024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975929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5000"/>
            <a:lum/>
          </a:blip>
          <a:srcRect/>
          <a:stretch>
            <a:fillRect t="-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E94917-F982-4F25-A653-213FE786BC27}"/>
              </a:ext>
            </a:extLst>
          </p:cNvPr>
          <p:cNvPicPr>
            <a:picLocks noChangeAspect="1"/>
          </p:cNvPicPr>
          <p:nvPr/>
        </p:nvPicPr>
        <p:blipFill>
          <a:blip r:embed="rId7"/>
          <a:stretch>
            <a:fillRect/>
          </a:stretch>
        </p:blipFill>
        <p:spPr>
          <a:xfrm>
            <a:off x="378579" y="73667"/>
            <a:ext cx="3067461" cy="798257"/>
          </a:xfrm>
          <a:prstGeom prst="roundRect">
            <a:avLst>
              <a:gd name="adj" fmla="val 48635"/>
            </a:avLst>
          </a:prstGeom>
        </p:spPr>
      </p:pic>
      <p:sp>
        <p:nvSpPr>
          <p:cNvPr id="20" name="TextBox 19">
            <a:extLst>
              <a:ext uri="{FF2B5EF4-FFF2-40B4-BE49-F238E27FC236}">
                <a16:creationId xmlns:a16="http://schemas.microsoft.com/office/drawing/2014/main" id="{A70A8A7B-C51B-456D-A229-6841EEC1F51E}"/>
              </a:ext>
            </a:extLst>
          </p:cNvPr>
          <p:cNvSpPr txBox="1"/>
          <p:nvPr/>
        </p:nvSpPr>
        <p:spPr>
          <a:xfrm>
            <a:off x="3301876" y="87094"/>
            <a:ext cx="3083067" cy="1569660"/>
          </a:xfrm>
          <a:prstGeom prst="rect">
            <a:avLst/>
          </a:prstGeom>
          <a:noFill/>
        </p:spPr>
        <p:txBody>
          <a:bodyPr wrap="square" rtlCol="0">
            <a:spAutoFit/>
          </a:bodyPr>
          <a:lstStyle/>
          <a:p>
            <a:pPr algn="ctr"/>
            <a:r>
              <a:rPr lang="vi-VN"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Cùng nghe và hát bài hát:</a:t>
            </a:r>
          </a:p>
          <a:p>
            <a:pPr algn="ctr"/>
            <a:endParaRPr lang="en-US" sz="32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822" y="1333609"/>
            <a:ext cx="7500334" cy="4491473"/>
          </a:xfrm>
          <a:prstGeom prst="rect">
            <a:avLst/>
          </a:prstGeom>
        </p:spPr>
      </p:pic>
      <p:sp>
        <p:nvSpPr>
          <p:cNvPr id="2" name="Title 1"/>
          <p:cNvSpPr>
            <a:spLocks noGrp="1"/>
          </p:cNvSpPr>
          <p:nvPr>
            <p:ph type="title"/>
          </p:nvPr>
        </p:nvSpPr>
        <p:spPr>
          <a:xfrm>
            <a:off x="6938758" y="338919"/>
            <a:ext cx="5253242" cy="1695699"/>
          </a:xfrm>
          <a:noFill/>
        </p:spPr>
        <p:txBody>
          <a:bodyPr>
            <a:noAutofit/>
          </a:bodyPr>
          <a:lstStyle/>
          <a:p>
            <a:r>
              <a:rPr lang="vi-VN" sz="5400" dirty="0">
                <a:ln>
                  <a:solidFill>
                    <a:srgbClr val="7030A0"/>
                  </a:solidFill>
                </a:ln>
                <a:solidFill>
                  <a:srgbClr val="FFFF00"/>
                </a:solidFill>
                <a:effectLst>
                  <a:outerShdw blurRad="50800" dist="38100" dir="5400000" algn="t" rotWithShape="0">
                    <a:prstClr val="black">
                      <a:alpha val="40000"/>
                    </a:prstClr>
                  </a:outerShdw>
                </a:effectLst>
              </a:rPr>
              <a:t>Đồng Hồ Quả Lắc</a:t>
            </a:r>
            <a:endParaRPr lang="en-US" sz="5400" dirty="0">
              <a:ln>
                <a:solidFill>
                  <a:srgbClr val="7030A0"/>
                </a:solidFill>
              </a:ln>
              <a:solidFill>
                <a:srgbClr val="FFFF00"/>
              </a:solidFill>
              <a:effectLst>
                <a:outerShdw blurRad="50800" dist="38100" dir="5400000" algn="t" rotWithShape="0">
                  <a:prstClr val="black">
                    <a:alpha val="40000"/>
                  </a:prstClr>
                </a:outerShdw>
              </a:effectLst>
            </a:endParaRPr>
          </a:p>
        </p:txBody>
      </p:sp>
      <p:sp>
        <p:nvSpPr>
          <p:cNvPr id="7" name="Title 1"/>
          <p:cNvSpPr txBox="1">
            <a:spLocks/>
          </p:cNvSpPr>
          <p:nvPr/>
        </p:nvSpPr>
        <p:spPr>
          <a:xfrm>
            <a:off x="680383" y="5971922"/>
            <a:ext cx="9208084" cy="744467"/>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914377"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err="1">
                <a:solidFill>
                  <a:srgbClr val="FF0000"/>
                </a:solidFill>
              </a:rPr>
              <a:t>Trong</a:t>
            </a:r>
            <a:r>
              <a:rPr lang="en-US" sz="3600" b="1" dirty="0">
                <a:solidFill>
                  <a:srgbClr val="FF0000"/>
                </a:solidFill>
              </a:rPr>
              <a:t> </a:t>
            </a:r>
            <a:r>
              <a:rPr lang="en-US" sz="3600" b="1" dirty="0" err="1">
                <a:solidFill>
                  <a:srgbClr val="FF0000"/>
                </a:solidFill>
              </a:rPr>
              <a:t>bài</a:t>
            </a:r>
            <a:r>
              <a:rPr lang="en-US" sz="3600" b="1" dirty="0">
                <a:solidFill>
                  <a:srgbClr val="FF0000"/>
                </a:solidFill>
              </a:rPr>
              <a:t> </a:t>
            </a:r>
            <a:r>
              <a:rPr lang="vi-VN" sz="3600" b="1" dirty="0">
                <a:solidFill>
                  <a:srgbClr val="FF0000"/>
                </a:solidFill>
              </a:rPr>
              <a:t>hát</a:t>
            </a:r>
            <a:r>
              <a:rPr lang="en-US" sz="3600" b="1" dirty="0">
                <a:solidFill>
                  <a:srgbClr val="FF0000"/>
                </a:solidFill>
              </a:rPr>
              <a:t>, </a:t>
            </a:r>
            <a:r>
              <a:rPr lang="en-US" sz="3600" b="1" dirty="0" err="1">
                <a:solidFill>
                  <a:srgbClr val="FF0000"/>
                </a:solidFill>
              </a:rPr>
              <a:t>đồng</a:t>
            </a:r>
            <a:r>
              <a:rPr lang="en-US" sz="3600" b="1" dirty="0">
                <a:solidFill>
                  <a:srgbClr val="FF0000"/>
                </a:solidFill>
              </a:rPr>
              <a:t> </a:t>
            </a:r>
            <a:r>
              <a:rPr lang="en-US" sz="3600" b="1" dirty="0" err="1">
                <a:solidFill>
                  <a:srgbClr val="FF0000"/>
                </a:solidFill>
              </a:rPr>
              <a:t>hồ</a:t>
            </a:r>
            <a:r>
              <a:rPr lang="en-US" sz="3600" b="1" dirty="0">
                <a:solidFill>
                  <a:srgbClr val="FF0000"/>
                </a:solidFill>
              </a:rPr>
              <a:t> </a:t>
            </a:r>
            <a:r>
              <a:rPr lang="en-US" sz="3600" b="1" dirty="0" err="1">
                <a:solidFill>
                  <a:srgbClr val="FF0000"/>
                </a:solidFill>
              </a:rPr>
              <a:t>nhắc</a:t>
            </a:r>
            <a:r>
              <a:rPr lang="en-US" sz="3600" b="1" dirty="0">
                <a:solidFill>
                  <a:srgbClr val="FF0000"/>
                </a:solidFill>
              </a:rPr>
              <a:t> </a:t>
            </a:r>
            <a:r>
              <a:rPr lang="en-US" sz="3600" b="1" dirty="0" err="1">
                <a:solidFill>
                  <a:srgbClr val="FF0000"/>
                </a:solidFill>
              </a:rPr>
              <a:t>chúng</a:t>
            </a:r>
            <a:r>
              <a:rPr lang="en-US" sz="3600" b="1" dirty="0">
                <a:solidFill>
                  <a:srgbClr val="FF0000"/>
                </a:solidFill>
              </a:rPr>
              <a:t> ta </a:t>
            </a:r>
            <a:r>
              <a:rPr lang="en-US" sz="3600" b="1" dirty="0" err="1">
                <a:solidFill>
                  <a:srgbClr val="FF0000"/>
                </a:solidFill>
              </a:rPr>
              <a:t>điều</a:t>
            </a:r>
            <a:r>
              <a:rPr lang="en-US" sz="3600" b="1" dirty="0">
                <a:solidFill>
                  <a:srgbClr val="FF0000"/>
                </a:solidFill>
              </a:rPr>
              <a:t> </a:t>
            </a:r>
            <a:r>
              <a:rPr lang="en-US" sz="3600" b="1" dirty="0" err="1">
                <a:solidFill>
                  <a:srgbClr val="FF0000"/>
                </a:solidFill>
              </a:rPr>
              <a:t>gì</a:t>
            </a:r>
            <a:r>
              <a:rPr lang="en-US" sz="3600" b="1" dirty="0">
                <a:solidFill>
                  <a:srgbClr val="FF0000"/>
                </a:solidFill>
              </a:rPr>
              <a:t>?</a:t>
            </a:r>
          </a:p>
        </p:txBody>
      </p:sp>
      <p:pic>
        <p:nvPicPr>
          <p:cNvPr id="6" name="DongHoQuaLac-V.A-3983385 (mp3cut.net) (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99005" y="4048101"/>
            <a:ext cx="434486" cy="487363"/>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5819" y="1465331"/>
            <a:ext cx="3352800" cy="243840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21224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31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1463">
                <p:cTn id="33" fill="hold" display="0">
                  <p:stCondLst>
                    <p:cond delay="indefinite"/>
                  </p:stCondLst>
                  <p:endCondLst>
                    <p:cond evt="onStopAudio" delay="0">
                      <p:tgtEl>
                        <p:sldTgt/>
                      </p:tgtEl>
                    </p:cond>
                  </p:endCondLst>
                </p:cTn>
                <p:tgtEl>
                  <p:spTgt spid="6"/>
                </p:tgtEl>
              </p:cMediaNode>
            </p:audio>
          </p:childTnLst>
        </p:cTn>
      </p:par>
    </p:tnLst>
    <p:bldLst>
      <p:bldP spid="20" grpId="0"/>
      <p:bldP spid="2" grpId="0"/>
      <p:bldP spid="7" grpId="0" animBg="1"/>
    </p:bldLst>
  </p:timing>
  <p:extLst>
    <p:ext uri="{E180D4A7-C9FB-4DFB-919C-405C955672EB}">
      <p14:showEvtLst xmlns:p14="http://schemas.microsoft.com/office/powerpoint/2010/main">
        <p14:playEvt time="49099" objId="6"/>
        <p14:stopEvt time="50543" objId="6"/>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r>
              <a:rPr lang="en-US" sz="3600" b="1" dirty="0" err="1">
                <a:solidFill>
                  <a:srgbClr val="002060"/>
                </a:solidFill>
                <a:effectLst>
                  <a:outerShdw blurRad="38100" dist="38100" dir="2700000" algn="tl">
                    <a:srgbClr val="000000">
                      <a:alpha val="43137"/>
                    </a:srgbClr>
                  </a:outerShdw>
                </a:effectLst>
                <a:latin typeface="+mn-lt"/>
              </a:rPr>
              <a:t>Cậu</a:t>
            </a:r>
            <a:r>
              <a:rPr lang="vi-VN"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nên</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lập</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thời</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gian</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biểu</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gồm</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các</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công</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việc</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cần</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làm</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rồi</a:t>
            </a:r>
            <a:r>
              <a:rPr lang="en-US" sz="3600" b="1" dirty="0">
                <a:solidFill>
                  <a:srgbClr val="002060"/>
                </a:solidFill>
                <a:effectLst>
                  <a:outerShdw blurRad="38100" dist="38100" dir="2700000" algn="tl">
                    <a:srgbClr val="000000">
                      <a:alpha val="43137"/>
                    </a:srgbClr>
                  </a:outerShdw>
                </a:effectLst>
                <a:latin typeface="+mn-lt"/>
              </a:rPr>
              <a:t> </a:t>
            </a:r>
            <a:r>
              <a:rPr lang="vi-VN" sz="3600" b="1" dirty="0">
                <a:solidFill>
                  <a:srgbClr val="002060"/>
                </a:solidFill>
                <a:effectLst>
                  <a:outerShdw blurRad="38100" dist="38100" dir="2700000" algn="tl">
                    <a:srgbClr val="000000">
                      <a:alpha val="43137"/>
                    </a:srgbClr>
                  </a:outerShdw>
                </a:effectLst>
                <a:latin typeface="+mn-lt"/>
              </a:rPr>
              <a:t>cứ tập trung làm lần lượt từng việ</a:t>
            </a:r>
            <a:r>
              <a:rPr lang="en-US" sz="3600" b="1" dirty="0">
                <a:solidFill>
                  <a:srgbClr val="002060"/>
                </a:solidFill>
                <a:effectLst>
                  <a:outerShdw blurRad="38100" dist="38100" dir="2700000" algn="tl">
                    <a:srgbClr val="000000">
                      <a:alpha val="43137"/>
                    </a:srgbClr>
                  </a:outerShdw>
                </a:effectLst>
                <a:latin typeface="+mn-lt"/>
              </a:rPr>
              <a:t>c</a:t>
            </a:r>
            <a:r>
              <a:rPr lang="vi-VN" sz="3600" b="1" dirty="0">
                <a:solidFill>
                  <a:srgbClr val="002060"/>
                </a:solidFill>
                <a:effectLst>
                  <a:outerShdw blurRad="38100" dist="38100" dir="2700000" algn="tl">
                    <a:srgbClr val="000000">
                      <a:alpha val="43137"/>
                    </a:srgbClr>
                  </a:outerShdw>
                </a:effectLst>
                <a:latin typeface="+mn-lt"/>
              </a:rPr>
              <a:t> một nhé! </a:t>
            </a:r>
            <a:r>
              <a:rPr lang="en-US" sz="3600" b="1" dirty="0" err="1">
                <a:solidFill>
                  <a:srgbClr val="002060"/>
                </a:solidFill>
                <a:effectLst>
                  <a:outerShdw blurRad="38100" dist="38100" dir="2700000" algn="tl">
                    <a:srgbClr val="000000">
                      <a:alpha val="43137"/>
                    </a:srgbClr>
                  </a:outerShdw>
                </a:effectLst>
                <a:latin typeface="+mn-lt"/>
              </a:rPr>
              <a:t>Như</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vậy</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sẽ</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tiết</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kiệm</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thời</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gian</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mà</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không</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bỏ</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sót</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công</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việc</a:t>
            </a:r>
            <a:r>
              <a:rPr lang="en-US" sz="3600" b="1" dirty="0">
                <a:solidFill>
                  <a:srgbClr val="002060"/>
                </a:solidFill>
                <a:effectLst>
                  <a:outerShdw blurRad="38100" dist="38100" dir="2700000" algn="tl">
                    <a:srgbClr val="000000">
                      <a:alpha val="43137"/>
                    </a:srgbClr>
                  </a:outerShdw>
                </a:effectLst>
                <a:latin typeface="+mn-lt"/>
              </a:rPr>
              <a:t> </a:t>
            </a:r>
            <a:r>
              <a:rPr lang="en-US" sz="3600" b="1" dirty="0" err="1">
                <a:solidFill>
                  <a:srgbClr val="002060"/>
                </a:solidFill>
                <a:effectLst>
                  <a:outerShdw blurRad="38100" dist="38100" dir="2700000" algn="tl">
                    <a:srgbClr val="000000">
                      <a:alpha val="43137"/>
                    </a:srgbClr>
                  </a:outerShdw>
                </a:effectLst>
                <a:latin typeface="+mn-lt"/>
              </a:rPr>
              <a:t>nào</a:t>
            </a:r>
            <a:r>
              <a:rPr lang="en-US" sz="3600" b="1" dirty="0">
                <a:solidFill>
                  <a:srgbClr val="002060"/>
                </a:solidFill>
                <a:effectLst>
                  <a:outerShdw blurRad="38100" dist="38100" dir="2700000" algn="tl">
                    <a:srgbClr val="000000">
                      <a:alpha val="43137"/>
                    </a:srgbClr>
                  </a:outerShdw>
                </a:effectLst>
                <a:latin typeface="+mn-lt"/>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2" y="461246"/>
            <a:ext cx="5866727" cy="602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495669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3"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Vận</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dụng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813932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4829198" y="239184"/>
            <a:ext cx="7159601" cy="6618816"/>
          </a:xfrm>
          <a:prstGeom prst="rect">
            <a:avLst/>
          </a:prstGeom>
          <a:ln w="228600" cap="sq" cmpd="thickThin">
            <a:noFill/>
            <a:prstDash val="solid"/>
            <a:miter lim="800000"/>
          </a:ln>
          <a:effectLst>
            <a:innerShdw blurRad="76200">
              <a:srgbClr val="000000"/>
            </a:innerShdw>
          </a:effectLst>
        </p:spPr>
      </p:pic>
      <p:pic>
        <p:nvPicPr>
          <p:cNvPr id="11270" name="图片 11269" descr="25"/>
          <p:cNvPicPr>
            <a:picLocks noChangeAspect="1"/>
          </p:cNvPicPr>
          <p:nvPr/>
        </p:nvPicPr>
        <p:blipFill>
          <a:blip r:embed="rId5"/>
          <a:stretch>
            <a:fillRect/>
          </a:stretch>
        </p:blipFill>
        <p:spPr>
          <a:xfrm>
            <a:off x="203201" y="1092202"/>
            <a:ext cx="5048251" cy="2468033"/>
          </a:xfrm>
          <a:prstGeom prst="rect">
            <a:avLst/>
          </a:prstGeom>
          <a:noFill/>
          <a:ln w="9525">
            <a:noFill/>
          </a:ln>
        </p:spPr>
      </p:pic>
      <p:sp>
        <p:nvSpPr>
          <p:cNvPr id="11271" name="文本框 11270"/>
          <p:cNvSpPr txBox="1"/>
          <p:nvPr/>
        </p:nvSpPr>
        <p:spPr>
          <a:xfrm>
            <a:off x="5175161" y="2831174"/>
            <a:ext cx="6467673" cy="3944981"/>
          </a:xfrm>
          <a:prstGeom prst="rect">
            <a:avLst/>
          </a:prstGeom>
          <a:noFill/>
          <a:ln/>
        </p:spPr>
        <p:style>
          <a:lnRef idx="2">
            <a:schemeClr val="accent2"/>
          </a:lnRef>
          <a:fillRef idx="1">
            <a:schemeClr val="lt1"/>
          </a:fillRef>
          <a:effectRef idx="0">
            <a:schemeClr val="accent2"/>
          </a:effectRef>
          <a:fontRef idx="minor">
            <a:schemeClr val="dk1"/>
          </a:fontRef>
        </p:style>
        <p:txBody>
          <a:bodyPr wrap="square" lIns="66349" tIns="33174" rIns="66349" bIns="33174">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vi-VN" sz="3600" b="1" dirty="0">
                <a:solidFill>
                  <a:srgbClr val="7030A0"/>
                </a:solidFill>
                <a:latin typeface="Calibri"/>
              </a:rPr>
              <a:t>Chia sẻ</a:t>
            </a:r>
            <a:r>
              <a:rPr kumimoji="0" lang="en-US" sz="3600" b="1" i="0" u="none" strike="noStrike" kern="1200" cap="none" spc="0" normalizeH="0" noProof="0" dirty="0">
                <a:ln>
                  <a:noFill/>
                </a:ln>
                <a:solidFill>
                  <a:srgbClr val="7030A0"/>
                </a:solidFill>
                <a:effectLst/>
                <a:uLnTx/>
                <a:uFillTx/>
                <a:latin typeface="Calibri"/>
              </a:rPr>
              <a:t> </a:t>
            </a:r>
            <a:r>
              <a:rPr kumimoji="0" lang="en-US" sz="3600" b="1" i="0" u="none" strike="noStrike" kern="1200" cap="none" spc="0" normalizeH="0" noProof="0" dirty="0" err="1">
                <a:ln>
                  <a:noFill/>
                </a:ln>
                <a:solidFill>
                  <a:srgbClr val="7030A0"/>
                </a:solidFill>
                <a:effectLst/>
                <a:uLnTx/>
                <a:uFillTx/>
                <a:latin typeface="Calibri"/>
              </a:rPr>
              <a:t>những</a:t>
            </a:r>
            <a:r>
              <a:rPr kumimoji="0" lang="en-US" sz="3600" b="1" i="0" u="none" strike="noStrike" kern="1200" cap="none" spc="0" normalizeH="0" noProof="0" dirty="0">
                <a:ln>
                  <a:noFill/>
                </a:ln>
                <a:solidFill>
                  <a:srgbClr val="7030A0"/>
                </a:solidFill>
                <a:effectLst/>
                <a:uLnTx/>
                <a:uFillTx/>
                <a:latin typeface="Calibri"/>
              </a:rPr>
              <a:t> </a:t>
            </a:r>
            <a:r>
              <a:rPr kumimoji="0" lang="en-US" sz="3600" b="1" i="0" u="none" strike="noStrike" kern="1200" cap="none" spc="0" normalizeH="0" noProof="0" dirty="0" err="1">
                <a:ln>
                  <a:noFill/>
                </a:ln>
                <a:solidFill>
                  <a:srgbClr val="7030A0"/>
                </a:solidFill>
                <a:effectLst/>
                <a:uLnTx/>
                <a:uFillTx/>
                <a:latin typeface="Calibri"/>
              </a:rPr>
              <a:t>việc</a:t>
            </a:r>
            <a:r>
              <a:rPr kumimoji="0" lang="en-US" sz="3600" b="1" i="0" u="none" strike="noStrike" kern="1200" cap="none" spc="0" normalizeH="0" noProof="0" dirty="0">
                <a:ln>
                  <a:noFill/>
                </a:ln>
                <a:solidFill>
                  <a:srgbClr val="7030A0"/>
                </a:solidFill>
                <a:effectLst/>
                <a:uLnTx/>
                <a:uFillTx/>
                <a:latin typeface="Calibri"/>
              </a:rPr>
              <a:t> </a:t>
            </a:r>
            <a:r>
              <a:rPr kumimoji="0" lang="en-US" sz="3600" b="1" i="0" u="none" strike="noStrike" kern="1200" cap="none" spc="0" normalizeH="0" noProof="0" dirty="0" err="1">
                <a:ln>
                  <a:noFill/>
                </a:ln>
                <a:solidFill>
                  <a:srgbClr val="7030A0"/>
                </a:solidFill>
                <a:effectLst/>
                <a:uLnTx/>
                <a:uFillTx/>
                <a:latin typeface="Calibri"/>
              </a:rPr>
              <a:t>em</a:t>
            </a:r>
            <a:r>
              <a:rPr kumimoji="0" lang="en-US" sz="3600" b="1" i="0" u="none" strike="noStrike" kern="1200" cap="none" spc="0" normalizeH="0" noProof="0" dirty="0">
                <a:ln>
                  <a:noFill/>
                </a:ln>
                <a:solidFill>
                  <a:srgbClr val="7030A0"/>
                </a:solidFill>
                <a:effectLst/>
                <a:uLnTx/>
                <a:uFillTx/>
                <a:latin typeface="Calibri"/>
              </a:rPr>
              <a:t> </a:t>
            </a:r>
            <a:r>
              <a:rPr kumimoji="0" lang="en-US" sz="3600" b="1" i="0" u="none" strike="noStrike" kern="1200" cap="none" spc="0" normalizeH="0" noProof="0" dirty="0" err="1">
                <a:ln>
                  <a:noFill/>
                </a:ln>
                <a:solidFill>
                  <a:srgbClr val="7030A0"/>
                </a:solidFill>
                <a:effectLst/>
                <a:uLnTx/>
                <a:uFillTx/>
                <a:latin typeface="Calibri"/>
              </a:rPr>
              <a:t>đã</a:t>
            </a:r>
            <a:r>
              <a:rPr kumimoji="0" lang="vi-VN" sz="3600" b="1" i="0" u="none" strike="noStrike" kern="1200" cap="none" spc="0" normalizeH="0" noProof="0" dirty="0">
                <a:ln>
                  <a:noFill/>
                </a:ln>
                <a:solidFill>
                  <a:srgbClr val="7030A0"/>
                </a:solidFill>
                <a:effectLst/>
                <a:uLnTx/>
                <a:uFillTx/>
                <a:latin typeface="Calibri"/>
              </a:rPr>
              <a:t> và sẽ</a:t>
            </a:r>
            <a:r>
              <a:rPr kumimoji="0" lang="en-US" sz="3600" b="1" i="0" u="none" strike="noStrike" kern="1200" cap="none" spc="0" normalizeH="0" noProof="0" dirty="0">
                <a:ln>
                  <a:noFill/>
                </a:ln>
                <a:solidFill>
                  <a:srgbClr val="7030A0"/>
                </a:solidFill>
                <a:effectLst/>
                <a:uLnTx/>
                <a:uFillTx/>
                <a:latin typeface="Calibri"/>
              </a:rPr>
              <a:t> </a:t>
            </a:r>
            <a:r>
              <a:rPr kumimoji="0" lang="vi-VN" sz="3600" b="1" i="0" u="none" strike="noStrike" kern="1200" cap="none" spc="0" normalizeH="0" noProof="0" dirty="0">
                <a:ln>
                  <a:noFill/>
                </a:ln>
                <a:solidFill>
                  <a:srgbClr val="7030A0"/>
                </a:solidFill>
                <a:effectLst/>
                <a:uLnTx/>
                <a:uFillTx/>
                <a:latin typeface="Calibri"/>
              </a:rPr>
              <a:t>làm để sử dụng</a:t>
            </a:r>
            <a:r>
              <a:rPr kumimoji="0" lang="en-US" sz="3600" b="1" i="0" u="none" strike="noStrike" kern="1200" cap="none" spc="0" normalizeH="0" noProof="0" dirty="0">
                <a:ln>
                  <a:noFill/>
                </a:ln>
                <a:solidFill>
                  <a:srgbClr val="7030A0"/>
                </a:solidFill>
                <a:effectLst/>
                <a:uLnTx/>
                <a:uFillTx/>
                <a:latin typeface="Calibri"/>
              </a:rPr>
              <a:t> </a:t>
            </a:r>
            <a:r>
              <a:rPr kumimoji="0" lang="en-US" sz="3600" b="1" i="0" u="none" strike="noStrike" kern="1200" cap="none" spc="0" normalizeH="0" noProof="0" dirty="0" err="1">
                <a:ln>
                  <a:noFill/>
                </a:ln>
                <a:solidFill>
                  <a:srgbClr val="7030A0"/>
                </a:solidFill>
                <a:effectLst/>
                <a:uLnTx/>
                <a:uFillTx/>
                <a:latin typeface="Calibri"/>
              </a:rPr>
              <a:t>thời</a:t>
            </a:r>
            <a:r>
              <a:rPr kumimoji="0" lang="en-US" sz="3600" b="1" i="0" u="none" strike="noStrike" kern="1200" cap="none" spc="0" normalizeH="0" noProof="0" dirty="0">
                <a:ln>
                  <a:noFill/>
                </a:ln>
                <a:solidFill>
                  <a:srgbClr val="7030A0"/>
                </a:solidFill>
                <a:effectLst/>
                <a:uLnTx/>
                <a:uFillTx/>
                <a:latin typeface="Calibri"/>
              </a:rPr>
              <a:t> </a:t>
            </a:r>
            <a:r>
              <a:rPr kumimoji="0" lang="en-US" sz="3600" b="1" i="0" u="none" strike="noStrike" kern="1200" cap="none" spc="0" normalizeH="0" noProof="0" dirty="0" err="1">
                <a:ln>
                  <a:noFill/>
                </a:ln>
                <a:solidFill>
                  <a:srgbClr val="7030A0"/>
                </a:solidFill>
                <a:effectLst/>
                <a:uLnTx/>
                <a:uFillTx/>
                <a:latin typeface="Calibri"/>
              </a:rPr>
              <a:t>gian</a:t>
            </a:r>
            <a:r>
              <a:rPr lang="vi-VN" sz="3600" b="1" dirty="0">
                <a:solidFill>
                  <a:srgbClr val="7030A0"/>
                </a:solidFill>
                <a:latin typeface="Calibri"/>
              </a:rPr>
              <a:t> hợp lí.</a:t>
            </a:r>
          </a:p>
          <a:p>
            <a:pPr marL="742950" marR="0" lvl="0" indent="-742950" algn="ctr" defTabSz="914400" rtl="0" eaLnBrk="1" fontAlgn="auto" latinLnBrk="0" hangingPunct="1">
              <a:lnSpc>
                <a:spcPct val="100000"/>
              </a:lnSpc>
              <a:spcBef>
                <a:spcPts val="0"/>
              </a:spcBef>
              <a:spcAft>
                <a:spcPts val="0"/>
              </a:spcAft>
              <a:buClrTx/>
              <a:buSzTx/>
              <a:buFont typeface="+mj-lt"/>
              <a:buAutoNum type="arabicPeriod"/>
              <a:tabLst/>
              <a:defRPr/>
            </a:pPr>
            <a:r>
              <a:rPr lang="vi-VN" sz="3600" b="1" dirty="0">
                <a:solidFill>
                  <a:srgbClr val="7030A0"/>
                </a:solidFill>
                <a:latin typeface="Calibri"/>
              </a:rPr>
              <a:t>Lập và thực hiện thời gian biểu cho hoạt động trong một ngày theo mẫu sau.</a:t>
            </a:r>
          </a:p>
          <a:p>
            <a:pPr marR="0" lvl="0" algn="ctr" defTabSz="914400" rtl="0" eaLnBrk="1" fontAlgn="auto" latinLnBrk="0" hangingPunct="1">
              <a:lnSpc>
                <a:spcPct val="100000"/>
              </a:lnSpc>
              <a:spcBef>
                <a:spcPts val="0"/>
              </a:spcBef>
              <a:spcAft>
                <a:spcPts val="0"/>
              </a:spcAft>
              <a:buClrTx/>
              <a:buSzTx/>
              <a:tabLst/>
              <a:defRPr/>
            </a:pPr>
            <a:endParaRPr kumimoji="0" lang="en-US" sz="3600" b="1" i="0" u="none" strike="noStrike" kern="1200" cap="none" spc="0" normalizeH="0" baseline="0" noProof="0" dirty="0">
              <a:ln>
                <a:noFill/>
              </a:ln>
              <a:solidFill>
                <a:srgbClr val="7030A0"/>
              </a:solidFill>
              <a:effectLst/>
              <a:uLnTx/>
              <a:uFillTx/>
              <a:latin typeface="Calibri"/>
            </a:endParaRPr>
          </a:p>
        </p:txBody>
      </p:sp>
    </p:spTree>
    <p:extLst>
      <p:ext uri="{BB962C8B-B14F-4D97-AF65-F5344CB8AC3E}">
        <p14:creationId xmlns:p14="http://schemas.microsoft.com/office/powerpoint/2010/main" val="1092371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1269"/>
                                        </p:tgtEl>
                                        <p:attrNameLst>
                                          <p:attrName>style.visibility</p:attrName>
                                        </p:attrNameLst>
                                      </p:cBhvr>
                                      <p:to>
                                        <p:strVal val="visible"/>
                                      </p:to>
                                    </p:set>
                                    <p:anim calcmode="lin" valueType="num">
                                      <p:cBhvr>
                                        <p:cTn id="13" dur="1000" fill="hold"/>
                                        <p:tgtEl>
                                          <p:spTgt spid="11269"/>
                                        </p:tgtEl>
                                        <p:attrNameLst>
                                          <p:attrName>ppt_x</p:attrName>
                                        </p:attrNameLst>
                                      </p:cBhvr>
                                      <p:tavLst>
                                        <p:tav tm="0">
                                          <p:val>
                                            <p:strVal val="#ppt_x-.2"/>
                                          </p:val>
                                        </p:tav>
                                        <p:tav tm="100000">
                                          <p:val>
                                            <p:strVal val="#ppt_x"/>
                                          </p:val>
                                        </p:tav>
                                      </p:tavLst>
                                    </p:anim>
                                    <p:anim calcmode="lin" valueType="num">
                                      <p:cBhvr>
                                        <p:cTn id="14"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269"/>
                                        </p:tgtEl>
                                      </p:cBhvr>
                                    </p:animEffect>
                                  </p:childTnLst>
                                </p:cTn>
                              </p:par>
                              <p:par>
                                <p:cTn id="16" presetID="27" presetClass="entr" presetSubtype="0" fill="hold" grpId="0" nodeType="withEffect">
                                  <p:stCondLst>
                                    <p:cond delay="0"/>
                                  </p:stCondLst>
                                  <p:iterate type="lt">
                                    <p:tmPct val="50000"/>
                                  </p:iterate>
                                  <p:childTnLst>
                                    <p:set>
                                      <p:cBhvr>
                                        <p:cTn id="17" dur="1" fill="hold">
                                          <p:stCondLst>
                                            <p:cond delay="0"/>
                                          </p:stCondLst>
                                        </p:cTn>
                                        <p:tgtEl>
                                          <p:spTgt spid="11271">
                                            <p:bg/>
                                          </p:spTgt>
                                        </p:tgtEl>
                                        <p:attrNameLst>
                                          <p:attrName>style.visibility</p:attrName>
                                        </p:attrNameLst>
                                      </p:cBhvr>
                                      <p:to>
                                        <p:strVal val="visible"/>
                                      </p:to>
                                    </p:set>
                                    <p:anim calcmode="discrete" valueType="clr">
                                      <p:cBhvr override="childStyle">
                                        <p:cTn id="18" dur="80"/>
                                        <p:tgtEl>
                                          <p:spTgt spid="11271">
                                            <p:bg/>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271">
                                            <p:bg/>
                                          </p:spTgt>
                                        </p:tgtEl>
                                        <p:attrNameLst>
                                          <p:attrName>fillcolor</p:attrName>
                                        </p:attrNameLst>
                                      </p:cBhvr>
                                      <p:tavLst>
                                        <p:tav tm="0">
                                          <p:val>
                                            <p:clrVal>
                                              <a:schemeClr val="accent2"/>
                                            </p:clrVal>
                                          </p:val>
                                        </p:tav>
                                        <p:tav tm="50000">
                                          <p:val>
                                            <p:clrVal>
                                              <a:schemeClr val="hlink"/>
                                            </p:clrVal>
                                          </p:val>
                                        </p:tav>
                                      </p:tavLst>
                                    </p:anim>
                                    <p:set>
                                      <p:cBhvr>
                                        <p:cTn id="20" dur="80"/>
                                        <p:tgtEl>
                                          <p:spTgt spid="11271">
                                            <p:bg/>
                                          </p:spTgt>
                                        </p:tgtEl>
                                        <p:attrNameLst>
                                          <p:attrName>fill.type</p:attrName>
                                        </p:attrNameLst>
                                      </p:cBhvr>
                                      <p:to>
                                        <p:strVal val="solid"/>
                                      </p:to>
                                    </p:set>
                                  </p:childTnLst>
                                </p:cTn>
                              </p:par>
                              <p:par>
                                <p:cTn id="21" presetID="27" presetClass="entr" presetSubtype="0" fill="hold" grpId="0" nodeType="withEffect">
                                  <p:stCondLst>
                                    <p:cond delay="0"/>
                                  </p:stCondLst>
                                  <p:iterate type="lt">
                                    <p:tmPct val="50000"/>
                                  </p:iterate>
                                  <p:childTnLst>
                                    <p:set>
                                      <p:cBhvr>
                                        <p:cTn id="22"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23"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25" dur="80"/>
                                        <p:tgtEl>
                                          <p:spTgt spid="11271">
                                            <p:txEl>
                                              <p:pRg st="0" end="0"/>
                                            </p:txEl>
                                          </p:spTgt>
                                        </p:tgtEl>
                                        <p:attrNameLst>
                                          <p:attrName>fill.type</p:attrName>
                                        </p:attrNameLst>
                                      </p:cBhvr>
                                      <p:to>
                                        <p:strVal val="solid"/>
                                      </p:to>
                                    </p:set>
                                  </p:childTnLst>
                                </p:cTn>
                              </p:par>
                              <p:par>
                                <p:cTn id="26" presetID="27" presetClass="entr" presetSubtype="0" fill="hold" grpId="0" nodeType="withEffect">
                                  <p:stCondLst>
                                    <p:cond delay="0"/>
                                  </p:stCondLst>
                                  <p:iterate type="lt">
                                    <p:tmPct val="50000"/>
                                  </p:iterate>
                                  <p:childTnLst>
                                    <p:set>
                                      <p:cBhvr>
                                        <p:cTn id="27" dur="1" fill="hold">
                                          <p:stCondLst>
                                            <p:cond delay="0"/>
                                          </p:stCondLst>
                                        </p:cTn>
                                        <p:tgtEl>
                                          <p:spTgt spid="11271">
                                            <p:txEl>
                                              <p:pRg st="1" end="1"/>
                                            </p:txEl>
                                          </p:spTgt>
                                        </p:tgtEl>
                                        <p:attrNameLst>
                                          <p:attrName>style.visibility</p:attrName>
                                        </p:attrNameLst>
                                      </p:cBhvr>
                                      <p:to>
                                        <p:strVal val="visible"/>
                                      </p:to>
                                    </p:set>
                                    <p:anim calcmode="discrete" valueType="clr">
                                      <p:cBhvr override="childStyle">
                                        <p:cTn id="28" dur="80"/>
                                        <p:tgtEl>
                                          <p:spTgt spid="1127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271">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1127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B6A5E1-22E9-4E66-BE8F-1207E9D07C92}"/>
              </a:ext>
            </a:extLst>
          </p:cNvPr>
          <p:cNvPicPr>
            <a:picLocks noChangeAspect="1"/>
          </p:cNvPicPr>
          <p:nvPr/>
        </p:nvPicPr>
        <p:blipFill>
          <a:blip r:embed="rId2"/>
          <a:stretch>
            <a:fillRect/>
          </a:stretch>
        </p:blipFill>
        <p:spPr>
          <a:xfrm>
            <a:off x="672664" y="1481126"/>
            <a:ext cx="10951780" cy="511937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746D3BE3-0612-4653-B313-371A9FE046E3}"/>
              </a:ext>
            </a:extLst>
          </p:cNvPr>
          <p:cNvPicPr>
            <a:picLocks noChangeAspect="1"/>
          </p:cNvPicPr>
          <p:nvPr/>
        </p:nvPicPr>
        <p:blipFill>
          <a:blip r:embed="rId3"/>
          <a:stretch>
            <a:fillRect/>
          </a:stretch>
        </p:blipFill>
        <p:spPr>
          <a:xfrm>
            <a:off x="41234" y="63165"/>
            <a:ext cx="3117935" cy="838200"/>
          </a:xfrm>
          <a:prstGeom prst="rect">
            <a:avLst/>
          </a:prstGeom>
        </p:spPr>
      </p:pic>
      <p:sp>
        <p:nvSpPr>
          <p:cNvPr id="7" name="TextBox 6">
            <a:extLst>
              <a:ext uri="{FF2B5EF4-FFF2-40B4-BE49-F238E27FC236}">
                <a16:creationId xmlns:a16="http://schemas.microsoft.com/office/drawing/2014/main" id="{632DF09C-BA28-49F9-890A-2C8561B8EE80}"/>
              </a:ext>
            </a:extLst>
          </p:cNvPr>
          <p:cNvSpPr txBox="1"/>
          <p:nvPr/>
        </p:nvSpPr>
        <p:spPr>
          <a:xfrm>
            <a:off x="3457272" y="474658"/>
            <a:ext cx="730270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1.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Xây</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dựng</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thời</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gian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biểu</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cho</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một</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rPr>
              <a:t>ngày</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Avo" panose="02040603050506020204" pitchFamily="18" charset="0"/>
            </a:endParaRPr>
          </a:p>
        </p:txBody>
      </p:sp>
    </p:spTree>
    <p:extLst>
      <p:ext uri="{BB962C8B-B14F-4D97-AF65-F5344CB8AC3E}">
        <p14:creationId xmlns:p14="http://schemas.microsoft.com/office/powerpoint/2010/main" val="2970831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1583B-D2D3-4358-AABD-B1874BD0A9B8}"/>
              </a:ext>
            </a:extLst>
          </p:cNvPr>
          <p:cNvPicPr>
            <a:picLocks noChangeAspect="1"/>
          </p:cNvPicPr>
          <p:nvPr/>
        </p:nvPicPr>
        <p:blipFill rotWithShape="1">
          <a:blip r:embed="rId3"/>
          <a:srcRect b="2381"/>
          <a:stretch/>
        </p:blipFill>
        <p:spPr>
          <a:xfrm>
            <a:off x="1411005" y="934233"/>
            <a:ext cx="9153423" cy="4786381"/>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BCCC31E5-273F-4606-AB18-E0B7AE9DAE8F}"/>
              </a:ext>
            </a:extLst>
          </p:cNvPr>
          <p:cNvPicPr>
            <a:picLocks noChangeAspect="1"/>
          </p:cNvPicPr>
          <p:nvPr/>
        </p:nvPicPr>
        <p:blipFill>
          <a:blip r:embed="rId4"/>
          <a:stretch>
            <a:fillRect/>
          </a:stretch>
        </p:blipFill>
        <p:spPr>
          <a:xfrm>
            <a:off x="97184" y="10567"/>
            <a:ext cx="3117935" cy="838200"/>
          </a:xfrm>
          <a:prstGeom prst="rect">
            <a:avLst/>
          </a:prstGeom>
        </p:spPr>
      </p:pic>
      <p:sp>
        <p:nvSpPr>
          <p:cNvPr id="5" name="TextBox 4">
            <a:extLst>
              <a:ext uri="{FF2B5EF4-FFF2-40B4-BE49-F238E27FC236}">
                <a16:creationId xmlns:a16="http://schemas.microsoft.com/office/drawing/2014/main" id="{36C68D61-734F-43C9-8C08-8CCE18EA1E20}"/>
              </a:ext>
            </a:extLst>
          </p:cNvPr>
          <p:cNvSpPr txBox="1"/>
          <p:nvPr/>
        </p:nvSpPr>
        <p:spPr>
          <a:xfrm>
            <a:off x="4551949" y="263994"/>
            <a:ext cx="6328611" cy="584775"/>
          </a:xfrm>
          <a:prstGeom prst="rect">
            <a:avLst/>
          </a:prstGeom>
          <a:noFill/>
        </p:spPr>
        <p:txBody>
          <a:bodyPr wrap="square" rtlCol="0">
            <a:spAutoFit/>
          </a:bodyPr>
          <a:lstStyle/>
          <a:p>
            <a:r>
              <a:rPr lang="en-US" sz="3200" b="1" dirty="0">
                <a:solidFill>
                  <a:srgbClr val="C00000"/>
                </a:solidFill>
                <a:latin typeface="UTM Avo" panose="02040603050506020204" pitchFamily="18" charset="0"/>
              </a:rPr>
              <a:t>2. </a:t>
            </a:r>
            <a:r>
              <a:rPr lang="en-US" sz="3200" b="1" dirty="0" err="1">
                <a:solidFill>
                  <a:srgbClr val="C00000"/>
                </a:solidFill>
                <a:latin typeface="UTM Avo" panose="02040603050506020204" pitchFamily="18" charset="0"/>
              </a:rPr>
              <a:t>Tạo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góc</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ghi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nhớ</a:t>
            </a:r>
            <a:endParaRPr lang="en-US" sz="3200" b="1" dirty="0">
              <a:solidFill>
                <a:srgbClr val="C00000"/>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81ADF341-2192-4045-BB23-1AB84A957C64}"/>
              </a:ext>
            </a:extLst>
          </p:cNvPr>
          <p:cNvSpPr/>
          <p:nvPr/>
        </p:nvSpPr>
        <p:spPr>
          <a:xfrm>
            <a:off x="1115550" y="5720614"/>
            <a:ext cx="9785687" cy="9986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UTM Avo" panose="02040603050506020204" pitchFamily="18" charset="0"/>
              </a:rPr>
              <a:t>Ghi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lại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các</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công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việc</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em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cần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thực</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hiện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tờ</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giấy</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nhớ</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và</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dán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góc</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học</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tập</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em</a:t>
            </a:r>
            <a:endParaRPr lang="en-US" sz="3200" b="1" dirty="0">
              <a:solidFill>
                <a:srgbClr val="C0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671435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ED5A3F-C522-48BB-A7C1-B0228E8F2CC5}"/>
              </a:ext>
            </a:extLst>
          </p:cNvPr>
          <p:cNvPicPr>
            <a:picLocks noChangeAspect="1"/>
          </p:cNvPicPr>
          <p:nvPr/>
        </p:nvPicPr>
        <p:blipFill>
          <a:blip r:embed="rId3"/>
          <a:stretch>
            <a:fillRect/>
          </a:stretch>
        </p:blipFill>
        <p:spPr>
          <a:xfrm>
            <a:off x="2404872" y="896113"/>
            <a:ext cx="8655594" cy="38611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图片 3">
            <a:extLst>
              <a:ext uri="{FF2B5EF4-FFF2-40B4-BE49-F238E27FC236}">
                <a16:creationId xmlns:a16="http://schemas.microsoft.com/office/drawing/2014/main" id="{C89C662F-55A4-4E97-8C08-EF32503847F3}"/>
              </a:ext>
            </a:extLst>
          </p:cNvPr>
          <p:cNvPicPr>
            <a:picLocks noChangeAspect="1"/>
          </p:cNvPicPr>
          <p:nvPr/>
        </p:nvPicPr>
        <p:blipFill>
          <a:blip r:embed="rId4"/>
          <a:stretch>
            <a:fillRect/>
          </a:stretch>
        </p:blipFill>
        <p:spPr>
          <a:xfrm>
            <a:off x="2824627" y="3791589"/>
            <a:ext cx="6783379" cy="2910000"/>
          </a:xfrm>
          <a:prstGeom prst="rect">
            <a:avLst/>
          </a:prstGeom>
        </p:spPr>
      </p:pic>
      <p:pic>
        <p:nvPicPr>
          <p:cNvPr id="7" name="图片 10">
            <a:extLst>
              <a:ext uri="{FF2B5EF4-FFF2-40B4-BE49-F238E27FC236}">
                <a16:creationId xmlns:a16="http://schemas.microsoft.com/office/drawing/2014/main" id="{0EA3311F-2192-449C-B481-41A63929BB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6392" y="-632159"/>
            <a:ext cx="2995863" cy="299586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7694" y="0"/>
            <a:ext cx="2254301" cy="2548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ibbon: Curved and Tilted Down 2">
            <a:extLst>
              <a:ext uri="{FF2B5EF4-FFF2-40B4-BE49-F238E27FC236}">
                <a16:creationId xmlns:a16="http://schemas.microsoft.com/office/drawing/2014/main" id="{3DE5243B-644B-48B4-BE70-EB39C5A0DDCF}"/>
              </a:ext>
            </a:extLst>
          </p:cNvPr>
          <p:cNvSpPr/>
          <p:nvPr/>
        </p:nvSpPr>
        <p:spPr>
          <a:xfrm>
            <a:off x="2107386" y="1037660"/>
            <a:ext cx="4187952" cy="1225197"/>
          </a:xfrm>
          <a:prstGeom prst="ellipseRibbon">
            <a:avLst>
              <a:gd name="adj1" fmla="val 0"/>
              <a:gd name="adj2" fmla="val 68650"/>
              <a:gd name="adj3" fmla="val 1250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ln w="12700">
                  <a:solidFill>
                    <a:srgbClr val="7030A0"/>
                  </a:solidFill>
                  <a:prstDash val="solid"/>
                </a:ln>
                <a:pattFill prst="pct50">
                  <a:fgClr>
                    <a:schemeClr val="accent1"/>
                  </a:fgClr>
                  <a:bgClr>
                    <a:schemeClr val="accent1">
                      <a:lumMod val="20000"/>
                      <a:lumOff val="80000"/>
                    </a:schemeClr>
                  </a:bgClr>
                </a:pattFill>
                <a:effectLst>
                  <a:glow rad="101600">
                    <a:schemeClr val="accent6">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Thông</a:t>
            </a:r>
            <a:r>
              <a:rPr lang="en-US" sz="4000" b="1" dirty="0">
                <a:ln w="12700">
                  <a:solidFill>
                    <a:srgbClr val="7030A0"/>
                  </a:solidFill>
                  <a:prstDash val="solid"/>
                </a:ln>
                <a:pattFill prst="pct50">
                  <a:fgClr>
                    <a:schemeClr val="accent1"/>
                  </a:fgClr>
                  <a:bgClr>
                    <a:schemeClr val="accent1">
                      <a:lumMod val="20000"/>
                      <a:lumOff val="80000"/>
                    </a:schemeClr>
                  </a:bgClr>
                </a:pattFill>
                <a:effectLst>
                  <a:glow rad="101600">
                    <a:schemeClr val="accent6">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a:ln w="12700">
                  <a:solidFill>
                    <a:srgbClr val="7030A0"/>
                  </a:solidFill>
                  <a:prstDash val="solid"/>
                </a:ln>
                <a:pattFill prst="pct50">
                  <a:fgClr>
                    <a:schemeClr val="accent1"/>
                  </a:fgClr>
                  <a:bgClr>
                    <a:schemeClr val="accent1">
                      <a:lumMod val="20000"/>
                      <a:lumOff val="80000"/>
                    </a:schemeClr>
                  </a:bgClr>
                </a:pattFill>
                <a:effectLst>
                  <a:glow rad="101600">
                    <a:schemeClr val="accent6">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rPr>
              <a:t>Điệp</a:t>
            </a:r>
            <a:endParaRPr lang="en-US" sz="4000" b="1" dirty="0">
              <a:ln w="12700">
                <a:solidFill>
                  <a:srgbClr val="7030A0"/>
                </a:solidFill>
                <a:prstDash val="solid"/>
              </a:ln>
              <a:pattFill prst="pct50">
                <a:fgClr>
                  <a:schemeClr val="accent1"/>
                </a:fgClr>
                <a:bgClr>
                  <a:schemeClr val="accent1">
                    <a:lumMod val="20000"/>
                    <a:lumOff val="80000"/>
                  </a:schemeClr>
                </a:bgClr>
              </a:pattFill>
              <a:effectLst>
                <a:glow rad="101600">
                  <a:schemeClr val="accent6">
                    <a:satMod val="175000"/>
                    <a:alpha val="40000"/>
                  </a:schemeClr>
                </a:glow>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287417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4.16667E-6 2.59259E-6 L 0.25078 -0.00672 " pathEditMode="relative" rAng="0" ptsTypes="AA">
                                      <p:cBhvr>
                                        <p:cTn id="10" dur="2000" fill="hold"/>
                                        <p:tgtEl>
                                          <p:spTgt spid="7"/>
                                        </p:tgtEl>
                                        <p:attrNameLst>
                                          <p:attrName>ppt_x</p:attrName>
                                          <p:attrName>ppt_y</p:attrName>
                                        </p:attrNameLst>
                                      </p:cBhvr>
                                      <p:rCtr x="12539" y="-347"/>
                                    </p:animMotion>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900" fill="hold"/>
                                        <p:tgtEl>
                                          <p:spTgt spid="6"/>
                                        </p:tgtEl>
                                        <p:attrNameLst>
                                          <p:attrName>ppt_w</p:attrName>
                                        </p:attrNameLst>
                                      </p:cBhvr>
                                      <p:tavLst>
                                        <p:tav tm="0">
                                          <p:val>
                                            <p:fltVal val="0"/>
                                          </p:val>
                                        </p:tav>
                                        <p:tav tm="100000">
                                          <p:val>
                                            <p:strVal val="#ppt_w"/>
                                          </p:val>
                                        </p:tav>
                                      </p:tavLst>
                                    </p:anim>
                                    <p:anim calcmode="lin" valueType="num">
                                      <p:cBhvr>
                                        <p:cTn id="14" dur="1900" fill="hold"/>
                                        <p:tgtEl>
                                          <p:spTgt spid="6"/>
                                        </p:tgtEl>
                                        <p:attrNameLst>
                                          <p:attrName>ppt_h</p:attrName>
                                        </p:attrNameLst>
                                      </p:cBhvr>
                                      <p:tavLst>
                                        <p:tav tm="0">
                                          <p:val>
                                            <p:fltVal val="0"/>
                                          </p:val>
                                        </p:tav>
                                        <p:tav tm="100000">
                                          <p:val>
                                            <p:strVal val="#ppt_h"/>
                                          </p:val>
                                        </p:tav>
                                      </p:tavLst>
                                    </p:anim>
                                    <p:anim calcmode="lin" valueType="num">
                                      <p:cBhvr>
                                        <p:cTn id="15" dur="1900" fill="hold"/>
                                        <p:tgtEl>
                                          <p:spTgt spid="6"/>
                                        </p:tgtEl>
                                        <p:attrNameLst>
                                          <p:attrName>style.rotation</p:attrName>
                                        </p:attrNameLst>
                                      </p:cBhvr>
                                      <p:tavLst>
                                        <p:tav tm="0">
                                          <p:val>
                                            <p:fltVal val="90"/>
                                          </p:val>
                                        </p:tav>
                                        <p:tav tm="100000">
                                          <p:val>
                                            <p:fltVal val="0"/>
                                          </p:val>
                                        </p:tav>
                                      </p:tavLst>
                                    </p:anim>
                                    <p:animEffect transition="in" filter="fade">
                                      <p:cBhvr>
                                        <p:cTn id="16" dur="19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14407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3"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custDataLst>
      <p:tags r:id="rId1"/>
    </p:custDataLst>
    <p:extLst>
      <p:ext uri="{BB962C8B-B14F-4D97-AF65-F5344CB8AC3E}">
        <p14:creationId xmlns:p14="http://schemas.microsoft.com/office/powerpoint/2010/main" val="3793980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55F2BCE-C143-4D52-AB89-6B812361DB81}"/>
              </a:ext>
            </a:extLst>
          </p:cNvPr>
          <p:cNvSpPr/>
          <p:nvPr/>
        </p:nvSpPr>
        <p:spPr>
          <a:xfrm>
            <a:off x="1701799" y="595236"/>
            <a:ext cx="9110133" cy="5035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ABD7758-527E-4D9E-8B3B-F8DE5D605F2A}"/>
              </a:ext>
            </a:extLst>
          </p:cNvPr>
          <p:cNvSpPr txBox="1"/>
          <p:nvPr/>
        </p:nvSpPr>
        <p:spPr>
          <a:xfrm>
            <a:off x="2311400" y="1992236"/>
            <a:ext cx="8051800" cy="2862322"/>
          </a:xfrm>
          <a:prstGeom prst="rect">
            <a:avLst/>
          </a:prstGeom>
          <a:noFill/>
        </p:spPr>
        <p:txBody>
          <a:bodyPr wrap="square" rtlCol="0">
            <a:spAutoFit/>
          </a:bodyPr>
          <a:lstStyle/>
          <a:p>
            <a:pPr algn="ctr"/>
            <a:r>
              <a:rPr lang="en-US" sz="6000" b="1" dirty="0">
                <a:ln w="12700" cmpd="sng">
                  <a:solidFill>
                    <a:srgbClr val="00206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vi-VN" sz="6000" b="1" dirty="0">
                <a:ln w="12700" cmpd="sng">
                  <a:solidFill>
                    <a:srgbClr val="00206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ý nghĩa của việc quý trọng thời gian.</a:t>
            </a:r>
            <a:endParaRPr lang="en-US" sz="6000" b="1" dirty="0">
              <a:ln w="12700" cmpd="sng">
                <a:solidFill>
                  <a:srgbClr val="00206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95598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F1B0-F4BD-4FA6-84A8-5B9DF56FB1F7}"/>
              </a:ext>
            </a:extLst>
          </p:cNvPr>
          <p:cNvSpPr>
            <a:spLocks noGrp="1"/>
          </p:cNvSpPr>
          <p:nvPr>
            <p:ph type="title"/>
          </p:nvPr>
        </p:nvSpPr>
        <p:spPr/>
        <p:txBody>
          <a:bodyPr/>
          <a:lstStyle/>
          <a:p>
            <a:endParaRPr lang="en-US"/>
          </a:p>
        </p:txBody>
      </p:sp>
      <p:pic>
        <p:nvPicPr>
          <p:cNvPr id="4" name="chuyện bức tranh đ_Trim">
            <a:hlinkClick r:id="" action="ppaction://media"/>
            <a:extLst>
              <a:ext uri="{FF2B5EF4-FFF2-40B4-BE49-F238E27FC236}">
                <a16:creationId xmlns:a16="http://schemas.microsoft.com/office/drawing/2014/main" id="{B43E6648-1087-4D87-838A-7688607BB818}"/>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444836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auseEvt time="5958" objId="3"/>
        <p14:seekEvt time="5958" objId="3" seek="36946"/>
        <p14:resumeEvt time="9161" objId="3"/>
        <p14:stopEvt time="23244" objId="3"/>
        <p14:pauseEvt time="44522" objId="3"/>
        <p14:seekEvt time="44522" objId="3" seek="44290"/>
        <p14:seekEvt time="46411" objId="3" seek="43222"/>
        <p14:resumeEvt time="48490" objId="3"/>
        <p14:stopEvt time="56758" objId="3"/>
        <p14:playEvt time="68713" objId="3"/>
        <p14:stopEvt time="7016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2C0BEC-FF5A-4D42-ACE6-0A9A2EBFA8C2}"/>
              </a:ext>
            </a:extLst>
          </p:cNvPr>
          <p:cNvSpPr/>
          <p:nvPr/>
        </p:nvSpPr>
        <p:spPr>
          <a:xfrm>
            <a:off x="10633" y="5319"/>
            <a:ext cx="3094075" cy="158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3" name="Picture 2">
            <a:extLst>
              <a:ext uri="{FF2B5EF4-FFF2-40B4-BE49-F238E27FC236}">
                <a16:creationId xmlns:a16="http://schemas.microsoft.com/office/drawing/2014/main" id="{CC2AB76D-D1F8-4B9E-9304-D065D5506AF6}"/>
              </a:ext>
            </a:extLst>
          </p:cNvPr>
          <p:cNvPicPr>
            <a:picLocks noChangeAspect="1"/>
          </p:cNvPicPr>
          <p:nvPr/>
        </p:nvPicPr>
        <p:blipFill>
          <a:blip r:embed="rId3"/>
          <a:stretch>
            <a:fillRect/>
          </a:stretch>
        </p:blipFill>
        <p:spPr>
          <a:xfrm>
            <a:off x="152733" y="138326"/>
            <a:ext cx="2972868" cy="816279"/>
          </a:xfrm>
          <a:prstGeom prst="rect">
            <a:avLst/>
          </a:prstGeom>
        </p:spPr>
      </p:pic>
      <p:sp>
        <p:nvSpPr>
          <p:cNvPr id="13" name="TextBox 12">
            <a:extLst>
              <a:ext uri="{FF2B5EF4-FFF2-40B4-BE49-F238E27FC236}">
                <a16:creationId xmlns:a16="http://schemas.microsoft.com/office/drawing/2014/main" id="{8305F22B-DF2B-4F0A-A394-0C5B62C47DC1}"/>
              </a:ext>
            </a:extLst>
          </p:cNvPr>
          <p:cNvSpPr txBox="1"/>
          <p:nvPr/>
        </p:nvSpPr>
        <p:spPr>
          <a:xfrm>
            <a:off x="2134721" y="4326819"/>
            <a:ext cx="8451935" cy="1077218"/>
          </a:xfrm>
          <a:prstGeom prst="rect">
            <a:avLst/>
          </a:prstGeom>
          <a:noFill/>
        </p:spPr>
        <p:txBody>
          <a:bodyPr wrap="square" rtlCol="0">
            <a:spAutoFit/>
          </a:bodyPr>
          <a:lstStyle/>
          <a:p>
            <a:r>
              <a:rPr lang="en-US" sz="3200" b="1" dirty="0">
                <a:solidFill>
                  <a:srgbClr val="002060"/>
                </a:solidFill>
                <a:latin typeface="UTM Avo" panose="02040603050506020204" pitchFamily="18" charset="0"/>
              </a:rPr>
              <a:t>a. </a:t>
            </a:r>
            <a:r>
              <a:rPr lang="vi-VN" sz="3200" b="1" dirty="0">
                <a:solidFill>
                  <a:srgbClr val="002060"/>
                </a:solidFill>
                <a:latin typeface="UTM Avo" panose="02040603050506020204" pitchFamily="18" charset="0"/>
              </a:rPr>
              <a:t>Vì sao Lan kịp hoàn thành bức tranh còn Hà bỏ lỡ cơ hội tham gia cuộc thi </a:t>
            </a:r>
            <a:r>
              <a:rPr lang="en-US" sz="3200" b="1" dirty="0">
                <a:solidFill>
                  <a:srgbClr val="002060"/>
                </a:solidFill>
                <a:latin typeface="UTM Avo" panose="02040603050506020204" pitchFamily="18" charset="0"/>
              </a:rPr>
              <a:t>?</a:t>
            </a:r>
          </a:p>
        </p:txBody>
      </p:sp>
      <p:pic>
        <p:nvPicPr>
          <p:cNvPr id="15" name="Graphic 14" descr="Help with solid fill">
            <a:extLst>
              <a:ext uri="{FF2B5EF4-FFF2-40B4-BE49-F238E27FC236}">
                <a16:creationId xmlns:a16="http://schemas.microsoft.com/office/drawing/2014/main" id="{32DECB3A-E8B4-49F3-B907-496E9865B5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65406" y="4402030"/>
            <a:ext cx="789439" cy="789438"/>
          </a:xfrm>
          <a:prstGeom prst="rect">
            <a:avLst/>
          </a:prstGeom>
        </p:spPr>
      </p:pic>
      <p:sp>
        <p:nvSpPr>
          <p:cNvPr id="16" name="TextBox 15">
            <a:extLst>
              <a:ext uri="{FF2B5EF4-FFF2-40B4-BE49-F238E27FC236}">
                <a16:creationId xmlns:a16="http://schemas.microsoft.com/office/drawing/2014/main" id="{8224FE99-41AD-4BD7-89C3-506B46240250}"/>
              </a:ext>
            </a:extLst>
          </p:cNvPr>
          <p:cNvSpPr txBox="1"/>
          <p:nvPr/>
        </p:nvSpPr>
        <p:spPr>
          <a:xfrm>
            <a:off x="2278549" y="5323632"/>
            <a:ext cx="9052071" cy="2062103"/>
          </a:xfrm>
          <a:prstGeom prst="rect">
            <a:avLst/>
          </a:prstGeom>
          <a:noFill/>
        </p:spPr>
        <p:txBody>
          <a:bodyPr wrap="square" rtlCol="0">
            <a:spAutoFit/>
          </a:bodyPr>
          <a:lstStyle/>
          <a:p>
            <a:pPr marL="0" lvl="3"/>
            <a:r>
              <a:rPr lang="vi-VN" sz="3200" b="1" dirty="0">
                <a:solidFill>
                  <a:srgbClr val="FF0000"/>
                </a:solidFill>
                <a:latin typeface="UTM Avo" panose="02040603050506020204" pitchFamily="18" charset="0"/>
                <a:sym typeface="Wingdings 2"/>
              </a:rPr>
              <a:t> Vì Lan chăm chỉ</a:t>
            </a:r>
            <a:r>
              <a:rPr lang="en-US" sz="3200" b="1" dirty="0">
                <a:solidFill>
                  <a:srgbClr val="FF0000"/>
                </a:solidFill>
                <a:latin typeface="UTM Avo" panose="02040603050506020204" pitchFamily="18" charset="0"/>
                <a:sym typeface="Wingdings 2"/>
              </a:rPr>
              <a:t>, </a:t>
            </a:r>
            <a:r>
              <a:rPr lang="en-US" sz="3200" b="1" dirty="0" err="1">
                <a:solidFill>
                  <a:srgbClr val="FF0000"/>
                </a:solidFill>
                <a:latin typeface="UTM Avo" panose="02040603050506020204" pitchFamily="18" charset="0"/>
                <a:sym typeface="Wingdings 2"/>
              </a:rPr>
              <a:t>luôn</a:t>
            </a:r>
            <a:r>
              <a:rPr lang="en-US" sz="3200" b="1" dirty="0">
                <a:solidFill>
                  <a:srgbClr val="FF0000"/>
                </a:solidFill>
                <a:latin typeface="UTM Avo" panose="02040603050506020204" pitchFamily="18" charset="0"/>
                <a:sym typeface="Wingdings 2"/>
              </a:rPr>
              <a:t> </a:t>
            </a:r>
            <a:r>
              <a:rPr lang="en-US" sz="3200" b="1" dirty="0" err="1">
                <a:solidFill>
                  <a:srgbClr val="FF0000"/>
                </a:solidFill>
                <a:latin typeface="UTM Avo" panose="02040603050506020204" pitchFamily="18" charset="0"/>
                <a:sym typeface="Wingdings 2"/>
              </a:rPr>
              <a:t>cố</a:t>
            </a:r>
            <a:r>
              <a:rPr lang="en-US" sz="3200" b="1" dirty="0">
                <a:solidFill>
                  <a:srgbClr val="FF0000"/>
                </a:solidFill>
                <a:latin typeface="UTM Avo" panose="02040603050506020204" pitchFamily="18" charset="0"/>
                <a:sym typeface="Wingdings 2"/>
              </a:rPr>
              <a:t> </a:t>
            </a:r>
            <a:r>
              <a:rPr lang="en-US" sz="3200" b="1" dirty="0" err="1">
                <a:solidFill>
                  <a:srgbClr val="FF0000"/>
                </a:solidFill>
                <a:latin typeface="UTM Avo" panose="02040603050506020204" pitchFamily="18" charset="0"/>
                <a:sym typeface="Wingdings 2"/>
              </a:rPr>
              <a:t>gắng</a:t>
            </a:r>
            <a:r>
              <a:rPr lang="en-US" sz="3200" b="1" dirty="0">
                <a:solidFill>
                  <a:srgbClr val="FF0000"/>
                </a:solidFill>
                <a:latin typeface="UTM Avo" panose="02040603050506020204" pitchFamily="18" charset="0"/>
                <a:sym typeface="Wingdings 2"/>
              </a:rPr>
              <a:t> </a:t>
            </a:r>
            <a:r>
              <a:rPr lang="en-US" sz="3200" b="1" dirty="0" err="1">
                <a:solidFill>
                  <a:srgbClr val="FF0000"/>
                </a:solidFill>
                <a:latin typeface="UTM Avo" panose="02040603050506020204" pitchFamily="18" charset="0"/>
                <a:sym typeface="Wingdings 2"/>
              </a:rPr>
              <a:t>hoàn</a:t>
            </a:r>
            <a:r>
              <a:rPr lang="en-US" sz="3200" b="1" dirty="0">
                <a:solidFill>
                  <a:srgbClr val="FF0000"/>
                </a:solidFill>
                <a:latin typeface="UTM Avo" panose="02040603050506020204" pitchFamily="18" charset="0"/>
                <a:sym typeface="Wingdings 2"/>
              </a:rPr>
              <a:t> </a:t>
            </a:r>
            <a:r>
              <a:rPr lang="en-US" sz="3200" b="1" dirty="0" err="1">
                <a:solidFill>
                  <a:srgbClr val="FF0000"/>
                </a:solidFill>
                <a:latin typeface="UTM Avo" panose="02040603050506020204" pitchFamily="18" charset="0"/>
                <a:sym typeface="Wingdings 2"/>
              </a:rPr>
              <a:t>thành</a:t>
            </a:r>
            <a:r>
              <a:rPr lang="vi-VN" sz="3200" b="1" dirty="0">
                <a:solidFill>
                  <a:srgbClr val="FF0000"/>
                </a:solidFill>
                <a:latin typeface="UTM Avo" panose="02040603050506020204" pitchFamily="18" charset="0"/>
                <a:sym typeface="Wingdings 2"/>
              </a:rPr>
              <a:t> </a:t>
            </a:r>
            <a:r>
              <a:rPr lang="en-US" sz="3200" b="1" dirty="0" err="1">
                <a:solidFill>
                  <a:srgbClr val="FF0000"/>
                </a:solidFill>
                <a:latin typeface="UTM Avo" panose="02040603050506020204" pitchFamily="18" charset="0"/>
                <a:sym typeface="Wingdings 2"/>
              </a:rPr>
              <a:t>và</a:t>
            </a:r>
            <a:r>
              <a:rPr lang="en-US" sz="3200" b="1" dirty="0">
                <a:solidFill>
                  <a:srgbClr val="FF0000"/>
                </a:solidFill>
                <a:latin typeface="UTM Avo" panose="02040603050506020204" pitchFamily="18" charset="0"/>
                <a:sym typeface="Wingdings 2"/>
              </a:rPr>
              <a:t> </a:t>
            </a:r>
            <a:r>
              <a:rPr lang="vi-VN" sz="3200" b="1" dirty="0">
                <a:solidFill>
                  <a:srgbClr val="FF0000"/>
                </a:solidFill>
                <a:latin typeface="UTM Avo" panose="02040603050506020204" pitchFamily="18" charset="0"/>
                <a:sym typeface="Wingdings 2"/>
              </a:rPr>
              <a:t>dành nhiều thời gian chăm chút cho bức </a:t>
            </a:r>
            <a:r>
              <a:rPr lang="en-US" sz="3200" b="1" dirty="0" err="1">
                <a:solidFill>
                  <a:srgbClr val="FF0000"/>
                </a:solidFill>
                <a:latin typeface="UTM Avo" panose="02040603050506020204" pitchFamily="18" charset="0"/>
                <a:sym typeface="Wingdings 2"/>
              </a:rPr>
              <a:t>tranh</a:t>
            </a:r>
            <a:r>
              <a:rPr lang="vi-VN" sz="3200" b="1" dirty="0">
                <a:solidFill>
                  <a:srgbClr val="FF0000"/>
                </a:solidFill>
                <a:latin typeface="UTM Avo" panose="02040603050506020204" pitchFamily="18" charset="0"/>
                <a:sym typeface="Wingdings 2"/>
              </a:rPr>
              <a:t>. </a:t>
            </a:r>
            <a:endParaRPr lang="en-US" sz="3200" b="1" dirty="0">
              <a:solidFill>
                <a:srgbClr val="FF0000"/>
              </a:solidFill>
              <a:latin typeface="UTM Avo" panose="02040603050506020204" pitchFamily="18" charset="0"/>
              <a:sym typeface="Wingdings 2"/>
            </a:endParaRPr>
          </a:p>
          <a:p>
            <a:pPr marL="0" lvl="3"/>
            <a:r>
              <a:rPr lang="vi-VN" sz="3200" b="1" dirty="0">
                <a:solidFill>
                  <a:srgbClr val="FF0000"/>
                </a:solidFill>
                <a:latin typeface="UTM Avo" panose="02040603050506020204" pitchFamily="18" charset="0"/>
                <a:sym typeface="Wingdings 2"/>
              </a:rPr>
              <a:t>Còn Hà mải chơi, bắt đầu vẽ tranh muộn.</a:t>
            </a:r>
          </a:p>
          <a:p>
            <a:endParaRPr lang="en-US" sz="3200" dirty="0">
              <a:solidFill>
                <a:srgbClr val="C00000"/>
              </a:solidFill>
              <a:latin typeface="UTM Avo" panose="02040603050506020204" pitchFamily="18" charset="0"/>
            </a:endParaRPr>
          </a:p>
        </p:txBody>
      </p:sp>
      <p:sp>
        <p:nvSpPr>
          <p:cNvPr id="18" name="TextBox 17">
            <a:extLst>
              <a:ext uri="{FF2B5EF4-FFF2-40B4-BE49-F238E27FC236}">
                <a16:creationId xmlns:a16="http://schemas.microsoft.com/office/drawing/2014/main" id="{820F438F-7B9A-4234-A663-CB201B8E1E09}"/>
              </a:ext>
            </a:extLst>
          </p:cNvPr>
          <p:cNvSpPr txBox="1"/>
          <p:nvPr/>
        </p:nvSpPr>
        <p:spPr>
          <a:xfrm>
            <a:off x="3977197" y="336330"/>
            <a:ext cx="4186991" cy="646331"/>
          </a:xfrm>
          <a:prstGeom prst="rect">
            <a:avLst/>
          </a:prstGeom>
          <a:noFill/>
        </p:spPr>
        <p:txBody>
          <a:bodyPr wrap="square" rtlCol="0">
            <a:spAutoFit/>
          </a:bodyPr>
          <a:lstStyle/>
          <a:p>
            <a:r>
              <a:rPr lang="vi-VN" sz="3600" b="1" i="1" dirty="0">
                <a:solidFill>
                  <a:srgbClr val="00B050"/>
                </a:solidFill>
                <a:latin typeface="UTM Avo" panose="02040603050506020204" pitchFamily="18" charset="0"/>
              </a:rPr>
              <a:t>Bức tranh dang dở</a:t>
            </a:r>
            <a:endParaRPr lang="en-US" sz="3600" b="1" i="1" dirty="0">
              <a:solidFill>
                <a:srgbClr val="00B050"/>
              </a:solidFill>
              <a:latin typeface="UTM Avo" panose="02040603050506020204" pitchFamily="18" charset="0"/>
            </a:endParaRPr>
          </a:p>
        </p:txBody>
      </p:sp>
      <p:sp>
        <p:nvSpPr>
          <p:cNvPr id="2" name="Oval 1">
            <a:extLst>
              <a:ext uri="{FF2B5EF4-FFF2-40B4-BE49-F238E27FC236}">
                <a16:creationId xmlns:a16="http://schemas.microsoft.com/office/drawing/2014/main" id="{E2F1FFEE-A070-425E-BCA2-48AB3F6AC339}"/>
              </a:ext>
            </a:extLst>
          </p:cNvPr>
          <p:cNvSpPr/>
          <p:nvPr/>
        </p:nvSpPr>
        <p:spPr>
          <a:xfrm>
            <a:off x="10633" y="1932382"/>
            <a:ext cx="1649491" cy="907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9" name="Oval 18">
            <a:extLst>
              <a:ext uri="{FF2B5EF4-FFF2-40B4-BE49-F238E27FC236}">
                <a16:creationId xmlns:a16="http://schemas.microsoft.com/office/drawing/2014/main" id="{6A980D63-AFF4-4AF3-8A88-BC31D9921A1E}"/>
              </a:ext>
            </a:extLst>
          </p:cNvPr>
          <p:cNvSpPr/>
          <p:nvPr/>
        </p:nvSpPr>
        <p:spPr>
          <a:xfrm>
            <a:off x="3977197" y="2003403"/>
            <a:ext cx="1198487" cy="739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0" name="Oval 19">
            <a:extLst>
              <a:ext uri="{FF2B5EF4-FFF2-40B4-BE49-F238E27FC236}">
                <a16:creationId xmlns:a16="http://schemas.microsoft.com/office/drawing/2014/main" id="{08F3EE47-85A5-4CB1-9937-73E2A9D873E4}"/>
              </a:ext>
            </a:extLst>
          </p:cNvPr>
          <p:cNvSpPr/>
          <p:nvPr/>
        </p:nvSpPr>
        <p:spPr>
          <a:xfrm>
            <a:off x="7683717" y="1562481"/>
            <a:ext cx="1198487" cy="739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5" name="Oval 24">
            <a:extLst>
              <a:ext uri="{FF2B5EF4-FFF2-40B4-BE49-F238E27FC236}">
                <a16:creationId xmlns:a16="http://schemas.microsoft.com/office/drawing/2014/main" id="{9C589C81-7D10-46F8-A4E7-3A6FAFF6C72A}"/>
              </a:ext>
            </a:extLst>
          </p:cNvPr>
          <p:cNvSpPr/>
          <p:nvPr/>
        </p:nvSpPr>
        <p:spPr>
          <a:xfrm>
            <a:off x="10479872" y="1191692"/>
            <a:ext cx="1701497" cy="739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 y="954605"/>
            <a:ext cx="6138456" cy="341974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9091" y="943289"/>
            <a:ext cx="6042909" cy="3419741"/>
          </a:xfrm>
          <a:prstGeom prst="rect">
            <a:avLst/>
          </a:prstGeom>
        </p:spPr>
      </p:pic>
      <p:sp>
        <p:nvSpPr>
          <p:cNvPr id="5" name="Right Arrow 4"/>
          <p:cNvSpPr/>
          <p:nvPr/>
        </p:nvSpPr>
        <p:spPr>
          <a:xfrm>
            <a:off x="854611" y="5391400"/>
            <a:ext cx="978408" cy="804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0697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 grpId="0" animBg="1"/>
      <p:bldP spid="19" grpId="0" animBg="1"/>
      <p:bldP spid="20" grpId="0" animBg="1"/>
      <p:bldP spid="25"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4FE99-41AD-4BD7-89C3-506B46240250}"/>
              </a:ext>
            </a:extLst>
          </p:cNvPr>
          <p:cNvSpPr txBox="1"/>
          <p:nvPr/>
        </p:nvSpPr>
        <p:spPr>
          <a:xfrm>
            <a:off x="914400" y="675010"/>
            <a:ext cx="9815639" cy="448969"/>
          </a:xfrm>
          <a:prstGeom prst="rect">
            <a:avLst/>
          </a:prstGeom>
          <a:noFill/>
        </p:spPr>
        <p:txBody>
          <a:bodyPr wrap="square" rtlCol="0">
            <a:spAutoFit/>
          </a:bodyPr>
          <a:lstStyle/>
          <a:p>
            <a:pPr marL="216000" algn="ctr">
              <a:lnSpc>
                <a:spcPts val="2300"/>
              </a:lnSpc>
              <a:spcBef>
                <a:spcPts val="600"/>
              </a:spcBef>
              <a:spcAft>
                <a:spcPts val="3000"/>
              </a:spcAft>
            </a:pPr>
            <a:r>
              <a:rPr lang="en-US" sz="4000" b="1" dirty="0">
                <a:solidFill>
                  <a:srgbClr val="FF0000"/>
                </a:solidFill>
                <a:latin typeface="UTM Avo" panose="02040603050506020204" pitchFamily="18" charset="0"/>
              </a:rPr>
              <a:t>b. </a:t>
            </a:r>
            <a:r>
              <a:rPr lang="en-US" sz="4000" b="1" dirty="0" err="1">
                <a:solidFill>
                  <a:srgbClr val="FF0000"/>
                </a:solidFill>
                <a:latin typeface="UTM Avo" panose="02040603050506020204" pitchFamily="18" charset="0"/>
              </a:rPr>
              <a:t>Th</a:t>
            </a:r>
            <a:r>
              <a:rPr lang="vi-VN" sz="4000" b="1" dirty="0">
                <a:solidFill>
                  <a:srgbClr val="FF0000"/>
                </a:solidFill>
                <a:latin typeface="UTM Avo" panose="02040603050506020204" pitchFamily="18" charset="0"/>
              </a:rPr>
              <a:t>eo em vì sao cần quý trọng thời gian?</a:t>
            </a:r>
            <a:endParaRPr lang="vi-VN" sz="4000" b="1" dirty="0">
              <a:solidFill>
                <a:srgbClr val="FF0000"/>
              </a:solidFill>
              <a:latin typeface="UTM Avo" panose="02040603050506020204" pitchFamily="18" charset="0"/>
              <a:sym typeface="Wingdings 2"/>
            </a:endParaRPr>
          </a:p>
        </p:txBody>
      </p:sp>
      <p:sp>
        <p:nvSpPr>
          <p:cNvPr id="5" name="Right Arrow 4"/>
          <p:cNvSpPr/>
          <p:nvPr/>
        </p:nvSpPr>
        <p:spPr>
          <a:xfrm>
            <a:off x="615724" y="1626078"/>
            <a:ext cx="978408" cy="80415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 name="Thought Bubble: Cloud 5">
            <a:extLst>
              <a:ext uri="{FF2B5EF4-FFF2-40B4-BE49-F238E27FC236}">
                <a16:creationId xmlns:a16="http://schemas.microsoft.com/office/drawing/2014/main" id="{BE920FAA-A6D3-4917-A2C4-CAC3DCC93508}"/>
              </a:ext>
            </a:extLst>
          </p:cNvPr>
          <p:cNvSpPr/>
          <p:nvPr/>
        </p:nvSpPr>
        <p:spPr>
          <a:xfrm>
            <a:off x="905510" y="1007239"/>
            <a:ext cx="9995139" cy="4417969"/>
          </a:xfrm>
          <a:prstGeom prst="cloudCallout">
            <a:avLst/>
          </a:prstGeom>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3C312688-5448-401F-B9F7-43796BF1C174}"/>
              </a:ext>
            </a:extLst>
          </p:cNvPr>
          <p:cNvSpPr>
            <a:spLocks noGrp="1"/>
          </p:cNvSpPr>
          <p:nvPr>
            <p:ph type="ctrTitle"/>
          </p:nvPr>
        </p:nvSpPr>
        <p:spPr>
          <a:xfrm>
            <a:off x="1557067" y="2541550"/>
            <a:ext cx="9077865" cy="2387600"/>
          </a:xfrm>
          <a:noFill/>
          <a:ln>
            <a:noFill/>
          </a:ln>
        </p:spPr>
        <p:style>
          <a:lnRef idx="2">
            <a:schemeClr val="accent2"/>
          </a:lnRef>
          <a:fillRef idx="1">
            <a:schemeClr val="lt1"/>
          </a:fillRef>
          <a:effectRef idx="0">
            <a:schemeClr val="accent2"/>
          </a:effectRef>
          <a:fontRef idx="minor">
            <a:schemeClr val="dk1"/>
          </a:fontRef>
        </p:style>
        <p:txBody>
          <a:bodyPr>
            <a:noAutofit/>
          </a:bodyPr>
          <a:lstStyle/>
          <a:p>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Vì</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thời</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gian</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là</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vô</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giá</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mỗi</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phút</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mỗi</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giây</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trôi</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qua ta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đều</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có</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thể</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tận</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dụng</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để</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làm</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việc</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vì</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vậy</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phải</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coi</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trọng</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 </a:t>
            </a:r>
            <a:r>
              <a:rPr lang="en-US" sz="5400" b="1" dirty="0" err="1">
                <a:ln w="10160">
                  <a:solidFill>
                    <a:srgbClr val="29679F"/>
                  </a:solidFill>
                  <a:prstDash val="solid"/>
                </a:ln>
                <a:solidFill>
                  <a:srgbClr val="C00000"/>
                </a:solidFill>
                <a:effectLst>
                  <a:outerShdw blurRad="38100" dist="22860" dir="5400000" algn="tl" rotWithShape="0">
                    <a:srgbClr val="000000">
                      <a:alpha val="30000"/>
                    </a:srgbClr>
                  </a:outerShdw>
                </a:effectLst>
              </a:rPr>
              <a:t>nó</a:t>
            </a:r>
            <a:r>
              <a:rPr lang="en-US" sz="5400" b="1" dirty="0">
                <a:ln w="10160">
                  <a:solidFill>
                    <a:srgbClr val="29679F"/>
                  </a:solidFill>
                  <a:prstDash val="solid"/>
                </a:ln>
                <a:solidFill>
                  <a:srgbClr val="C00000"/>
                </a:solidFill>
                <a:effectLst>
                  <a:outerShdw blurRad="38100" dist="22860" dir="5400000" algn="tl" rotWithShape="0">
                    <a:srgbClr val="000000">
                      <a:alpha val="30000"/>
                    </a:srgbClr>
                  </a:outerShdw>
                </a:effectLst>
              </a:rPr>
              <a:t>.</a:t>
            </a:r>
          </a:p>
        </p:txBody>
      </p:sp>
    </p:spTree>
    <p:custDataLst>
      <p:tags r:id="rId1"/>
    </p:custDataLst>
    <p:extLst>
      <p:ext uri="{BB962C8B-B14F-4D97-AF65-F5344CB8AC3E}">
        <p14:creationId xmlns:p14="http://schemas.microsoft.com/office/powerpoint/2010/main" val="3635547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601287" y="1286284"/>
            <a:ext cx="4234408"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C00000"/>
              </a:solidFill>
              <a:effectLst/>
              <a:uLnTx/>
              <a:uFillTx/>
              <a:latin typeface="UTM Avo" panose="02040603050506020204" pitchFamily="18" charset="0"/>
              <a:ea typeface="字魂59号-创粗黑" panose="00000500000000000000" pitchFamily="2" charset="-122"/>
              <a:cs typeface="+mn-cs"/>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148391" y="2459505"/>
            <a:ext cx="3188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Khi</a:t>
            </a:r>
            <a:r>
              <a:rPr kumimoji="0" lang="en-US" sz="4000" b="1" i="0" u="none" strike="noStrike" kern="1200" normalizeH="0" baseline="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 </a:t>
            </a:r>
            <a:r>
              <a:rPr kumimoji="0" lang="en-US" sz="4000" b="1" i="0" u="none" strike="noStrike" kern="1200" normalizeH="0" baseline="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đã</a:t>
            </a:r>
            <a:r>
              <a:rPr kumimoji="0" lang="en-US" sz="4000" b="1" i="0" u="none" strike="noStrike" kern="1200" normalizeH="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 </a:t>
            </a:r>
            <a:r>
              <a:rPr kumimoji="0" lang="en-US" sz="4000" b="1" i="0" u="none" strike="noStrike" kern="1200" normalizeH="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làm</a:t>
            </a:r>
            <a:r>
              <a:rPr kumimoji="0" lang="en-US" sz="4000" b="1" i="0" u="none" strike="noStrike" kern="1200" normalizeH="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 </a:t>
            </a:r>
            <a:r>
              <a:rPr kumimoji="0" lang="en-US" sz="4000" b="1" i="0" u="none" strike="noStrike" kern="1200" normalizeH="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việc</a:t>
            </a:r>
            <a:r>
              <a:rPr kumimoji="0" lang="en-US" sz="4000" b="1" i="0" u="none" strike="noStrike" kern="1200" normalizeH="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 </a:t>
            </a:r>
            <a:r>
              <a:rPr kumimoji="0" lang="en-US" sz="4000" b="1" i="0" u="none" strike="noStrike" kern="1200" normalizeH="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gì</a:t>
            </a:r>
            <a:r>
              <a:rPr kumimoji="0" lang="en-US" sz="4000" b="1" i="0" u="none" strike="noStrike" kern="1200" normalizeH="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 </a:t>
            </a:r>
            <a:r>
              <a:rPr kumimoji="0" lang="en-US" sz="4000" b="1" i="0" u="none" strike="noStrike" kern="1200" normalizeH="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chúng</a:t>
            </a:r>
            <a:r>
              <a:rPr kumimoji="0" lang="en-US" sz="4000" b="1" i="0" u="none" strike="noStrike" kern="1200" normalizeH="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 ta </a:t>
            </a:r>
            <a:r>
              <a:rPr kumimoji="0" lang="en-US" sz="4000" b="1" i="0" u="none" strike="noStrike" kern="1200" normalizeH="0" noProof="0" dirty="0" err="1">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cần</a:t>
            </a:r>
            <a:r>
              <a:rPr kumimoji="0" lang="en-US" sz="4000" b="1" i="0" u="none" strike="noStrike" kern="1200" normalizeH="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rPr>
              <a:t>.</a:t>
            </a:r>
            <a:endParaRPr kumimoji="0" lang="en-US" sz="4000" b="1" i="0" u="none" strike="noStrike" kern="1200" normalizeH="0" baseline="0" noProof="0" dirty="0">
              <a:ln w="1905"/>
              <a:solidFill>
                <a:srgbClr val="C00000"/>
              </a:solidFill>
              <a:effectLst>
                <a:innerShdw blurRad="69850" dist="43180" dir="5400000">
                  <a:srgbClr val="000000">
                    <a:alpha val="65000"/>
                  </a:srgbClr>
                </a:innerShdw>
              </a:effectLst>
              <a:uLnTx/>
              <a:uFillTx/>
              <a:latin typeface="UTM Avo" panose="02040603050506020204" pitchFamily="18" charset="0"/>
              <a:ea typeface="+mn-ea"/>
              <a:cs typeface="+mn-cs"/>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542728" y="162973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4918937" y="4232747"/>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8" name="TextBox 7">
            <a:extLst>
              <a:ext uri="{FF2B5EF4-FFF2-40B4-BE49-F238E27FC236}">
                <a16:creationId xmlns:a16="http://schemas.microsoft.com/office/drawing/2014/main" id="{8224FE99-41AD-4BD7-89C3-506B46240250}"/>
              </a:ext>
            </a:extLst>
          </p:cNvPr>
          <p:cNvSpPr txBox="1"/>
          <p:nvPr/>
        </p:nvSpPr>
        <p:spPr>
          <a:xfrm>
            <a:off x="1991947" y="621103"/>
            <a:ext cx="6511352" cy="387286"/>
          </a:xfrm>
          <a:prstGeom prst="rect">
            <a:avLst/>
          </a:prstGeom>
          <a:noFill/>
        </p:spPr>
        <p:txBody>
          <a:bodyPr wrap="square" rtlCol="0">
            <a:spAutoFit/>
          </a:bodyPr>
          <a:lstStyle/>
          <a:p>
            <a:pPr marL="216000">
              <a:lnSpc>
                <a:spcPts val="2300"/>
              </a:lnSpc>
              <a:spcBef>
                <a:spcPts val="600"/>
              </a:spcBef>
              <a:spcAft>
                <a:spcPts val="3000"/>
              </a:spcAft>
            </a:pPr>
            <a:r>
              <a:rPr lang="en-US" sz="3600" b="1" dirty="0">
                <a:solidFill>
                  <a:srgbClr val="FF0000"/>
                </a:solidFill>
                <a:latin typeface="UTM Avo" panose="02040603050506020204" pitchFamily="18" charset="0"/>
                <a:sym typeface="Wingdings 2"/>
              </a:rPr>
              <a:t>		</a:t>
            </a:r>
            <a:r>
              <a:rPr lang="en-US" sz="4000" b="1" u="sng" dirty="0" err="1">
                <a:solidFill>
                  <a:srgbClr val="FF0000"/>
                </a:solidFill>
                <a:latin typeface="UTM Avo" panose="02040603050506020204" pitchFamily="18" charset="0"/>
                <a:sym typeface="Wingdings 2"/>
              </a:rPr>
              <a:t>Kết</a:t>
            </a:r>
            <a:r>
              <a:rPr lang="en-US" sz="4000" b="1" u="sng" dirty="0">
                <a:solidFill>
                  <a:srgbClr val="FF0000"/>
                </a:solidFill>
                <a:latin typeface="UTM Avo" panose="02040603050506020204" pitchFamily="18" charset="0"/>
                <a:sym typeface="Wingdings 2"/>
              </a:rPr>
              <a:t> </a:t>
            </a:r>
            <a:r>
              <a:rPr lang="en-US" sz="4000" b="1" u="sng" dirty="0" err="1">
                <a:solidFill>
                  <a:srgbClr val="FF0000"/>
                </a:solidFill>
                <a:latin typeface="UTM Avo" panose="02040603050506020204" pitchFamily="18" charset="0"/>
                <a:sym typeface="Wingdings 2"/>
              </a:rPr>
              <a:t>luận</a:t>
            </a:r>
            <a:r>
              <a:rPr lang="en-US" sz="4000" b="1" u="sng" dirty="0">
                <a:solidFill>
                  <a:srgbClr val="FF0000"/>
                </a:solidFill>
                <a:latin typeface="UTM Avo" panose="02040603050506020204" pitchFamily="18" charset="0"/>
                <a:sym typeface="Wingdings 2"/>
              </a:rPr>
              <a:t>:</a:t>
            </a:r>
            <a:endParaRPr lang="vi-VN" sz="4000" b="1" u="sng" dirty="0">
              <a:solidFill>
                <a:srgbClr val="FF0000"/>
              </a:solidFill>
              <a:latin typeface="UTM Avo" panose="02040603050506020204" pitchFamily="18" charset="0"/>
              <a:sym typeface="Wingdings 2"/>
            </a:endParaRPr>
          </a:p>
        </p:txBody>
      </p:sp>
      <p:sp>
        <p:nvSpPr>
          <p:cNvPr id="11" name="Cloud 10">
            <a:extLst>
              <a:ext uri="{FF2B5EF4-FFF2-40B4-BE49-F238E27FC236}">
                <a16:creationId xmlns:a16="http://schemas.microsoft.com/office/drawing/2014/main" id="{2979F7FF-5525-4B85-B2E0-50741CF67345}"/>
              </a:ext>
            </a:extLst>
          </p:cNvPr>
          <p:cNvSpPr/>
          <p:nvPr/>
        </p:nvSpPr>
        <p:spPr>
          <a:xfrm>
            <a:off x="5017274" y="621104"/>
            <a:ext cx="6808894" cy="3364006"/>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56F3000E-1FBA-4BB9-BAD9-248809031059}"/>
              </a:ext>
            </a:extLst>
          </p:cNvPr>
          <p:cNvSpPr txBox="1"/>
          <p:nvPr/>
        </p:nvSpPr>
        <p:spPr>
          <a:xfrm>
            <a:off x="5592607" y="1273146"/>
            <a:ext cx="5998106" cy="2062103"/>
          </a:xfrm>
          <a:prstGeom prst="rect">
            <a:avLst/>
          </a:prstGeom>
          <a:noFill/>
        </p:spPr>
        <p:txBody>
          <a:bodyPr wrap="square" rtlCol="0">
            <a:spAutoFit/>
          </a:bodyPr>
          <a:lstStyle/>
          <a:p>
            <a:pPr lvl="0" algn="ctr"/>
            <a:r>
              <a:rPr lang="vi-VN" sz="3200" b="1" dirty="0">
                <a:ln>
                  <a:solidFill>
                    <a:srgbClr val="002060"/>
                  </a:solidFill>
                </a:ln>
                <a:solidFill>
                  <a:srgbClr val="002060"/>
                </a:solidFill>
                <a:latin typeface="UTM Avo" panose="02040603050506020204" pitchFamily="18" charset="0"/>
              </a:rPr>
              <a:t>Đề ra kế hoạch,dành</a:t>
            </a:r>
            <a:r>
              <a:rPr lang="en-US" sz="3200" b="1" dirty="0">
                <a:ln>
                  <a:solidFill>
                    <a:srgbClr val="002060"/>
                  </a:solidFill>
                </a:ln>
                <a:solidFill>
                  <a:srgbClr val="002060"/>
                </a:solidFill>
                <a:latin typeface="UTM Avo" panose="02040603050506020204" pitchFamily="18" charset="0"/>
              </a:rPr>
              <a:t> </a:t>
            </a:r>
            <a:r>
              <a:rPr lang="en-US" sz="3200" b="1" dirty="0" err="1">
                <a:ln>
                  <a:solidFill>
                    <a:srgbClr val="002060"/>
                  </a:solidFill>
                </a:ln>
                <a:solidFill>
                  <a:srgbClr val="002060"/>
                </a:solidFill>
                <a:latin typeface="UTM Avo" panose="02040603050506020204" pitchFamily="18" charset="0"/>
              </a:rPr>
              <a:t>thời</a:t>
            </a:r>
            <a:r>
              <a:rPr lang="en-US" sz="3200" b="1" dirty="0">
                <a:ln>
                  <a:solidFill>
                    <a:srgbClr val="002060"/>
                  </a:solidFill>
                </a:ln>
                <a:solidFill>
                  <a:srgbClr val="002060"/>
                </a:solidFill>
                <a:latin typeface="UTM Avo" panose="02040603050506020204" pitchFamily="18" charset="0"/>
              </a:rPr>
              <a:t> </a:t>
            </a:r>
            <a:r>
              <a:rPr lang="en-US" sz="3200" b="1" dirty="0" err="1">
                <a:ln>
                  <a:solidFill>
                    <a:srgbClr val="002060"/>
                  </a:solidFill>
                </a:ln>
                <a:solidFill>
                  <a:srgbClr val="002060"/>
                </a:solidFill>
                <a:latin typeface="UTM Avo" panose="02040603050506020204" pitchFamily="18" charset="0"/>
              </a:rPr>
              <a:t>gian</a:t>
            </a:r>
            <a:r>
              <a:rPr lang="vi-VN" sz="3200" b="1" dirty="0">
                <a:ln>
                  <a:solidFill>
                    <a:srgbClr val="002060"/>
                  </a:solidFill>
                </a:ln>
                <a:solidFill>
                  <a:srgbClr val="002060"/>
                </a:solidFill>
                <a:latin typeface="UTM Avo" panose="02040603050506020204" pitchFamily="18" charset="0"/>
              </a:rPr>
              <a:t>, tập trung vào công việc không nên mải chơi, không chú tâm như bạn Hà trong câu chuyện.</a:t>
            </a:r>
            <a:endParaRPr kumimoji="0" lang="en-US" sz="3200" b="1" i="0" u="none" strike="noStrike" kern="1200" cap="none" spc="0" normalizeH="0" baseline="0" noProof="0" dirty="0">
              <a:ln>
                <a:solidFill>
                  <a:srgbClr val="002060"/>
                </a:solidFill>
              </a:ln>
              <a:solidFill>
                <a:srgbClr val="002060"/>
              </a:solidFill>
              <a:effectLst/>
              <a:uLnTx/>
              <a:uFillTx/>
              <a:latin typeface="UTM Avo" panose="02040603050506020204" pitchFamily="18" charset="0"/>
            </a:endParaRPr>
          </a:p>
        </p:txBody>
      </p:sp>
      <p:sp>
        <p:nvSpPr>
          <p:cNvPr id="13" name="Cloud 12">
            <a:extLst>
              <a:ext uri="{FF2B5EF4-FFF2-40B4-BE49-F238E27FC236}">
                <a16:creationId xmlns:a16="http://schemas.microsoft.com/office/drawing/2014/main" id="{FAC3AA36-1863-4E7C-B0F3-A216B1D41C65}"/>
              </a:ext>
            </a:extLst>
          </p:cNvPr>
          <p:cNvSpPr/>
          <p:nvPr/>
        </p:nvSpPr>
        <p:spPr>
          <a:xfrm>
            <a:off x="5334632" y="4029724"/>
            <a:ext cx="6491536" cy="2675876"/>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898F959E-EDB4-48FB-A3FE-37246B40F347}"/>
              </a:ext>
            </a:extLst>
          </p:cNvPr>
          <p:cNvSpPr txBox="1"/>
          <p:nvPr/>
        </p:nvSpPr>
        <p:spPr>
          <a:xfrm>
            <a:off x="5886800" y="4506036"/>
            <a:ext cx="6094062" cy="1569660"/>
          </a:xfrm>
          <a:prstGeom prst="rect">
            <a:avLst/>
          </a:prstGeom>
          <a:noFill/>
        </p:spPr>
        <p:txBody>
          <a:bodyPr wrap="square" rtlCol="0">
            <a:spAutoFit/>
          </a:bodyPr>
          <a:lstStyle/>
          <a:p>
            <a:pPr lvl="0"/>
            <a:r>
              <a:rPr lang="en-US" sz="3200" b="1" dirty="0" err="1">
                <a:ln>
                  <a:solidFill>
                    <a:srgbClr val="002060"/>
                  </a:solidFill>
                </a:ln>
                <a:solidFill>
                  <a:srgbClr val="002060"/>
                </a:solidFill>
                <a:latin typeface="UTM Avo" panose="02040603050506020204" pitchFamily="18" charset="0"/>
              </a:rPr>
              <a:t>Quý</a:t>
            </a:r>
            <a:r>
              <a:rPr lang="en-US" sz="3200" b="1" dirty="0">
                <a:ln>
                  <a:solidFill>
                    <a:srgbClr val="002060"/>
                  </a:solidFill>
                </a:ln>
                <a:solidFill>
                  <a:srgbClr val="002060"/>
                </a:solidFill>
                <a:latin typeface="UTM Avo" panose="02040603050506020204" pitchFamily="18" charset="0"/>
              </a:rPr>
              <a:t> </a:t>
            </a:r>
            <a:r>
              <a:rPr lang="en-US" sz="3200" b="1" dirty="0" err="1">
                <a:ln>
                  <a:solidFill>
                    <a:srgbClr val="002060"/>
                  </a:solidFill>
                </a:ln>
                <a:solidFill>
                  <a:srgbClr val="002060"/>
                </a:solidFill>
                <a:latin typeface="UTM Avo" panose="02040603050506020204" pitchFamily="18" charset="0"/>
              </a:rPr>
              <a:t>trọng</a:t>
            </a:r>
            <a:r>
              <a:rPr lang="en-US" sz="3200" b="1" dirty="0">
                <a:ln>
                  <a:solidFill>
                    <a:srgbClr val="002060"/>
                  </a:solidFill>
                </a:ln>
                <a:solidFill>
                  <a:srgbClr val="002060"/>
                </a:solidFill>
                <a:latin typeface="UTM Avo" panose="02040603050506020204" pitchFamily="18" charset="0"/>
              </a:rPr>
              <a:t> </a:t>
            </a:r>
            <a:r>
              <a:rPr lang="en-US" sz="3200" b="1" dirty="0" err="1">
                <a:ln>
                  <a:solidFill>
                    <a:srgbClr val="002060"/>
                  </a:solidFill>
                </a:ln>
                <a:solidFill>
                  <a:srgbClr val="002060"/>
                </a:solidFill>
                <a:latin typeface="UTM Avo" panose="02040603050506020204" pitchFamily="18" charset="0"/>
              </a:rPr>
              <a:t>thời</a:t>
            </a:r>
            <a:r>
              <a:rPr lang="en-US" sz="3200" b="1" dirty="0">
                <a:ln>
                  <a:solidFill>
                    <a:srgbClr val="002060"/>
                  </a:solidFill>
                </a:ln>
                <a:solidFill>
                  <a:srgbClr val="002060"/>
                </a:solidFill>
                <a:latin typeface="UTM Avo" panose="02040603050506020204" pitchFamily="18" charset="0"/>
              </a:rPr>
              <a:t> </a:t>
            </a:r>
            <a:r>
              <a:rPr lang="en-US" sz="3200" b="1" dirty="0" err="1">
                <a:ln>
                  <a:solidFill>
                    <a:srgbClr val="002060"/>
                  </a:solidFill>
                </a:ln>
                <a:solidFill>
                  <a:srgbClr val="002060"/>
                </a:solidFill>
                <a:latin typeface="UTM Avo" panose="02040603050506020204" pitchFamily="18" charset="0"/>
              </a:rPr>
              <a:t>gian</a:t>
            </a:r>
            <a:r>
              <a:rPr lang="vi-VN" sz="3200" b="1" dirty="0">
                <a:ln>
                  <a:solidFill>
                    <a:srgbClr val="002060"/>
                  </a:solidFill>
                </a:ln>
                <a:solidFill>
                  <a:srgbClr val="002060"/>
                </a:solidFill>
                <a:latin typeface="UTM Avo" panose="02040603050506020204" pitchFamily="18" charset="0"/>
              </a:rPr>
              <a:t> giúp chúng ta hoàn thành tốt công việc với kết quả tốt nhất.</a:t>
            </a:r>
            <a:endParaRPr kumimoji="0" lang="en-US" sz="3200" b="1" i="0" u="none" strike="noStrike" kern="1200" cap="none" spc="0" normalizeH="0" baseline="0" noProof="0" dirty="0">
              <a:ln>
                <a:solidFill>
                  <a:srgbClr val="002060"/>
                </a:solidFill>
              </a:ln>
              <a:solidFill>
                <a:srgbClr val="002060"/>
              </a:solidFill>
              <a:effectLst/>
              <a:uLnTx/>
              <a:uFillTx/>
              <a:latin typeface="UTM Avo" panose="02040603050506020204" pitchFamily="18" charset="0"/>
            </a:endParaRPr>
          </a:p>
        </p:txBody>
      </p:sp>
    </p:spTree>
    <p:custDataLst>
      <p:tags r:id="rId1"/>
    </p:custDataLst>
    <p:extLst>
      <p:ext uri="{BB962C8B-B14F-4D97-AF65-F5344CB8AC3E}">
        <p14:creationId xmlns:p14="http://schemas.microsoft.com/office/powerpoint/2010/main" val="29028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p:bldP spid="11" grpId="0" animBg="1"/>
      <p:bldP spid="12"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10.xml><?xml version="1.0" encoding="utf-8"?>
<p:tagLst xmlns:a="http://schemas.openxmlformats.org/drawingml/2006/main" xmlns:r="http://schemas.openxmlformats.org/officeDocument/2006/relationships" xmlns:p="http://schemas.openxmlformats.org/presentationml/2006/main">
  <p:tag name="TIMING" val="|0.6|4.5"/>
</p:tagLst>
</file>

<file path=ppt/tags/tag11.xml><?xml version="1.0" encoding="utf-8"?>
<p:tagLst xmlns:a="http://schemas.openxmlformats.org/drawingml/2006/main" xmlns:r="http://schemas.openxmlformats.org/officeDocument/2006/relationships" xmlns:p="http://schemas.openxmlformats.org/presentationml/2006/main">
  <p:tag name="TIMING" val="|15|10.2|3.3|4"/>
</p:tagLst>
</file>

<file path=ppt/tags/tag12.xml><?xml version="1.0" encoding="utf-8"?>
<p:tagLst xmlns:a="http://schemas.openxmlformats.org/drawingml/2006/main" xmlns:r="http://schemas.openxmlformats.org/officeDocument/2006/relationships" xmlns:p="http://schemas.openxmlformats.org/presentationml/2006/main">
  <p:tag name="TIMING" val="|2.7|14.7"/>
</p:tagLst>
</file>

<file path=ppt/tags/tag13.xml><?xml version="1.0" encoding="utf-8"?>
<p:tagLst xmlns:a="http://schemas.openxmlformats.org/drawingml/2006/main" xmlns:r="http://schemas.openxmlformats.org/officeDocument/2006/relationships" xmlns:p="http://schemas.openxmlformats.org/presentationml/2006/main">
  <p:tag name="TIMING" val="|4.5|7.4"/>
</p:tagLst>
</file>

<file path=ppt/tags/tag14.xml><?xml version="1.0" encoding="utf-8"?>
<p:tagLst xmlns:a="http://schemas.openxmlformats.org/drawingml/2006/main" xmlns:r="http://schemas.openxmlformats.org/officeDocument/2006/relationships" xmlns:p="http://schemas.openxmlformats.org/presentationml/2006/main">
  <p:tag name="TIMING" val="|5.8|8.7"/>
</p:tagLst>
</file>

<file path=ppt/tags/tag15.xml><?xml version="1.0" encoding="utf-8"?>
<p:tagLst xmlns:a="http://schemas.openxmlformats.org/drawingml/2006/main" xmlns:r="http://schemas.openxmlformats.org/officeDocument/2006/relationships" xmlns:p="http://schemas.openxmlformats.org/presentationml/2006/main">
  <p:tag name="TIMING" val="|3|6.5"/>
</p:tagLst>
</file>

<file path=ppt/tags/tag16.xml><?xml version="1.0" encoding="utf-8"?>
<p:tagLst xmlns:a="http://schemas.openxmlformats.org/drawingml/2006/main" xmlns:r="http://schemas.openxmlformats.org/officeDocument/2006/relationships" xmlns:p="http://schemas.openxmlformats.org/presentationml/2006/main">
  <p:tag name="TIMING" val="|0.7|1|7"/>
</p:tagLst>
</file>

<file path=ppt/tags/tag17.xml><?xml version="1.0" encoding="utf-8"?>
<p:tagLst xmlns:a="http://schemas.openxmlformats.org/drawingml/2006/main" xmlns:r="http://schemas.openxmlformats.org/officeDocument/2006/relationships" xmlns:p="http://schemas.openxmlformats.org/presentationml/2006/main">
  <p:tag name="TIMING" val="|0.2|12.6"/>
</p:tagLst>
</file>

<file path=ppt/tags/tag18.xml><?xml version="1.0" encoding="utf-8"?>
<p:tagLst xmlns:a="http://schemas.openxmlformats.org/drawingml/2006/main" xmlns:r="http://schemas.openxmlformats.org/officeDocument/2006/relationships" xmlns:p="http://schemas.openxmlformats.org/presentationml/2006/main">
  <p:tag name="TIMING" val="|1.9|0.8|0.1|17|6.5"/>
</p:tagLst>
</file>

<file path=ppt/tags/tag19.xml><?xml version="1.0" encoding="utf-8"?>
<p:tagLst xmlns:a="http://schemas.openxmlformats.org/drawingml/2006/main" xmlns:r="http://schemas.openxmlformats.org/officeDocument/2006/relationships" xmlns:p="http://schemas.openxmlformats.org/presentationml/2006/main">
  <p:tag name="TIMING" val="|0.8|17.7"/>
</p:tagLst>
</file>

<file path=ppt/tags/tag2.xml><?xml version="1.0" encoding="utf-8"?>
<p:tagLst xmlns:a="http://schemas.openxmlformats.org/drawingml/2006/main" xmlns:r="http://schemas.openxmlformats.org/officeDocument/2006/relationships" xmlns:p="http://schemas.openxmlformats.org/presentationml/2006/main">
  <p:tag name="TIMING" val="|0.7|1.4|5.7|0.8|40.2"/>
</p:tagLst>
</file>

<file path=ppt/tags/tag20.xml><?xml version="1.0" encoding="utf-8"?>
<p:tagLst xmlns:a="http://schemas.openxmlformats.org/drawingml/2006/main" xmlns:r="http://schemas.openxmlformats.org/officeDocument/2006/relationships" xmlns:p="http://schemas.openxmlformats.org/presentationml/2006/main">
  <p:tag name="TIMING" val="|3.1|11.6"/>
</p:tagLst>
</file>

<file path=ppt/tags/tag21.xml><?xml version="1.0" encoding="utf-8"?>
<p:tagLst xmlns:a="http://schemas.openxmlformats.org/drawingml/2006/main" xmlns:r="http://schemas.openxmlformats.org/officeDocument/2006/relationships" xmlns:p="http://schemas.openxmlformats.org/presentationml/2006/main">
  <p:tag name="TIMING" val="|0.6|1.8|0.6"/>
</p:tagLst>
</file>

<file path=ppt/tags/tag22.xml><?xml version="1.0" encoding="utf-8"?>
<p:tagLst xmlns:a="http://schemas.openxmlformats.org/drawingml/2006/main" xmlns:r="http://schemas.openxmlformats.org/officeDocument/2006/relationships" xmlns:p="http://schemas.openxmlformats.org/presentationml/2006/main">
  <p:tag name="TIMING" val="|1|109|0.9"/>
</p:tagLst>
</file>

<file path=ppt/tags/tag23.xml><?xml version="1.0" encoding="utf-8"?>
<p:tagLst xmlns:a="http://schemas.openxmlformats.org/drawingml/2006/main" xmlns:r="http://schemas.openxmlformats.org/officeDocument/2006/relationships" xmlns:p="http://schemas.openxmlformats.org/presentationml/2006/main">
  <p:tag name="TIMING" val="|0.1|12.7|8.3|0.9|0.8|11.2"/>
</p:tagLst>
</file>

<file path=ppt/tags/tag24.xml><?xml version="1.0" encoding="utf-8"?>
<p:tagLst xmlns:a="http://schemas.openxmlformats.org/drawingml/2006/main" xmlns:r="http://schemas.openxmlformats.org/officeDocument/2006/relationships" xmlns:p="http://schemas.openxmlformats.org/presentationml/2006/main">
  <p:tag name="TIMING" val="|0.9|3.5|38.7|0.9|1.1|3.5|1.7|23.7|24.8|0.8"/>
</p:tagLst>
</file>

<file path=ppt/tags/tag25.xml><?xml version="1.0" encoding="utf-8"?>
<p:tagLst xmlns:a="http://schemas.openxmlformats.org/drawingml/2006/main" xmlns:r="http://schemas.openxmlformats.org/officeDocument/2006/relationships" xmlns:p="http://schemas.openxmlformats.org/presentationml/2006/main">
  <p:tag name="TIMING" val="|31.1|0.9"/>
</p:tagLst>
</file>

<file path=ppt/tags/tag26.xml><?xml version="1.0" encoding="utf-8"?>
<p:tagLst xmlns:a="http://schemas.openxmlformats.org/drawingml/2006/main" xmlns:r="http://schemas.openxmlformats.org/officeDocument/2006/relationships" xmlns:p="http://schemas.openxmlformats.org/presentationml/2006/main">
  <p:tag name="TIMING" val="|0.9|22.9|1.4"/>
</p:tagLst>
</file>

<file path=ppt/tags/tag27.xml><?xml version="1.0" encoding="utf-8"?>
<p:tagLst xmlns:a="http://schemas.openxmlformats.org/drawingml/2006/main" xmlns:r="http://schemas.openxmlformats.org/officeDocument/2006/relationships" xmlns:p="http://schemas.openxmlformats.org/presentationml/2006/main">
  <p:tag name="TIMING" val="|2.1"/>
</p:tagLst>
</file>

<file path=ppt/tags/tag28.xml><?xml version="1.0" encoding="utf-8"?>
<p:tagLst xmlns:a="http://schemas.openxmlformats.org/drawingml/2006/main" xmlns:r="http://schemas.openxmlformats.org/officeDocument/2006/relationships" xmlns:p="http://schemas.openxmlformats.org/presentationml/2006/main">
  <p:tag name="TIMING" val="|31.7"/>
</p:tagLst>
</file>

<file path=ppt/tags/tag29.xml><?xml version="1.0" encoding="utf-8"?>
<p:tagLst xmlns:a="http://schemas.openxmlformats.org/drawingml/2006/main" xmlns:r="http://schemas.openxmlformats.org/officeDocument/2006/relationships" xmlns:p="http://schemas.openxmlformats.org/presentationml/2006/main">
  <p:tag name="TIMING" val="|13.2"/>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5.7|0"/>
</p:tagLst>
</file>

<file path=ppt/tags/tag5.xml><?xml version="1.0" encoding="utf-8"?>
<p:tagLst xmlns:a="http://schemas.openxmlformats.org/drawingml/2006/main" xmlns:r="http://schemas.openxmlformats.org/officeDocument/2006/relationships" xmlns:p="http://schemas.openxmlformats.org/presentationml/2006/main">
  <p:tag name="TIMING" val="|68.7"/>
</p:tagLst>
</file>

<file path=ppt/tags/tag6.xml><?xml version="1.0" encoding="utf-8"?>
<p:tagLst xmlns:a="http://schemas.openxmlformats.org/drawingml/2006/main" xmlns:r="http://schemas.openxmlformats.org/officeDocument/2006/relationships" xmlns:p="http://schemas.openxmlformats.org/presentationml/2006/main">
  <p:tag name="TIMING" val="|0.3|90|21.9|0.8|13.5|1.5|1.2|0.4"/>
</p:tagLst>
</file>

<file path=ppt/tags/tag7.xml><?xml version="1.0" encoding="utf-8"?>
<p:tagLst xmlns:a="http://schemas.openxmlformats.org/drawingml/2006/main" xmlns:r="http://schemas.openxmlformats.org/officeDocument/2006/relationships" xmlns:p="http://schemas.openxmlformats.org/presentationml/2006/main">
  <p:tag name="TIMING" val="|0.1|8.1|0.1"/>
</p:tagLst>
</file>

<file path=ppt/tags/tag8.xml><?xml version="1.0" encoding="utf-8"?>
<p:tagLst xmlns:a="http://schemas.openxmlformats.org/drawingml/2006/main" xmlns:r="http://schemas.openxmlformats.org/officeDocument/2006/relationships" xmlns:p="http://schemas.openxmlformats.org/presentationml/2006/main">
  <p:tag name="TIMING" val="|1.1|2.1|6.5|1|0.9"/>
</p:tagLst>
</file>

<file path=ppt/tags/tag9.xml><?xml version="1.0" encoding="utf-8"?>
<p:tagLst xmlns:a="http://schemas.openxmlformats.org/drawingml/2006/main" xmlns:r="http://schemas.openxmlformats.org/officeDocument/2006/relationships" xmlns:p="http://schemas.openxmlformats.org/presentationml/2006/main">
  <p:tag name="TIMING" val="|4.7"/>
</p:tagLst>
</file>

<file path=ppt/theme/theme1.xml><?xml version="1.0" encoding="utf-8"?>
<a:theme xmlns:a="http://schemas.openxmlformats.org/drawingml/2006/main" name="Hoạt động">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980</Words>
  <Application>Microsoft Office PowerPoint</Application>
  <PresentationFormat>Widescreen</PresentationFormat>
  <Paragraphs>87</Paragraphs>
  <Slides>36</Slides>
  <Notes>8</Notes>
  <HiddenSlides>0</HiddenSlides>
  <MMClips>2</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36</vt:i4>
      </vt:variant>
    </vt:vector>
  </HeadingPairs>
  <TitlesOfParts>
    <vt:vector size="60" baseType="lpstr">
      <vt:lpstr>微软雅黑</vt:lpstr>
      <vt:lpstr>微软雅黑</vt:lpstr>
      <vt:lpstr>SimSun</vt:lpstr>
      <vt:lpstr>SimSun</vt:lpstr>
      <vt:lpstr>Arial</vt:lpstr>
      <vt:lpstr>Arial-Rounded</vt:lpstr>
      <vt:lpstr>Arial-SGK-TV</vt:lpstr>
      <vt:lpstr>Averta Std CY Bold</vt:lpstr>
      <vt:lpstr>Bahnschrift</vt:lpstr>
      <vt:lpstr>Calibri</vt:lpstr>
      <vt:lpstr>Calibri Light</vt:lpstr>
      <vt:lpstr>Cambria Math</vt:lpstr>
      <vt:lpstr>Courier New</vt:lpstr>
      <vt:lpstr>等线</vt:lpstr>
      <vt:lpstr>Goudy Stout</vt:lpstr>
      <vt:lpstr>Quicksand Medium</vt:lpstr>
      <vt:lpstr>Tahoma</vt:lpstr>
      <vt:lpstr>Times New Roman</vt:lpstr>
      <vt:lpstr>UTM Avo</vt:lpstr>
      <vt:lpstr>Wingdings 2</vt:lpstr>
      <vt:lpstr>字魂36号-正文宋楷</vt:lpstr>
      <vt:lpstr>字魂59号-创粗黑</vt:lpstr>
      <vt:lpstr>Hoạt động</vt:lpstr>
      <vt:lpstr>4_Office Theme</vt:lpstr>
      <vt:lpstr>PowerPoint Presentation</vt:lpstr>
      <vt:lpstr>PowerPoint Presentation</vt:lpstr>
      <vt:lpstr>Đồng Hồ Quả Lắc</vt:lpstr>
      <vt:lpstr>PowerPoint Presentation</vt:lpstr>
      <vt:lpstr>PowerPoint Presentation</vt:lpstr>
      <vt:lpstr>PowerPoint Presentation</vt:lpstr>
      <vt:lpstr>PowerPoint Presentation</vt:lpstr>
      <vt:lpstr>Vì thời gian là vô giá, mỗi phút mỗi giây trôi qua ta đều có thể tận dụng để làm việc vì vậy phải coi trọng nó.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 em, thế nào là biết quý trọng thời gian?</vt:lpstr>
      <vt:lpstr>PowerPoint Presentation</vt:lpstr>
      <vt:lpstr>Bài tập 1: Bày Tỏ Thái Độ</vt:lpstr>
      <vt:lpstr>PowerPoint Presentation</vt:lpstr>
      <vt:lpstr>PowerPoint Presentation</vt:lpstr>
      <vt:lpstr>PowerPoint Presentation</vt:lpstr>
      <vt:lpstr>PowerPoint Presentation</vt:lpstr>
      <vt:lpstr>PowerPoint Presentation</vt:lpstr>
      <vt:lpstr>Trò chơi : “Bắn Tên’’ </vt:lpstr>
      <vt:lpstr>Bài tập 2 : Dự đoán điều có thể xảy ra  </vt:lpstr>
      <vt:lpstr>Bài tập 3: a. Em đưa ra lời khuyên gì cho bạn trong tranh?                   b. Vì sao em đưa ra lời khuyên đó ?</vt:lpstr>
      <vt:lpstr>Cậu nên tập trung vẽ tranh xong rồi xem tivi nhé! Như vậy sẽ tiết kiệm thời gian mà vẫn hoàn thành hết công việc  đấy!</vt:lpstr>
      <vt:lpstr>Cậu nên lập thời gian biểu gồm các công việc cần làm rồi cứ tập trung làm lần lượt từng việc một nhé! Như vậy sẽ tiết kiệm thời gian mà không bỏ sót công việc nào.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THKD</cp:lastModifiedBy>
  <cp:revision>160</cp:revision>
  <dcterms:created xsi:type="dcterms:W3CDTF">2021-07-11T12:17:36Z</dcterms:created>
  <dcterms:modified xsi:type="dcterms:W3CDTF">2024-11-28T15:09:57Z</dcterms:modified>
</cp:coreProperties>
</file>