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2" r:id="rId2"/>
    <p:sldId id="403" r:id="rId3"/>
    <p:sldId id="404" r:id="rId4"/>
    <p:sldId id="405" r:id="rId5"/>
    <p:sldId id="406" r:id="rId6"/>
    <p:sldId id="407" r:id="rId7"/>
    <p:sldId id="408" r:id="rId8"/>
    <p:sldId id="409" r:id="rId9"/>
    <p:sldId id="410" r:id="rId10"/>
    <p:sldId id="411" r:id="rId11"/>
    <p:sldId id="412" r:id="rId12"/>
    <p:sldId id="413" r:id="rId13"/>
    <p:sldId id="414" r:id="rId14"/>
    <p:sldId id="415"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94660"/>
  </p:normalViewPr>
  <p:slideViewPr>
    <p:cSldViewPr snapToGrid="0">
      <p:cViewPr varScale="1">
        <p:scale>
          <a:sx n="60" d="100"/>
          <a:sy n="60" d="100"/>
        </p:scale>
        <p:origin x="87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A9A-6F28-88F4-B5D0-5DAD1297E4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606BDF1-DB98-4D86-4071-2D3871A6BF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42ECBF-6249-CCBF-8D17-9317581146BF}"/>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61A8D735-CD2F-F36D-335D-55CC825101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77B98CE-4076-3930-6D23-621068A85912}"/>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407806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7526F-A7A1-3DBD-8394-A6CE80F5905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D3D23C-6A3B-B75E-B05C-E256BF04E3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899CF-5C1A-29FD-E5DD-B371179ACE09}"/>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78D7EE5A-F691-7400-20E3-91B522A7C9A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5C8D7B-3E5A-BB43-DEEC-23B25A701E67}"/>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232904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2BB45-F4E0-CA8E-4053-853C65E604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E979A3-2725-E9E9-AA42-DABEC6F0F9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915AD9-6ECC-ED3E-AF0E-699482865AF4}"/>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229F3A1D-AC56-9D35-D992-CF0564E3A4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DA3BE8-5142-8D82-06D7-5370D8B98FF2}"/>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206832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D2F2-1EF3-16B8-3AFC-0D9155DC7F8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369A925-3152-9CBC-E62B-7F894F4EF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A127DA4-AE63-36E3-159E-3CF5C52D5CA6}"/>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6B084A56-235A-B9A8-06B7-AA556779D93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1F579C-9455-1459-61CF-203342EC99C5}"/>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348216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71E6-D71B-1C94-81EB-F029986084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19C1442-B6E4-DB60-9A78-8C7514A25C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FFB599-BEFD-0684-2E6D-50B2F92335BB}"/>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4305E641-D177-ADE1-8326-20C130E43B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C44971-8B05-1515-3716-CB69745EB22A}"/>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347207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B87F-54D9-B58D-8217-A6EAA3E61B9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F0DFD76-1866-E202-8D4A-8B0C76D97A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B9FD01-92A0-8FD7-2440-DCFD6ACBE6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E15D0C3-EE20-E2C5-60F3-7B061A82464C}"/>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6" name="Footer Placeholder 5">
            <a:extLst>
              <a:ext uri="{FF2B5EF4-FFF2-40B4-BE49-F238E27FC236}">
                <a16:creationId xmlns:a16="http://schemas.microsoft.com/office/drawing/2014/main" id="{0855FD9A-A2F4-30B3-872D-FAFB3E263D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762D03D-707F-1F09-5E53-DD7E43CFC26F}"/>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232368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ABB0-6E8B-C8A6-FE55-B1802847BBE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BCE3BF4-9535-A4A5-3579-B4B35C53C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BB51B-9D26-6953-E316-C931037E74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BB7A769-6D6E-B86C-F85B-F3C74FBE5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6C69C1-8C88-4AD8-71DE-0C42F6D126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B75B75E-E269-D75F-E197-96A1E87890DC}"/>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8" name="Footer Placeholder 7">
            <a:extLst>
              <a:ext uri="{FF2B5EF4-FFF2-40B4-BE49-F238E27FC236}">
                <a16:creationId xmlns:a16="http://schemas.microsoft.com/office/drawing/2014/main" id="{389F434D-5ABD-AB7A-6317-E0A7CE1C808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A6B9DA-29AC-36BC-B5C4-9A430729591D}"/>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2637485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B2A1-7D46-3FF8-6447-B3874BF5FEF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B304289-9A38-B1BB-1540-706C7039CFE7}"/>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4" name="Footer Placeholder 3">
            <a:extLst>
              <a:ext uri="{FF2B5EF4-FFF2-40B4-BE49-F238E27FC236}">
                <a16:creationId xmlns:a16="http://schemas.microsoft.com/office/drawing/2014/main" id="{1F862F85-76FB-DDF7-B62A-465DDBBD6A5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5D47178-27D0-9157-D4C3-5C51C47237F9}"/>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352123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BB72A-5F84-4096-1CB5-DA779B75663C}"/>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3" name="Footer Placeholder 2">
            <a:extLst>
              <a:ext uri="{FF2B5EF4-FFF2-40B4-BE49-F238E27FC236}">
                <a16:creationId xmlns:a16="http://schemas.microsoft.com/office/drawing/2014/main" id="{5B00808B-7C63-8F56-D2A3-96D9356B1B4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4DF9E71-BD9D-5B87-F1D4-C5D89D129013}"/>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35005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6B66-DBA0-6387-B8B4-4073BBDBF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FBC7048-5663-BCC9-A770-34451D058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4321D70-E947-33E3-B6E6-072BEC017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31BE6-75D7-F478-E5E8-E8D88E7F0D80}"/>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6" name="Footer Placeholder 5">
            <a:extLst>
              <a:ext uri="{FF2B5EF4-FFF2-40B4-BE49-F238E27FC236}">
                <a16:creationId xmlns:a16="http://schemas.microsoft.com/office/drawing/2014/main" id="{C546E790-4B1C-0A04-9659-2A6A1B08F0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E10CCC-1B47-684B-6912-AAA8D41E5219}"/>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38916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1A65-44CF-FB30-5753-6B15EF1C3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D4E4578-546B-5CED-6C69-A55AB4360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0E627B5-BB7A-5712-E9E9-AC47EBF3F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86E304-251F-4256-7A60-A5F4C9897D76}"/>
              </a:ext>
            </a:extLst>
          </p:cNvPr>
          <p:cNvSpPr>
            <a:spLocks noGrp="1"/>
          </p:cNvSpPr>
          <p:nvPr>
            <p:ph type="dt" sz="half" idx="10"/>
          </p:nvPr>
        </p:nvSpPr>
        <p:spPr/>
        <p:txBody>
          <a:bodyPr/>
          <a:lstStyle/>
          <a:p>
            <a:fld id="{44628FFA-F14A-4FFF-993B-298B23EFBFD6}" type="datetimeFigureOut">
              <a:rPr lang="vi-VN" smtClean="0"/>
              <a:t>10/12/2024</a:t>
            </a:fld>
            <a:endParaRPr lang="vi-VN"/>
          </a:p>
        </p:txBody>
      </p:sp>
      <p:sp>
        <p:nvSpPr>
          <p:cNvPr id="6" name="Footer Placeholder 5">
            <a:extLst>
              <a:ext uri="{FF2B5EF4-FFF2-40B4-BE49-F238E27FC236}">
                <a16:creationId xmlns:a16="http://schemas.microsoft.com/office/drawing/2014/main" id="{003CF2CA-6BBB-9F24-F5AC-B3EA57E96A4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2A1FEDC-7DCE-757C-C4A0-6B54E327430E}"/>
              </a:ext>
            </a:extLst>
          </p:cNvPr>
          <p:cNvSpPr>
            <a:spLocks noGrp="1"/>
          </p:cNvSpPr>
          <p:nvPr>
            <p:ph type="sldNum" sz="quarter" idx="12"/>
          </p:nvPr>
        </p:nvSpPr>
        <p:spPr/>
        <p:txBody>
          <a:bodyPr/>
          <a:lstStyle/>
          <a:p>
            <a:fld id="{82014885-1D98-4369-B735-B6478CFC02B2}" type="slidenum">
              <a:rPr lang="vi-VN" smtClean="0"/>
              <a:t>‹#›</a:t>
            </a:fld>
            <a:endParaRPr lang="vi-VN"/>
          </a:p>
        </p:txBody>
      </p:sp>
    </p:spTree>
    <p:extLst>
      <p:ext uri="{BB962C8B-B14F-4D97-AF65-F5344CB8AC3E}">
        <p14:creationId xmlns:p14="http://schemas.microsoft.com/office/powerpoint/2010/main" val="950282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B817F4-5234-72C4-24BD-95B53B82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CEF3CA-215A-C5CB-4433-763B85DA9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E88FF6B-CB78-74E1-E01C-C0F1E648A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628FFA-F14A-4FFF-993B-298B23EFBFD6}" type="datetimeFigureOut">
              <a:rPr lang="vi-VN" smtClean="0"/>
              <a:t>10/12/2024</a:t>
            </a:fld>
            <a:endParaRPr lang="vi-VN"/>
          </a:p>
        </p:txBody>
      </p:sp>
      <p:sp>
        <p:nvSpPr>
          <p:cNvPr id="5" name="Footer Placeholder 4">
            <a:extLst>
              <a:ext uri="{FF2B5EF4-FFF2-40B4-BE49-F238E27FC236}">
                <a16:creationId xmlns:a16="http://schemas.microsoft.com/office/drawing/2014/main" id="{41A4E8F3-F955-E725-992F-E84551C6C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CE43CC9-55B3-BEAF-45D8-0A7FBBF573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014885-1D98-4369-B735-B6478CFC02B2}" type="slidenum">
              <a:rPr lang="vi-VN" smtClean="0"/>
              <a:t>‹#›</a:t>
            </a:fld>
            <a:endParaRPr lang="vi-VN"/>
          </a:p>
        </p:txBody>
      </p:sp>
    </p:spTree>
    <p:extLst>
      <p:ext uri="{BB962C8B-B14F-4D97-AF65-F5344CB8AC3E}">
        <p14:creationId xmlns:p14="http://schemas.microsoft.com/office/powerpoint/2010/main" val="471001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23.sv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50.sv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watch?v=Mf-_0zbhbos"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6.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3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6.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3264968" y="2451338"/>
            <a:ext cx="5662064" cy="5286953"/>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txBody>
          <a:bodyPr/>
          <a:lstStyle/>
          <a:p>
            <a:endParaRPr lang="vi-VN"/>
          </a:p>
        </p:txBody>
      </p:sp>
      <p:sp>
        <p:nvSpPr>
          <p:cNvPr id="6" name="TextBox 6"/>
          <p:cNvSpPr txBox="1"/>
          <p:nvPr/>
        </p:nvSpPr>
        <p:spPr>
          <a:xfrm>
            <a:off x="3412932" y="1004386"/>
            <a:ext cx="5844979" cy="1115690"/>
          </a:xfrm>
          <a:prstGeom prst="rect">
            <a:avLst/>
          </a:prstGeom>
        </p:spPr>
        <p:txBody>
          <a:bodyPr lIns="0" tIns="0" rIns="0" bIns="0" rtlCol="0" anchor="t">
            <a:spAutoFit/>
          </a:bodyPr>
          <a:lstStyle/>
          <a:p>
            <a:pPr algn="ctr" defTabSz="609630">
              <a:lnSpc>
                <a:spcPts val="8710"/>
              </a:lnSpc>
              <a:spcBef>
                <a:spcPct val="0"/>
              </a:spcBef>
            </a:pPr>
            <a:r>
              <a:rPr lang="en-US" sz="6221" b="1">
                <a:solidFill>
                  <a:srgbClr val="000000"/>
                </a:solidFill>
                <a:latin typeface="Kelvinch Bold"/>
                <a:ea typeface="Kelvinch Bold"/>
                <a:cs typeface="Kelvinch Bold"/>
                <a:sym typeface="Kelvinch Bold"/>
              </a:rPr>
              <a:t>1.KHỞI ĐỘNG</a:t>
            </a:r>
          </a:p>
        </p:txBody>
      </p:sp>
    </p:spTree>
    <p:extLst>
      <p:ext uri="{BB962C8B-B14F-4D97-AF65-F5344CB8AC3E}">
        <p14:creationId xmlns:p14="http://schemas.microsoft.com/office/powerpoint/2010/main" val="3210150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rot="2801162">
            <a:off x="5938580" y="5484926"/>
            <a:ext cx="604527" cy="603125"/>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grpSp>
        <p:nvGrpSpPr>
          <p:cNvPr id="6" name="Group 6"/>
          <p:cNvGrpSpPr/>
          <p:nvPr/>
        </p:nvGrpSpPr>
        <p:grpSpPr>
          <a:xfrm rot="2013272">
            <a:off x="9301031" y="953754"/>
            <a:ext cx="1065955" cy="730558"/>
            <a:chOff x="0" y="0"/>
            <a:chExt cx="2131910" cy="1461116"/>
          </a:xfrm>
        </p:grpSpPr>
        <p:sp>
          <p:nvSpPr>
            <p:cNvPr id="7" name="Freeform 7"/>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8" name="Freeform 8"/>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grpSp>
      <p:sp>
        <p:nvSpPr>
          <p:cNvPr id="9" name="Freeform 9"/>
          <p:cNvSpPr/>
          <p:nvPr/>
        </p:nvSpPr>
        <p:spPr>
          <a:xfrm rot="-984830">
            <a:off x="1727206" y="857339"/>
            <a:ext cx="1123779" cy="1053543"/>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0" name="Freeform 10"/>
          <p:cNvSpPr/>
          <p:nvPr/>
        </p:nvSpPr>
        <p:spPr>
          <a:xfrm flipH="1">
            <a:off x="685800" y="5700377"/>
            <a:ext cx="908261" cy="943647"/>
          </a:xfrm>
          <a:custGeom>
            <a:avLst/>
            <a:gdLst/>
            <a:ahLst/>
            <a:cxnLst/>
            <a:rect l="l" t="t" r="r" b="b"/>
            <a:pathLst>
              <a:path w="1362391" h="1415471">
                <a:moveTo>
                  <a:pt x="1362391" y="0"/>
                </a:moveTo>
                <a:lnTo>
                  <a:pt x="0" y="0"/>
                </a:lnTo>
                <a:lnTo>
                  <a:pt x="0" y="1415472"/>
                </a:lnTo>
                <a:lnTo>
                  <a:pt x="1362391" y="1415472"/>
                </a:lnTo>
                <a:lnTo>
                  <a:pt x="1362391" y="0"/>
                </a:lnTo>
                <a:close/>
              </a:path>
            </a:pathLst>
          </a:custGeom>
          <a:blipFill>
            <a:blip r:embed="rId5"/>
            <a:stretch>
              <a:fillRect/>
            </a:stretch>
          </a:blipFill>
        </p:spPr>
        <p:txBody>
          <a:bodyPr/>
          <a:lstStyle/>
          <a:p>
            <a:endParaRPr lang="vi-VN"/>
          </a:p>
        </p:txBody>
      </p:sp>
      <p:sp>
        <p:nvSpPr>
          <p:cNvPr id="11" name="Freeform 11"/>
          <p:cNvSpPr/>
          <p:nvPr/>
        </p:nvSpPr>
        <p:spPr>
          <a:xfrm>
            <a:off x="10206908" y="491141"/>
            <a:ext cx="1004746" cy="892968"/>
          </a:xfrm>
          <a:custGeom>
            <a:avLst/>
            <a:gdLst/>
            <a:ahLst/>
            <a:cxnLst/>
            <a:rect l="l" t="t" r="r" b="b"/>
            <a:pathLst>
              <a:path w="1507119" h="1339452">
                <a:moveTo>
                  <a:pt x="0" y="0"/>
                </a:moveTo>
                <a:lnTo>
                  <a:pt x="1507119" y="0"/>
                </a:lnTo>
                <a:lnTo>
                  <a:pt x="1507119" y="1339453"/>
                </a:lnTo>
                <a:lnTo>
                  <a:pt x="0" y="1339453"/>
                </a:lnTo>
                <a:lnTo>
                  <a:pt x="0" y="0"/>
                </a:lnTo>
                <a:close/>
              </a:path>
            </a:pathLst>
          </a:custGeom>
          <a:blipFill>
            <a:blip r:embed="rId6"/>
            <a:stretch>
              <a:fillRect/>
            </a:stretch>
          </a:blipFill>
        </p:spPr>
        <p:txBody>
          <a:bodyPr/>
          <a:lstStyle/>
          <a:p>
            <a:endParaRPr lang="vi-VN"/>
          </a:p>
        </p:txBody>
      </p:sp>
      <p:grpSp>
        <p:nvGrpSpPr>
          <p:cNvPr id="12" name="Group 12"/>
          <p:cNvGrpSpPr/>
          <p:nvPr/>
        </p:nvGrpSpPr>
        <p:grpSpPr>
          <a:xfrm>
            <a:off x="1077063" y="1871158"/>
            <a:ext cx="4129655" cy="3688475"/>
            <a:chOff x="0" y="0"/>
            <a:chExt cx="1631469" cy="1457175"/>
          </a:xfrm>
        </p:grpSpPr>
        <p:sp>
          <p:nvSpPr>
            <p:cNvPr id="13" name="Freeform 13"/>
            <p:cNvSpPr/>
            <p:nvPr/>
          </p:nvSpPr>
          <p:spPr>
            <a:xfrm>
              <a:off x="0" y="0"/>
              <a:ext cx="1631469" cy="1457175"/>
            </a:xfrm>
            <a:custGeom>
              <a:avLst/>
              <a:gdLst/>
              <a:ahLst/>
              <a:cxnLst/>
              <a:rect l="l" t="t" r="r" b="b"/>
              <a:pathLst>
                <a:path w="1631469" h="1457175">
                  <a:moveTo>
                    <a:pt x="46243" y="0"/>
                  </a:moveTo>
                  <a:lnTo>
                    <a:pt x="1585226" y="0"/>
                  </a:lnTo>
                  <a:cubicBezTo>
                    <a:pt x="1610765" y="0"/>
                    <a:pt x="1631469" y="20704"/>
                    <a:pt x="1631469" y="46243"/>
                  </a:cubicBezTo>
                  <a:lnTo>
                    <a:pt x="1631469" y="1410932"/>
                  </a:lnTo>
                  <a:cubicBezTo>
                    <a:pt x="1631469" y="1436472"/>
                    <a:pt x="1610765" y="1457175"/>
                    <a:pt x="1585226" y="1457175"/>
                  </a:cubicBezTo>
                  <a:lnTo>
                    <a:pt x="46243" y="1457175"/>
                  </a:lnTo>
                  <a:cubicBezTo>
                    <a:pt x="20704" y="1457175"/>
                    <a:pt x="0" y="1436472"/>
                    <a:pt x="0" y="1410932"/>
                  </a:cubicBezTo>
                  <a:lnTo>
                    <a:pt x="0" y="46243"/>
                  </a:lnTo>
                  <a:cubicBezTo>
                    <a:pt x="0" y="20704"/>
                    <a:pt x="20704" y="0"/>
                    <a:pt x="46243" y="0"/>
                  </a:cubicBezTo>
                  <a:close/>
                </a:path>
              </a:pathLst>
            </a:custGeom>
            <a:solidFill>
              <a:srgbClr val="F19169"/>
            </a:solidFill>
          </p:spPr>
          <p:txBody>
            <a:bodyPr/>
            <a:lstStyle/>
            <a:p>
              <a:endParaRPr lang="vi-VN"/>
            </a:p>
          </p:txBody>
        </p:sp>
        <p:sp>
          <p:nvSpPr>
            <p:cNvPr id="14" name="TextBox 14"/>
            <p:cNvSpPr txBox="1"/>
            <p:nvPr/>
          </p:nvSpPr>
          <p:spPr>
            <a:xfrm>
              <a:off x="0" y="-38100"/>
              <a:ext cx="1631469" cy="14952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a:p>
              <a:pPr algn="ctr" defTabSz="609630">
                <a:lnSpc>
                  <a:spcPts val="1773"/>
                </a:lnSpc>
                <a:spcBef>
                  <a:spcPct val="0"/>
                </a:spcBef>
              </a:pPr>
              <a:endParaRPr sz="1200">
                <a:solidFill>
                  <a:prstClr val="black"/>
                </a:solidFill>
                <a:latin typeface="Calibri"/>
              </a:endParaRPr>
            </a:p>
          </p:txBody>
        </p:sp>
      </p:grpSp>
      <p:sp>
        <p:nvSpPr>
          <p:cNvPr id="15" name="Freeform 15"/>
          <p:cNvSpPr/>
          <p:nvPr/>
        </p:nvSpPr>
        <p:spPr>
          <a:xfrm>
            <a:off x="1743611" y="2048188"/>
            <a:ext cx="545485" cy="545485"/>
          </a:xfrm>
          <a:custGeom>
            <a:avLst/>
            <a:gdLst/>
            <a:ahLst/>
            <a:cxnLst/>
            <a:rect l="l" t="t" r="r" b="b"/>
            <a:pathLst>
              <a:path w="818227" h="818227">
                <a:moveTo>
                  <a:pt x="0" y="0"/>
                </a:moveTo>
                <a:lnTo>
                  <a:pt x="818227" y="0"/>
                </a:lnTo>
                <a:lnTo>
                  <a:pt x="818227" y="818227"/>
                </a:lnTo>
                <a:lnTo>
                  <a:pt x="0" y="8182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vi-VN"/>
          </a:p>
        </p:txBody>
      </p:sp>
      <p:sp>
        <p:nvSpPr>
          <p:cNvPr id="16" name="Freeform 16"/>
          <p:cNvSpPr/>
          <p:nvPr/>
        </p:nvSpPr>
        <p:spPr>
          <a:xfrm>
            <a:off x="5814074" y="1980469"/>
            <a:ext cx="4987492" cy="3441848"/>
          </a:xfrm>
          <a:custGeom>
            <a:avLst/>
            <a:gdLst/>
            <a:ahLst/>
            <a:cxnLst/>
            <a:rect l="l" t="t" r="r" b="b"/>
            <a:pathLst>
              <a:path w="7481238" h="5162772">
                <a:moveTo>
                  <a:pt x="0" y="0"/>
                </a:moveTo>
                <a:lnTo>
                  <a:pt x="7481238" y="0"/>
                </a:lnTo>
                <a:lnTo>
                  <a:pt x="7481238" y="5162771"/>
                </a:lnTo>
                <a:lnTo>
                  <a:pt x="0" y="5162771"/>
                </a:lnTo>
                <a:lnTo>
                  <a:pt x="0" y="0"/>
                </a:lnTo>
                <a:close/>
              </a:path>
            </a:pathLst>
          </a:custGeom>
          <a:blipFill>
            <a:blip r:embed="rId9"/>
            <a:stretch>
              <a:fillRect/>
            </a:stretch>
          </a:blipFill>
        </p:spPr>
        <p:txBody>
          <a:bodyPr/>
          <a:lstStyle/>
          <a:p>
            <a:endParaRPr lang="vi-VN"/>
          </a:p>
        </p:txBody>
      </p:sp>
      <p:sp>
        <p:nvSpPr>
          <p:cNvPr id="17" name="TextBox 17"/>
          <p:cNvSpPr txBox="1"/>
          <p:nvPr/>
        </p:nvSpPr>
        <p:spPr>
          <a:xfrm>
            <a:off x="2085928" y="964498"/>
            <a:ext cx="8020146" cy="551433"/>
          </a:xfrm>
          <a:prstGeom prst="rect">
            <a:avLst/>
          </a:prstGeom>
        </p:spPr>
        <p:txBody>
          <a:bodyPr lIns="0" tIns="0" rIns="0" bIns="0" rtlCol="0" anchor="t">
            <a:spAutoFit/>
          </a:bodyPr>
          <a:lstStyle/>
          <a:p>
            <a:pPr algn="ctr" defTabSz="609630">
              <a:lnSpc>
                <a:spcPts val="4341"/>
              </a:lnSpc>
            </a:pPr>
            <a:r>
              <a:rPr lang="en-US" sz="3100" b="1">
                <a:solidFill>
                  <a:srgbClr val="FF0000"/>
                </a:solidFill>
                <a:latin typeface="Open Sans Bold"/>
                <a:ea typeface="Open Sans Bold"/>
                <a:cs typeface="Open Sans Bold"/>
                <a:sym typeface="Open Sans Bold"/>
              </a:rPr>
              <a:t>NHIỆM VỤ 1: THẢO LUẬN TRONG NHÓM</a:t>
            </a:r>
          </a:p>
        </p:txBody>
      </p:sp>
      <p:sp>
        <p:nvSpPr>
          <p:cNvPr id="18" name="TextBox 18"/>
          <p:cNvSpPr txBox="1"/>
          <p:nvPr/>
        </p:nvSpPr>
        <p:spPr>
          <a:xfrm>
            <a:off x="7135031" y="3136668"/>
            <a:ext cx="5244011" cy="397545"/>
          </a:xfrm>
          <a:prstGeom prst="rect">
            <a:avLst/>
          </a:prstGeom>
        </p:spPr>
        <p:txBody>
          <a:bodyPr lIns="0" tIns="0" rIns="0" bIns="0" rtlCol="0" anchor="t">
            <a:spAutoFit/>
          </a:bodyPr>
          <a:lstStyle/>
          <a:p>
            <a:pPr algn="ctr" defTabSz="609630">
              <a:lnSpc>
                <a:spcPts val="3113"/>
              </a:lnSpc>
            </a:pPr>
            <a:r>
              <a:rPr lang="en-US" sz="2223" b="1">
                <a:solidFill>
                  <a:srgbClr val="000000"/>
                </a:solidFill>
                <a:latin typeface="Kelvinch Bold"/>
                <a:ea typeface="Kelvinch Bold"/>
                <a:cs typeface="Kelvinch Bold"/>
                <a:sym typeface="Kelvinch Bold"/>
              </a:rPr>
              <a:t>?</a:t>
            </a:r>
          </a:p>
        </p:txBody>
      </p:sp>
      <p:sp>
        <p:nvSpPr>
          <p:cNvPr id="19" name="TextBox 19"/>
          <p:cNvSpPr txBox="1"/>
          <p:nvPr/>
        </p:nvSpPr>
        <p:spPr>
          <a:xfrm>
            <a:off x="1242016" y="2846333"/>
            <a:ext cx="3799749" cy="2680221"/>
          </a:xfrm>
          <a:prstGeom prst="rect">
            <a:avLst/>
          </a:prstGeom>
        </p:spPr>
        <p:txBody>
          <a:bodyPr lIns="0" tIns="0" rIns="0" bIns="0" rtlCol="0" anchor="t">
            <a:spAutoFit/>
          </a:bodyPr>
          <a:lstStyle/>
          <a:p>
            <a:pPr defTabSz="609630">
              <a:lnSpc>
                <a:spcPts val="1866"/>
              </a:lnSpc>
            </a:pPr>
            <a:r>
              <a:rPr lang="en-US" sz="1333">
                <a:solidFill>
                  <a:srgbClr val="000000"/>
                </a:solidFill>
                <a:latin typeface="Arimo"/>
                <a:ea typeface="Arimo"/>
                <a:cs typeface="Arimo"/>
                <a:sym typeface="Arimo"/>
              </a:rPr>
              <a:t>-GV tổ chức cho các nhóm HS luân phiên trình bày và thảo luận theo gợi ý trong SGK:</a:t>
            </a:r>
          </a:p>
          <a:p>
            <a:pPr marL="287880" lvl="1" indent="-143940" defTabSz="609630">
              <a:lnSpc>
                <a:spcPts val="1866"/>
              </a:lnSpc>
              <a:buFont typeface="Arial"/>
              <a:buChar char="•"/>
            </a:pPr>
            <a:r>
              <a:rPr lang="en-US" sz="1333">
                <a:solidFill>
                  <a:srgbClr val="000000"/>
                </a:solidFill>
                <a:latin typeface="Arimo"/>
                <a:ea typeface="Arimo"/>
                <a:cs typeface="Arimo"/>
                <a:sym typeface="Arimo"/>
              </a:rPr>
              <a:t>Đề 1: Trình bày ý kiến về tài phân xử của chàng Mồ Côi trong truyện Mồ Côi xử kiện.</a:t>
            </a:r>
          </a:p>
          <a:p>
            <a:pPr marL="287880" lvl="1" indent="-143940" defTabSz="609630">
              <a:lnSpc>
                <a:spcPts val="1866"/>
              </a:lnSpc>
              <a:buFont typeface="Arial"/>
              <a:buChar char="•"/>
            </a:pPr>
            <a:r>
              <a:rPr lang="en-US" sz="1333">
                <a:solidFill>
                  <a:srgbClr val="000000"/>
                </a:solidFill>
                <a:latin typeface="Arimo"/>
                <a:ea typeface="Arimo"/>
                <a:cs typeface="Arimo"/>
                <a:sym typeface="Arimo"/>
              </a:rPr>
              <a:t>Đề 2: Trình bày ý kiến về một số vấn đề có tranh luận trong cuộc sống.</a:t>
            </a:r>
          </a:p>
          <a:p>
            <a:pPr defTabSz="609630">
              <a:lnSpc>
                <a:spcPts val="1866"/>
              </a:lnSpc>
            </a:pPr>
            <a:r>
              <a:rPr lang="en-US" sz="1333">
                <a:solidFill>
                  <a:srgbClr val="000000"/>
                </a:solidFill>
                <a:latin typeface="Arimo"/>
                <a:ea typeface="Arimo"/>
                <a:cs typeface="Arimo"/>
                <a:sym typeface="Arimo"/>
              </a:rPr>
              <a:t>*Lưu ý:</a:t>
            </a:r>
          </a:p>
          <a:p>
            <a:pPr defTabSz="609630">
              <a:lnSpc>
                <a:spcPts val="1866"/>
              </a:lnSpc>
            </a:pPr>
            <a:r>
              <a:rPr lang="en-US" sz="1333">
                <a:solidFill>
                  <a:srgbClr val="000000"/>
                </a:solidFill>
                <a:latin typeface="Arimo"/>
                <a:ea typeface="Arimo"/>
                <a:cs typeface="Arimo"/>
                <a:sym typeface="Arimo"/>
              </a:rPr>
              <a:t>Trình bày ý kiến cá nhân về những vấn đề có tranh luận, giải thích lí do đồng tình hay không đồng tình.</a:t>
            </a:r>
          </a:p>
          <a:p>
            <a:pPr algn="ctr" defTabSz="609630">
              <a:lnSpc>
                <a:spcPts val="1866"/>
              </a:lnSpc>
            </a:pPr>
            <a:endParaRPr lang="en-US" sz="1333">
              <a:solidFill>
                <a:srgbClr val="000000"/>
              </a:solidFill>
              <a:latin typeface="Arimo"/>
              <a:ea typeface="Arimo"/>
              <a:cs typeface="Arimo"/>
              <a:sym typeface="Arimo"/>
            </a:endParaRPr>
          </a:p>
        </p:txBody>
      </p:sp>
      <p:sp>
        <p:nvSpPr>
          <p:cNvPr id="20" name="TextBox 20"/>
          <p:cNvSpPr txBox="1"/>
          <p:nvPr/>
        </p:nvSpPr>
        <p:spPr>
          <a:xfrm>
            <a:off x="2469149" y="2150021"/>
            <a:ext cx="1728259" cy="448841"/>
          </a:xfrm>
          <a:prstGeom prst="rect">
            <a:avLst/>
          </a:prstGeom>
        </p:spPr>
        <p:txBody>
          <a:bodyPr lIns="0" tIns="0" rIns="0" bIns="0" rtlCol="0" anchor="t">
            <a:spAutoFit/>
          </a:bodyPr>
          <a:lstStyle/>
          <a:p>
            <a:pPr algn="ctr" defTabSz="609630">
              <a:lnSpc>
                <a:spcPts val="3547"/>
              </a:lnSpc>
            </a:pPr>
            <a:r>
              <a:rPr lang="en-US" sz="2533" b="1">
                <a:solidFill>
                  <a:srgbClr val="000000"/>
                </a:solidFill>
                <a:latin typeface="DejaVu Serif Bold"/>
                <a:ea typeface="DejaVu Serif Bold"/>
                <a:cs typeface="DejaVu Serif Bold"/>
                <a:sym typeface="DejaVu Serif Bold"/>
              </a:rPr>
              <a:t>Nhiệm vụ</a:t>
            </a:r>
          </a:p>
        </p:txBody>
      </p:sp>
    </p:spTree>
    <p:extLst>
      <p:ext uri="{BB962C8B-B14F-4D97-AF65-F5344CB8AC3E}">
        <p14:creationId xmlns:p14="http://schemas.microsoft.com/office/powerpoint/2010/main" val="107659095"/>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rot="2801162">
            <a:off x="5938580" y="5484926"/>
            <a:ext cx="604527" cy="603125"/>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6" name="Freeform 6"/>
          <p:cNvSpPr/>
          <p:nvPr/>
        </p:nvSpPr>
        <p:spPr>
          <a:xfrm>
            <a:off x="9525899" y="658427"/>
            <a:ext cx="3549799" cy="5867435"/>
          </a:xfrm>
          <a:custGeom>
            <a:avLst/>
            <a:gdLst/>
            <a:ahLst/>
            <a:cxnLst/>
            <a:rect l="l" t="t" r="r" b="b"/>
            <a:pathLst>
              <a:path w="5324698" h="8801153">
                <a:moveTo>
                  <a:pt x="0" y="0"/>
                </a:moveTo>
                <a:lnTo>
                  <a:pt x="5324698" y="0"/>
                </a:lnTo>
                <a:lnTo>
                  <a:pt x="5324698" y="8801153"/>
                </a:lnTo>
                <a:lnTo>
                  <a:pt x="0" y="8801153"/>
                </a:lnTo>
                <a:lnTo>
                  <a:pt x="0" y="0"/>
                </a:lnTo>
                <a:close/>
              </a:path>
            </a:pathLst>
          </a:custGeom>
          <a:blipFill>
            <a:blip r:embed="rId5"/>
            <a:stretch>
              <a:fillRect/>
            </a:stretch>
          </a:blipFill>
        </p:spPr>
        <p:txBody>
          <a:bodyPr/>
          <a:lstStyle/>
          <a:p>
            <a:endParaRPr lang="vi-VN"/>
          </a:p>
        </p:txBody>
      </p:sp>
      <p:grpSp>
        <p:nvGrpSpPr>
          <p:cNvPr id="7" name="Group 7"/>
          <p:cNvGrpSpPr/>
          <p:nvPr/>
        </p:nvGrpSpPr>
        <p:grpSpPr>
          <a:xfrm rot="2013272">
            <a:off x="9301031" y="953754"/>
            <a:ext cx="1065955" cy="730558"/>
            <a:chOff x="0" y="0"/>
            <a:chExt cx="2131910" cy="1461116"/>
          </a:xfrm>
        </p:grpSpPr>
        <p:sp>
          <p:nvSpPr>
            <p:cNvPr id="8" name="Freeform 8"/>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9" name="Freeform 9"/>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grpSp>
      <p:sp>
        <p:nvSpPr>
          <p:cNvPr id="10" name="Freeform 10"/>
          <p:cNvSpPr/>
          <p:nvPr/>
        </p:nvSpPr>
        <p:spPr>
          <a:xfrm rot="-984830">
            <a:off x="1727206" y="857339"/>
            <a:ext cx="1123779" cy="1053543"/>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1" name="Freeform 11"/>
          <p:cNvSpPr/>
          <p:nvPr/>
        </p:nvSpPr>
        <p:spPr>
          <a:xfrm flipH="1">
            <a:off x="685800" y="5700377"/>
            <a:ext cx="908261" cy="943647"/>
          </a:xfrm>
          <a:custGeom>
            <a:avLst/>
            <a:gdLst/>
            <a:ahLst/>
            <a:cxnLst/>
            <a:rect l="l" t="t" r="r" b="b"/>
            <a:pathLst>
              <a:path w="1362391" h="1415471">
                <a:moveTo>
                  <a:pt x="1362391" y="0"/>
                </a:moveTo>
                <a:lnTo>
                  <a:pt x="0" y="0"/>
                </a:lnTo>
                <a:lnTo>
                  <a:pt x="0" y="1415472"/>
                </a:lnTo>
                <a:lnTo>
                  <a:pt x="1362391" y="1415472"/>
                </a:lnTo>
                <a:lnTo>
                  <a:pt x="1362391" y="0"/>
                </a:lnTo>
                <a:close/>
              </a:path>
            </a:pathLst>
          </a:custGeom>
          <a:blipFill>
            <a:blip r:embed="rId6"/>
            <a:stretch>
              <a:fillRect/>
            </a:stretch>
          </a:blipFill>
        </p:spPr>
        <p:txBody>
          <a:bodyPr/>
          <a:lstStyle/>
          <a:p>
            <a:endParaRPr lang="vi-VN"/>
          </a:p>
        </p:txBody>
      </p:sp>
      <p:sp>
        <p:nvSpPr>
          <p:cNvPr id="12" name="Freeform 12"/>
          <p:cNvSpPr/>
          <p:nvPr/>
        </p:nvSpPr>
        <p:spPr>
          <a:xfrm>
            <a:off x="10206908" y="491141"/>
            <a:ext cx="1004746" cy="892968"/>
          </a:xfrm>
          <a:custGeom>
            <a:avLst/>
            <a:gdLst/>
            <a:ahLst/>
            <a:cxnLst/>
            <a:rect l="l" t="t" r="r" b="b"/>
            <a:pathLst>
              <a:path w="1507119" h="1339452">
                <a:moveTo>
                  <a:pt x="0" y="0"/>
                </a:moveTo>
                <a:lnTo>
                  <a:pt x="1507119" y="0"/>
                </a:lnTo>
                <a:lnTo>
                  <a:pt x="1507119" y="1339453"/>
                </a:lnTo>
                <a:lnTo>
                  <a:pt x="0" y="1339453"/>
                </a:lnTo>
                <a:lnTo>
                  <a:pt x="0" y="0"/>
                </a:lnTo>
                <a:close/>
              </a:path>
            </a:pathLst>
          </a:custGeom>
          <a:blipFill>
            <a:blip r:embed="rId7"/>
            <a:stretch>
              <a:fillRect/>
            </a:stretch>
          </a:blipFill>
        </p:spPr>
        <p:txBody>
          <a:bodyPr/>
          <a:lstStyle/>
          <a:p>
            <a:endParaRPr lang="vi-VN"/>
          </a:p>
        </p:txBody>
      </p:sp>
      <p:grpSp>
        <p:nvGrpSpPr>
          <p:cNvPr id="13" name="Group 13"/>
          <p:cNvGrpSpPr/>
          <p:nvPr/>
        </p:nvGrpSpPr>
        <p:grpSpPr>
          <a:xfrm>
            <a:off x="1966345" y="1918036"/>
            <a:ext cx="4129655" cy="3688475"/>
            <a:chOff x="0" y="0"/>
            <a:chExt cx="1631469" cy="1457175"/>
          </a:xfrm>
        </p:grpSpPr>
        <p:sp>
          <p:nvSpPr>
            <p:cNvPr id="14" name="Freeform 14"/>
            <p:cNvSpPr/>
            <p:nvPr/>
          </p:nvSpPr>
          <p:spPr>
            <a:xfrm>
              <a:off x="0" y="0"/>
              <a:ext cx="1631469" cy="1457175"/>
            </a:xfrm>
            <a:custGeom>
              <a:avLst/>
              <a:gdLst/>
              <a:ahLst/>
              <a:cxnLst/>
              <a:rect l="l" t="t" r="r" b="b"/>
              <a:pathLst>
                <a:path w="1631469" h="1457175">
                  <a:moveTo>
                    <a:pt x="0" y="0"/>
                  </a:moveTo>
                  <a:lnTo>
                    <a:pt x="1631469" y="0"/>
                  </a:lnTo>
                  <a:lnTo>
                    <a:pt x="1631469" y="1457175"/>
                  </a:lnTo>
                  <a:lnTo>
                    <a:pt x="0" y="1457175"/>
                  </a:lnTo>
                  <a:close/>
                </a:path>
              </a:pathLst>
            </a:custGeom>
            <a:solidFill>
              <a:srgbClr val="F1C2DB"/>
            </a:solidFill>
          </p:spPr>
          <p:txBody>
            <a:bodyPr/>
            <a:lstStyle/>
            <a:p>
              <a:endParaRPr lang="vi-VN"/>
            </a:p>
          </p:txBody>
        </p:sp>
        <p:sp>
          <p:nvSpPr>
            <p:cNvPr id="15" name="TextBox 15"/>
            <p:cNvSpPr txBox="1"/>
            <p:nvPr/>
          </p:nvSpPr>
          <p:spPr>
            <a:xfrm>
              <a:off x="0" y="-38100"/>
              <a:ext cx="1631469" cy="149527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a:p>
              <a:pPr algn="ctr" defTabSz="609630">
                <a:lnSpc>
                  <a:spcPts val="1773"/>
                </a:lnSpc>
                <a:spcBef>
                  <a:spcPct val="0"/>
                </a:spcBef>
              </a:pPr>
              <a:endParaRPr sz="1200">
                <a:solidFill>
                  <a:prstClr val="black"/>
                </a:solidFill>
                <a:latin typeface="Calibri"/>
              </a:endParaRPr>
            </a:p>
          </p:txBody>
        </p:sp>
      </p:grpSp>
      <p:sp>
        <p:nvSpPr>
          <p:cNvPr id="16" name="Freeform 16"/>
          <p:cNvSpPr/>
          <p:nvPr/>
        </p:nvSpPr>
        <p:spPr>
          <a:xfrm>
            <a:off x="2587774" y="2048188"/>
            <a:ext cx="545485" cy="545485"/>
          </a:xfrm>
          <a:custGeom>
            <a:avLst/>
            <a:gdLst/>
            <a:ahLst/>
            <a:cxnLst/>
            <a:rect l="l" t="t" r="r" b="b"/>
            <a:pathLst>
              <a:path w="818227" h="818227">
                <a:moveTo>
                  <a:pt x="0" y="0"/>
                </a:moveTo>
                <a:lnTo>
                  <a:pt x="818226" y="0"/>
                </a:lnTo>
                <a:lnTo>
                  <a:pt x="818226" y="818227"/>
                </a:lnTo>
                <a:lnTo>
                  <a:pt x="0" y="8182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vi-VN"/>
          </a:p>
        </p:txBody>
      </p:sp>
      <p:sp>
        <p:nvSpPr>
          <p:cNvPr id="17" name="Freeform 17"/>
          <p:cNvSpPr/>
          <p:nvPr/>
        </p:nvSpPr>
        <p:spPr>
          <a:xfrm>
            <a:off x="6438900" y="1941911"/>
            <a:ext cx="2929165" cy="3300467"/>
          </a:xfrm>
          <a:custGeom>
            <a:avLst/>
            <a:gdLst/>
            <a:ahLst/>
            <a:cxnLst/>
            <a:rect l="l" t="t" r="r" b="b"/>
            <a:pathLst>
              <a:path w="4393747" h="4950701">
                <a:moveTo>
                  <a:pt x="0" y="0"/>
                </a:moveTo>
                <a:lnTo>
                  <a:pt x="4393747" y="0"/>
                </a:lnTo>
                <a:lnTo>
                  <a:pt x="4393747" y="4950701"/>
                </a:lnTo>
                <a:lnTo>
                  <a:pt x="0" y="4950701"/>
                </a:lnTo>
                <a:lnTo>
                  <a:pt x="0" y="0"/>
                </a:lnTo>
                <a:close/>
              </a:path>
            </a:pathLst>
          </a:custGeom>
          <a:blipFill>
            <a:blip r:embed="rId10"/>
            <a:stretch>
              <a:fillRect/>
            </a:stretch>
          </a:blipFill>
        </p:spPr>
        <p:txBody>
          <a:bodyPr/>
          <a:lstStyle/>
          <a:p>
            <a:endParaRPr lang="vi-VN"/>
          </a:p>
        </p:txBody>
      </p:sp>
      <p:sp>
        <p:nvSpPr>
          <p:cNvPr id="18" name="TextBox 18"/>
          <p:cNvSpPr txBox="1"/>
          <p:nvPr/>
        </p:nvSpPr>
        <p:spPr>
          <a:xfrm>
            <a:off x="2085928" y="958148"/>
            <a:ext cx="8020146" cy="589905"/>
          </a:xfrm>
          <a:prstGeom prst="rect">
            <a:avLst/>
          </a:prstGeom>
        </p:spPr>
        <p:txBody>
          <a:bodyPr lIns="0" tIns="0" rIns="0" bIns="0" rtlCol="0" anchor="t">
            <a:spAutoFit/>
          </a:bodyPr>
          <a:lstStyle/>
          <a:p>
            <a:pPr algn="ctr" defTabSz="609630">
              <a:lnSpc>
                <a:spcPts val="4621"/>
              </a:lnSpc>
            </a:pPr>
            <a:r>
              <a:rPr lang="en-US" sz="3300" b="1">
                <a:solidFill>
                  <a:srgbClr val="FF0000"/>
                </a:solidFill>
                <a:latin typeface="Open Sans Bold"/>
                <a:ea typeface="Open Sans Bold"/>
                <a:cs typeface="Open Sans Bold"/>
                <a:sym typeface="Open Sans Bold"/>
              </a:rPr>
              <a:t>NHIỆM VỤ 2: THẢO LUẬN TRƯỚC LỚP</a:t>
            </a:r>
          </a:p>
        </p:txBody>
      </p:sp>
      <p:sp>
        <p:nvSpPr>
          <p:cNvPr id="19" name="TextBox 19"/>
          <p:cNvSpPr txBox="1"/>
          <p:nvPr/>
        </p:nvSpPr>
        <p:spPr>
          <a:xfrm>
            <a:off x="2131298" y="2893616"/>
            <a:ext cx="3799749" cy="2423740"/>
          </a:xfrm>
          <a:prstGeom prst="rect">
            <a:avLst/>
          </a:prstGeom>
        </p:spPr>
        <p:txBody>
          <a:bodyPr lIns="0" tIns="0" rIns="0" bIns="0" rtlCol="0" anchor="t">
            <a:spAutoFit/>
          </a:bodyPr>
          <a:lstStyle/>
          <a:p>
            <a:pPr marL="316668" lvl="1" indent="-158334" defTabSz="609630">
              <a:lnSpc>
                <a:spcPts val="2053"/>
              </a:lnSpc>
              <a:buFont typeface="Arial"/>
              <a:buChar char="•"/>
            </a:pPr>
            <a:r>
              <a:rPr lang="en-US" sz="1466">
                <a:solidFill>
                  <a:srgbClr val="000000"/>
                </a:solidFill>
                <a:latin typeface="Arimo"/>
                <a:ea typeface="Arimo"/>
                <a:cs typeface="Arimo"/>
                <a:sym typeface="Arimo"/>
              </a:rPr>
              <a:t> Trình bày ý kiến trước lớp.</a:t>
            </a:r>
          </a:p>
          <a:p>
            <a:pPr marL="316668" lvl="1" indent="-158334" defTabSz="609630">
              <a:lnSpc>
                <a:spcPts val="2053"/>
              </a:lnSpc>
              <a:buFont typeface="Arial"/>
              <a:buChar char="•"/>
            </a:pPr>
            <a:r>
              <a:rPr lang="en-US" sz="1466">
                <a:solidFill>
                  <a:srgbClr val="000000"/>
                </a:solidFill>
                <a:latin typeface="Arimo"/>
                <a:ea typeface="Arimo"/>
                <a:cs typeface="Arimo"/>
                <a:sym typeface="Arimo"/>
              </a:rPr>
              <a:t> Trả lời câu hỏi của các bạn hoặc đặt câu hỏi, mời cả lớp thảo luận về ý kiến của bạn.</a:t>
            </a:r>
          </a:p>
          <a:p>
            <a:pPr marL="316668" lvl="1" indent="-158334" defTabSz="609630">
              <a:lnSpc>
                <a:spcPts val="2053"/>
              </a:lnSpc>
              <a:buFont typeface="Arial"/>
              <a:buChar char="•"/>
            </a:pPr>
            <a:r>
              <a:rPr lang="en-US" sz="1466">
                <a:solidFill>
                  <a:srgbClr val="000000"/>
                </a:solidFill>
                <a:latin typeface="Arimo"/>
                <a:ea typeface="Arimo"/>
                <a:cs typeface="Arimo"/>
                <a:sym typeface="Arimo"/>
              </a:rPr>
              <a:t>Trong khi các nhóm trình bày, học sinh khác lắng nghe, ghi nhận xét vắn tắt về ý kiến của bạn. </a:t>
            </a:r>
          </a:p>
          <a:p>
            <a:pPr defTabSz="609630">
              <a:lnSpc>
                <a:spcPts val="2053"/>
              </a:lnSpc>
            </a:pPr>
            <a:endParaRPr lang="en-US" sz="1466">
              <a:solidFill>
                <a:srgbClr val="000000"/>
              </a:solidFill>
              <a:latin typeface="Arimo"/>
              <a:ea typeface="Arimo"/>
              <a:cs typeface="Arimo"/>
              <a:sym typeface="Arimo"/>
            </a:endParaRPr>
          </a:p>
          <a:p>
            <a:pPr algn="ctr" defTabSz="609630">
              <a:lnSpc>
                <a:spcPts val="2053"/>
              </a:lnSpc>
            </a:pPr>
            <a:endParaRPr lang="en-US" sz="1466">
              <a:solidFill>
                <a:srgbClr val="000000"/>
              </a:solidFill>
              <a:latin typeface="Arimo"/>
              <a:ea typeface="Arimo"/>
              <a:cs typeface="Arimo"/>
              <a:sym typeface="Arimo"/>
            </a:endParaRPr>
          </a:p>
        </p:txBody>
      </p:sp>
      <p:sp>
        <p:nvSpPr>
          <p:cNvPr id="20" name="TextBox 20"/>
          <p:cNvSpPr txBox="1"/>
          <p:nvPr/>
        </p:nvSpPr>
        <p:spPr>
          <a:xfrm>
            <a:off x="3318907" y="2067355"/>
            <a:ext cx="1728259" cy="448841"/>
          </a:xfrm>
          <a:prstGeom prst="rect">
            <a:avLst/>
          </a:prstGeom>
        </p:spPr>
        <p:txBody>
          <a:bodyPr lIns="0" tIns="0" rIns="0" bIns="0" rtlCol="0" anchor="t">
            <a:spAutoFit/>
          </a:bodyPr>
          <a:lstStyle/>
          <a:p>
            <a:pPr algn="ctr" defTabSz="609630">
              <a:lnSpc>
                <a:spcPts val="3547"/>
              </a:lnSpc>
            </a:pPr>
            <a:r>
              <a:rPr lang="en-US" sz="2533" b="1">
                <a:solidFill>
                  <a:srgbClr val="000000"/>
                </a:solidFill>
                <a:latin typeface="DejaVu Serif Bold"/>
                <a:ea typeface="DejaVu Serif Bold"/>
                <a:cs typeface="DejaVu Serif Bold"/>
                <a:sym typeface="DejaVu Serif Bold"/>
              </a:rPr>
              <a:t>Nhiệm vụ</a:t>
            </a:r>
          </a:p>
        </p:txBody>
      </p:sp>
    </p:spTree>
    <p:extLst>
      <p:ext uri="{BB962C8B-B14F-4D97-AF65-F5344CB8AC3E}">
        <p14:creationId xmlns:p14="http://schemas.microsoft.com/office/powerpoint/2010/main" val="1852086402"/>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3264968" y="2451338"/>
            <a:ext cx="5662064" cy="5286953"/>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txBody>
          <a:bodyPr/>
          <a:lstStyle/>
          <a:p>
            <a:endParaRPr lang="vi-VN"/>
          </a:p>
        </p:txBody>
      </p:sp>
      <p:sp>
        <p:nvSpPr>
          <p:cNvPr id="6" name="TextBox 6"/>
          <p:cNvSpPr txBox="1"/>
          <p:nvPr/>
        </p:nvSpPr>
        <p:spPr>
          <a:xfrm>
            <a:off x="2074291" y="555968"/>
            <a:ext cx="7872100" cy="1282402"/>
          </a:xfrm>
          <a:prstGeom prst="rect">
            <a:avLst/>
          </a:prstGeom>
        </p:spPr>
        <p:txBody>
          <a:bodyPr lIns="0" tIns="0" rIns="0" bIns="0" rtlCol="0" anchor="t">
            <a:spAutoFit/>
          </a:bodyPr>
          <a:lstStyle/>
          <a:p>
            <a:pPr algn="ctr" defTabSz="609630">
              <a:lnSpc>
                <a:spcPts val="5014"/>
              </a:lnSpc>
              <a:spcBef>
                <a:spcPct val="0"/>
              </a:spcBef>
            </a:pPr>
            <a:r>
              <a:rPr lang="en-US" sz="3582" b="1">
                <a:solidFill>
                  <a:srgbClr val="010101"/>
                </a:solidFill>
                <a:latin typeface="Kelvinch Bold"/>
                <a:ea typeface="Kelvinch Bold"/>
                <a:cs typeface="Kelvinch Bold"/>
                <a:sym typeface="Kelvinch Bold"/>
              </a:rPr>
              <a:t>3.HOẠT ĐỘNG VẬN DỤNG, TRẢI NGHIỆM </a:t>
            </a:r>
          </a:p>
        </p:txBody>
      </p:sp>
    </p:spTree>
    <p:extLst>
      <p:ext uri="{BB962C8B-B14F-4D97-AF65-F5344CB8AC3E}">
        <p14:creationId xmlns:p14="http://schemas.microsoft.com/office/powerpoint/2010/main" val="1354617921"/>
      </p:ext>
    </p:extLst>
  </p:cSld>
  <p:clrMapOvr>
    <a:masterClrMapping/>
  </p:clrMapOvr>
  <p:transition>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txBody>
          <a:bodyPr/>
          <a:lstStyle/>
          <a:p>
            <a:endParaRPr lang="vi-VN"/>
          </a:p>
        </p:txBody>
      </p:sp>
      <p:grpSp>
        <p:nvGrpSpPr>
          <p:cNvPr id="3" name="Group 3"/>
          <p:cNvGrpSpPr/>
          <p:nvPr/>
        </p:nvGrpSpPr>
        <p:grpSpPr>
          <a:xfrm rot="-5400000">
            <a:off x="3030306"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4461375" y="2058234"/>
            <a:ext cx="3310063" cy="3328217"/>
          </a:xfrm>
          <a:custGeom>
            <a:avLst/>
            <a:gdLst/>
            <a:ahLst/>
            <a:cxnLst/>
            <a:rect l="l" t="t" r="r" b="b"/>
            <a:pathLst>
              <a:path w="4965095" h="4992326">
                <a:moveTo>
                  <a:pt x="0" y="0"/>
                </a:moveTo>
                <a:lnTo>
                  <a:pt x="4965095" y="0"/>
                </a:lnTo>
                <a:lnTo>
                  <a:pt x="4965095" y="4992326"/>
                </a:lnTo>
                <a:lnTo>
                  <a:pt x="0" y="49923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6" name="Group 6"/>
          <p:cNvGrpSpPr/>
          <p:nvPr/>
        </p:nvGrpSpPr>
        <p:grpSpPr>
          <a:xfrm>
            <a:off x="4927027" y="2553369"/>
            <a:ext cx="2337947" cy="2337947"/>
            <a:chOff x="0" y="0"/>
            <a:chExt cx="13716000" cy="13716000"/>
          </a:xfrm>
        </p:grpSpPr>
        <p:sp>
          <p:nvSpPr>
            <p:cNvPr id="7" name="Freeform 7"/>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t="-20671" b="-20671"/>
              </a:stretch>
            </a:blipFill>
          </p:spPr>
          <p:txBody>
            <a:bodyPr/>
            <a:lstStyle/>
            <a:p>
              <a:endParaRPr lang="vi-VN"/>
            </a:p>
          </p:txBody>
        </p:sp>
      </p:grpSp>
      <p:grpSp>
        <p:nvGrpSpPr>
          <p:cNvPr id="8" name="Group 8"/>
          <p:cNvGrpSpPr/>
          <p:nvPr/>
        </p:nvGrpSpPr>
        <p:grpSpPr>
          <a:xfrm>
            <a:off x="8573495" y="1092082"/>
            <a:ext cx="2244452" cy="2244452"/>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45306" r="-45306"/>
              </a:stretch>
            </a:blipFill>
          </p:spPr>
          <p:txBody>
            <a:bodyPr/>
            <a:lstStyle/>
            <a:p>
              <a:endParaRPr lang="vi-VN"/>
            </a:p>
          </p:txBody>
        </p:sp>
      </p:grpSp>
      <p:grpSp>
        <p:nvGrpSpPr>
          <p:cNvPr id="10" name="Group 10"/>
          <p:cNvGrpSpPr/>
          <p:nvPr/>
        </p:nvGrpSpPr>
        <p:grpSpPr>
          <a:xfrm>
            <a:off x="3510525" y="544629"/>
            <a:ext cx="5389297" cy="732384"/>
            <a:chOff x="0" y="0"/>
            <a:chExt cx="2129105" cy="289337"/>
          </a:xfrm>
        </p:grpSpPr>
        <p:sp>
          <p:nvSpPr>
            <p:cNvPr id="11" name="Freeform 11"/>
            <p:cNvSpPr/>
            <p:nvPr/>
          </p:nvSpPr>
          <p:spPr>
            <a:xfrm>
              <a:off x="0" y="0"/>
              <a:ext cx="2129105" cy="289337"/>
            </a:xfrm>
            <a:custGeom>
              <a:avLst/>
              <a:gdLst/>
              <a:ahLst/>
              <a:cxnLst/>
              <a:rect l="l" t="t" r="r" b="b"/>
              <a:pathLst>
                <a:path w="2129105" h="289337">
                  <a:moveTo>
                    <a:pt x="74700" y="0"/>
                  </a:moveTo>
                  <a:lnTo>
                    <a:pt x="2054405" y="0"/>
                  </a:lnTo>
                  <a:cubicBezTo>
                    <a:pt x="2074217" y="0"/>
                    <a:pt x="2093217" y="7870"/>
                    <a:pt x="2107226" y="21879"/>
                  </a:cubicBezTo>
                  <a:cubicBezTo>
                    <a:pt x="2121235" y="35888"/>
                    <a:pt x="2129105" y="54888"/>
                    <a:pt x="2129105" y="74700"/>
                  </a:cubicBezTo>
                  <a:lnTo>
                    <a:pt x="2129105" y="214637"/>
                  </a:lnTo>
                  <a:cubicBezTo>
                    <a:pt x="2129105" y="255893"/>
                    <a:pt x="2095661" y="289337"/>
                    <a:pt x="2054405" y="289337"/>
                  </a:cubicBezTo>
                  <a:lnTo>
                    <a:pt x="74700" y="289337"/>
                  </a:lnTo>
                  <a:cubicBezTo>
                    <a:pt x="54888" y="289337"/>
                    <a:pt x="35888" y="281467"/>
                    <a:pt x="21879" y="267458"/>
                  </a:cubicBezTo>
                  <a:cubicBezTo>
                    <a:pt x="7870" y="253449"/>
                    <a:pt x="0" y="234449"/>
                    <a:pt x="0" y="214637"/>
                  </a:cubicBezTo>
                  <a:lnTo>
                    <a:pt x="0" y="74700"/>
                  </a:lnTo>
                  <a:cubicBezTo>
                    <a:pt x="0" y="54888"/>
                    <a:pt x="7870" y="35888"/>
                    <a:pt x="21879" y="21879"/>
                  </a:cubicBezTo>
                  <a:cubicBezTo>
                    <a:pt x="35888" y="7870"/>
                    <a:pt x="54888" y="0"/>
                    <a:pt x="74700" y="0"/>
                  </a:cubicBezTo>
                  <a:close/>
                </a:path>
              </a:pathLst>
            </a:custGeom>
            <a:solidFill>
              <a:srgbClr val="FD999B"/>
            </a:solidFill>
          </p:spPr>
          <p:txBody>
            <a:bodyPr/>
            <a:lstStyle/>
            <a:p>
              <a:endParaRPr lang="vi-VN"/>
            </a:p>
          </p:txBody>
        </p:sp>
        <p:sp>
          <p:nvSpPr>
            <p:cNvPr id="12" name="TextBox 12"/>
            <p:cNvSpPr txBox="1"/>
            <p:nvPr/>
          </p:nvSpPr>
          <p:spPr>
            <a:xfrm>
              <a:off x="0" y="-38100"/>
              <a:ext cx="2129105" cy="32743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3" name="Group 13"/>
          <p:cNvGrpSpPr/>
          <p:nvPr/>
        </p:nvGrpSpPr>
        <p:grpSpPr>
          <a:xfrm>
            <a:off x="1266073" y="4102957"/>
            <a:ext cx="2244452" cy="2244452"/>
            <a:chOff x="0" y="0"/>
            <a:chExt cx="13716000" cy="13716000"/>
          </a:xfrm>
        </p:grpSpPr>
        <p:sp>
          <p:nvSpPr>
            <p:cNvPr id="14" name="Freeform 14"/>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7"/>
              <a:stretch>
                <a:fillRect l="-6140" r="-6140"/>
              </a:stretch>
            </a:blipFill>
          </p:spPr>
          <p:txBody>
            <a:bodyPr/>
            <a:lstStyle/>
            <a:p>
              <a:endParaRPr lang="vi-VN"/>
            </a:p>
          </p:txBody>
        </p:sp>
      </p:grpSp>
      <p:sp>
        <p:nvSpPr>
          <p:cNvPr id="15" name="Freeform 15"/>
          <p:cNvSpPr/>
          <p:nvPr/>
        </p:nvSpPr>
        <p:spPr>
          <a:xfrm>
            <a:off x="8840343" y="3722342"/>
            <a:ext cx="1710759" cy="2743200"/>
          </a:xfrm>
          <a:custGeom>
            <a:avLst/>
            <a:gdLst/>
            <a:ahLst/>
            <a:cxnLst/>
            <a:rect l="l" t="t" r="r" b="b"/>
            <a:pathLst>
              <a:path w="2566139" h="4114800">
                <a:moveTo>
                  <a:pt x="0" y="0"/>
                </a:moveTo>
                <a:lnTo>
                  <a:pt x="2566139" y="0"/>
                </a:lnTo>
                <a:lnTo>
                  <a:pt x="256613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6" name="Freeform 16"/>
          <p:cNvSpPr/>
          <p:nvPr/>
        </p:nvSpPr>
        <p:spPr>
          <a:xfrm>
            <a:off x="685800" y="1369888"/>
            <a:ext cx="2808882" cy="1688841"/>
          </a:xfrm>
          <a:custGeom>
            <a:avLst/>
            <a:gdLst/>
            <a:ahLst/>
            <a:cxnLst/>
            <a:rect l="l" t="t" r="r" b="b"/>
            <a:pathLst>
              <a:path w="4213323" h="2533261">
                <a:moveTo>
                  <a:pt x="0" y="0"/>
                </a:moveTo>
                <a:lnTo>
                  <a:pt x="4213323" y="0"/>
                </a:lnTo>
                <a:lnTo>
                  <a:pt x="4213323" y="2533260"/>
                </a:lnTo>
                <a:lnTo>
                  <a:pt x="0" y="2533260"/>
                </a:lnTo>
                <a:lnTo>
                  <a:pt x="0" y="0"/>
                </a:lnTo>
                <a:close/>
              </a:path>
            </a:pathLst>
          </a:custGeom>
          <a:blipFill>
            <a:blip r:embed="rId10"/>
            <a:stretch>
              <a:fillRect/>
            </a:stretch>
          </a:blipFill>
        </p:spPr>
        <p:txBody>
          <a:bodyPr/>
          <a:lstStyle/>
          <a:p>
            <a:endParaRPr lang="vi-VN"/>
          </a:p>
        </p:txBody>
      </p:sp>
      <p:sp>
        <p:nvSpPr>
          <p:cNvPr id="17" name="Freeform 17"/>
          <p:cNvSpPr/>
          <p:nvPr/>
        </p:nvSpPr>
        <p:spPr>
          <a:xfrm rot="1728976">
            <a:off x="3803550" y="4269660"/>
            <a:ext cx="657825" cy="1243311"/>
          </a:xfrm>
          <a:custGeom>
            <a:avLst/>
            <a:gdLst/>
            <a:ahLst/>
            <a:cxnLst/>
            <a:rect l="l" t="t" r="r" b="b"/>
            <a:pathLst>
              <a:path w="986737" h="1864967">
                <a:moveTo>
                  <a:pt x="0" y="0"/>
                </a:moveTo>
                <a:lnTo>
                  <a:pt x="986737" y="0"/>
                </a:lnTo>
                <a:lnTo>
                  <a:pt x="986737" y="1864967"/>
                </a:lnTo>
                <a:lnTo>
                  <a:pt x="0" y="18649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18" name="TextBox 18"/>
          <p:cNvSpPr txBox="1"/>
          <p:nvPr/>
        </p:nvSpPr>
        <p:spPr>
          <a:xfrm>
            <a:off x="4218583" y="615950"/>
            <a:ext cx="3754835" cy="628377"/>
          </a:xfrm>
          <a:prstGeom prst="rect">
            <a:avLst/>
          </a:prstGeom>
        </p:spPr>
        <p:txBody>
          <a:bodyPr lIns="0" tIns="0" rIns="0" bIns="0" rtlCol="0" anchor="t">
            <a:spAutoFit/>
          </a:bodyPr>
          <a:lstStyle/>
          <a:p>
            <a:pPr algn="ctr" defTabSz="609630">
              <a:lnSpc>
                <a:spcPts val="4853"/>
              </a:lnSpc>
            </a:pPr>
            <a:r>
              <a:rPr lang="en-US" sz="3466" b="1">
                <a:solidFill>
                  <a:srgbClr val="000000"/>
                </a:solidFill>
                <a:latin typeface="DejaVu Serif Bold"/>
                <a:ea typeface="DejaVu Serif Bold"/>
                <a:cs typeface="DejaVu Serif Bold"/>
                <a:sym typeface="DejaVu Serif Bold"/>
              </a:rPr>
              <a:t>Thiết kế poster</a:t>
            </a:r>
          </a:p>
        </p:txBody>
      </p:sp>
      <p:sp>
        <p:nvSpPr>
          <p:cNvPr id="19" name="Freeform 19"/>
          <p:cNvSpPr/>
          <p:nvPr/>
        </p:nvSpPr>
        <p:spPr>
          <a:xfrm rot="4457435">
            <a:off x="3703881" y="2068330"/>
            <a:ext cx="657825" cy="1243311"/>
          </a:xfrm>
          <a:custGeom>
            <a:avLst/>
            <a:gdLst/>
            <a:ahLst/>
            <a:cxnLst/>
            <a:rect l="l" t="t" r="r" b="b"/>
            <a:pathLst>
              <a:path w="986737" h="1864967">
                <a:moveTo>
                  <a:pt x="0" y="0"/>
                </a:moveTo>
                <a:lnTo>
                  <a:pt x="986737" y="0"/>
                </a:lnTo>
                <a:lnTo>
                  <a:pt x="986737" y="1864968"/>
                </a:lnTo>
                <a:lnTo>
                  <a:pt x="0" y="18649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0" name="Freeform 20"/>
          <p:cNvSpPr/>
          <p:nvPr/>
        </p:nvSpPr>
        <p:spPr>
          <a:xfrm rot="-5618966">
            <a:off x="7870098" y="4269660"/>
            <a:ext cx="657825" cy="1243311"/>
          </a:xfrm>
          <a:custGeom>
            <a:avLst/>
            <a:gdLst/>
            <a:ahLst/>
            <a:cxnLst/>
            <a:rect l="l" t="t" r="r" b="b"/>
            <a:pathLst>
              <a:path w="986737" h="1864967">
                <a:moveTo>
                  <a:pt x="0" y="0"/>
                </a:moveTo>
                <a:lnTo>
                  <a:pt x="986738" y="0"/>
                </a:lnTo>
                <a:lnTo>
                  <a:pt x="986738" y="1864967"/>
                </a:lnTo>
                <a:lnTo>
                  <a:pt x="0" y="18649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21" name="Freeform 21"/>
          <p:cNvSpPr/>
          <p:nvPr/>
        </p:nvSpPr>
        <p:spPr>
          <a:xfrm rot="-8269252">
            <a:off x="7644505" y="1755547"/>
            <a:ext cx="657825" cy="1243311"/>
          </a:xfrm>
          <a:custGeom>
            <a:avLst/>
            <a:gdLst/>
            <a:ahLst/>
            <a:cxnLst/>
            <a:rect l="l" t="t" r="r" b="b"/>
            <a:pathLst>
              <a:path w="986737" h="1864967">
                <a:moveTo>
                  <a:pt x="0" y="0"/>
                </a:moveTo>
                <a:lnTo>
                  <a:pt x="986737" y="0"/>
                </a:lnTo>
                <a:lnTo>
                  <a:pt x="986737" y="1864968"/>
                </a:lnTo>
                <a:lnTo>
                  <a:pt x="0" y="18649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Tree>
    <p:extLst>
      <p:ext uri="{BB962C8B-B14F-4D97-AF65-F5344CB8AC3E}">
        <p14:creationId xmlns:p14="http://schemas.microsoft.com/office/powerpoint/2010/main" val="123203631"/>
      </p:ext>
    </p:extLst>
  </p:cSld>
  <p:clrMapOvr>
    <a:masterClrMapping/>
  </p:clrMapOvr>
  <p:transition>
    <p:cover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3987284" y="3125800"/>
            <a:ext cx="4939748" cy="4612490"/>
          </a:xfrm>
          <a:custGeom>
            <a:avLst/>
            <a:gdLst/>
            <a:ahLst/>
            <a:cxnLst/>
            <a:rect l="l" t="t" r="r" b="b"/>
            <a:pathLst>
              <a:path w="7409622" h="6918735">
                <a:moveTo>
                  <a:pt x="0" y="0"/>
                </a:moveTo>
                <a:lnTo>
                  <a:pt x="7409622" y="0"/>
                </a:lnTo>
                <a:lnTo>
                  <a:pt x="7409622" y="6918735"/>
                </a:lnTo>
                <a:lnTo>
                  <a:pt x="0" y="6918735"/>
                </a:lnTo>
                <a:lnTo>
                  <a:pt x="0" y="0"/>
                </a:lnTo>
                <a:close/>
              </a:path>
            </a:pathLst>
          </a:custGeom>
          <a:blipFill>
            <a:blip r:embed="rId3"/>
            <a:stretch>
              <a:fillRect t="-13" b="-13"/>
            </a:stretch>
          </a:blipFill>
        </p:spPr>
        <p:txBody>
          <a:bodyPr/>
          <a:lstStyle/>
          <a:p>
            <a:endParaRPr lang="vi-VN"/>
          </a:p>
        </p:txBody>
      </p:sp>
      <p:sp>
        <p:nvSpPr>
          <p:cNvPr id="6" name="TextBox 6"/>
          <p:cNvSpPr txBox="1"/>
          <p:nvPr/>
        </p:nvSpPr>
        <p:spPr>
          <a:xfrm>
            <a:off x="635304" y="1189740"/>
            <a:ext cx="10870897" cy="833562"/>
          </a:xfrm>
          <a:prstGeom prst="rect">
            <a:avLst/>
          </a:prstGeom>
        </p:spPr>
        <p:txBody>
          <a:bodyPr lIns="0" tIns="0" rIns="0" bIns="0" rtlCol="0" anchor="t">
            <a:spAutoFit/>
          </a:bodyPr>
          <a:lstStyle/>
          <a:p>
            <a:pPr algn="ctr" defTabSz="609630">
              <a:lnSpc>
                <a:spcPts val="6525"/>
              </a:lnSpc>
              <a:spcBef>
                <a:spcPct val="0"/>
              </a:spcBef>
            </a:pPr>
            <a:r>
              <a:rPr lang="en-US" sz="4661" b="1">
                <a:solidFill>
                  <a:srgbClr val="293539"/>
                </a:solidFill>
                <a:latin typeface="Kelvinch Bold"/>
                <a:ea typeface="Kelvinch Bold"/>
                <a:cs typeface="Kelvinch Bold"/>
                <a:sym typeface="Kelvinch Bold"/>
              </a:rPr>
              <a:t>THANK YOU !</a:t>
            </a:r>
          </a:p>
        </p:txBody>
      </p:sp>
    </p:spTree>
    <p:extLst>
      <p:ext uri="{BB962C8B-B14F-4D97-AF65-F5344CB8AC3E}">
        <p14:creationId xmlns:p14="http://schemas.microsoft.com/office/powerpoint/2010/main" val="69288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999"/>
            </a:blip>
            <a:stretch>
              <a:fillRect l="-2199" t="-42798" r="-2199" b="-4279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4856963" y="720271"/>
            <a:ext cx="5052695" cy="3481767"/>
          </a:xfrm>
          <a:custGeom>
            <a:avLst/>
            <a:gdLst/>
            <a:ahLst/>
            <a:cxnLst/>
            <a:rect l="l" t="t" r="r" b="b"/>
            <a:pathLst>
              <a:path w="7579043" h="5222650">
                <a:moveTo>
                  <a:pt x="0" y="0"/>
                </a:moveTo>
                <a:lnTo>
                  <a:pt x="7579043" y="0"/>
                </a:lnTo>
                <a:lnTo>
                  <a:pt x="7579043" y="5222650"/>
                </a:lnTo>
                <a:lnTo>
                  <a:pt x="0" y="52226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6"/>
          <p:cNvSpPr/>
          <p:nvPr/>
        </p:nvSpPr>
        <p:spPr>
          <a:xfrm>
            <a:off x="1249470" y="1647449"/>
            <a:ext cx="3272557" cy="3297287"/>
          </a:xfrm>
          <a:custGeom>
            <a:avLst/>
            <a:gdLst/>
            <a:ahLst/>
            <a:cxnLst/>
            <a:rect l="l" t="t" r="r" b="b"/>
            <a:pathLst>
              <a:path w="4908835" h="4945930">
                <a:moveTo>
                  <a:pt x="0" y="0"/>
                </a:moveTo>
                <a:lnTo>
                  <a:pt x="4908835" y="0"/>
                </a:lnTo>
                <a:lnTo>
                  <a:pt x="4908835" y="4945930"/>
                </a:lnTo>
                <a:lnTo>
                  <a:pt x="0" y="4945930"/>
                </a:lnTo>
                <a:lnTo>
                  <a:pt x="0" y="0"/>
                </a:lnTo>
                <a:close/>
              </a:path>
            </a:pathLst>
          </a:custGeom>
          <a:blipFill>
            <a:blip r:embed="rId5"/>
            <a:stretch>
              <a:fillRect/>
            </a:stretch>
          </a:blipFill>
        </p:spPr>
        <p:txBody>
          <a:bodyPr/>
          <a:lstStyle/>
          <a:p>
            <a:endParaRPr lang="vi-VN"/>
          </a:p>
        </p:txBody>
      </p:sp>
      <p:sp>
        <p:nvSpPr>
          <p:cNvPr id="7" name="Freeform 7"/>
          <p:cNvSpPr/>
          <p:nvPr/>
        </p:nvSpPr>
        <p:spPr>
          <a:xfrm>
            <a:off x="3784914" y="4279291"/>
            <a:ext cx="2043735" cy="2073075"/>
          </a:xfrm>
          <a:custGeom>
            <a:avLst/>
            <a:gdLst/>
            <a:ahLst/>
            <a:cxnLst/>
            <a:rect l="l" t="t" r="r" b="b"/>
            <a:pathLst>
              <a:path w="3065602" h="3109613">
                <a:moveTo>
                  <a:pt x="0" y="0"/>
                </a:moveTo>
                <a:lnTo>
                  <a:pt x="3065601" y="0"/>
                </a:lnTo>
                <a:lnTo>
                  <a:pt x="3065601" y="3109612"/>
                </a:lnTo>
                <a:lnTo>
                  <a:pt x="0" y="31096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8"/>
          <p:cNvSpPr/>
          <p:nvPr/>
        </p:nvSpPr>
        <p:spPr>
          <a:xfrm>
            <a:off x="437129" y="5456578"/>
            <a:ext cx="1301419" cy="1308557"/>
          </a:xfrm>
          <a:custGeom>
            <a:avLst/>
            <a:gdLst/>
            <a:ahLst/>
            <a:cxnLst/>
            <a:rect l="l" t="t" r="r" b="b"/>
            <a:pathLst>
              <a:path w="1952128" h="1962835">
                <a:moveTo>
                  <a:pt x="0" y="0"/>
                </a:moveTo>
                <a:lnTo>
                  <a:pt x="1952128" y="0"/>
                </a:lnTo>
                <a:lnTo>
                  <a:pt x="1952128" y="1962835"/>
                </a:lnTo>
                <a:lnTo>
                  <a:pt x="0" y="19628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p:cNvSpPr/>
          <p:nvPr/>
        </p:nvSpPr>
        <p:spPr>
          <a:xfrm>
            <a:off x="9539355" y="3741795"/>
            <a:ext cx="2956500" cy="3116205"/>
          </a:xfrm>
          <a:custGeom>
            <a:avLst/>
            <a:gdLst/>
            <a:ahLst/>
            <a:cxnLst/>
            <a:rect l="l" t="t" r="r" b="b"/>
            <a:pathLst>
              <a:path w="4434750" h="4674308">
                <a:moveTo>
                  <a:pt x="0" y="0"/>
                </a:moveTo>
                <a:lnTo>
                  <a:pt x="4434749" y="0"/>
                </a:lnTo>
                <a:lnTo>
                  <a:pt x="4434749" y="4674308"/>
                </a:lnTo>
                <a:lnTo>
                  <a:pt x="0" y="46743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p:cNvSpPr/>
          <p:nvPr/>
        </p:nvSpPr>
        <p:spPr>
          <a:xfrm>
            <a:off x="9944814" y="70532"/>
            <a:ext cx="2247186" cy="2390623"/>
          </a:xfrm>
          <a:custGeom>
            <a:avLst/>
            <a:gdLst/>
            <a:ahLst/>
            <a:cxnLst/>
            <a:rect l="l" t="t" r="r" b="b"/>
            <a:pathLst>
              <a:path w="3370779" h="3585935">
                <a:moveTo>
                  <a:pt x="0" y="0"/>
                </a:moveTo>
                <a:lnTo>
                  <a:pt x="3370779" y="0"/>
                </a:lnTo>
                <a:lnTo>
                  <a:pt x="3370779" y="3585935"/>
                </a:lnTo>
                <a:lnTo>
                  <a:pt x="0" y="3585935"/>
                </a:lnTo>
                <a:lnTo>
                  <a:pt x="0" y="0"/>
                </a:lnTo>
                <a:close/>
              </a:path>
            </a:pathLst>
          </a:custGeom>
          <a:blipFill>
            <a:blip r:embed="rId12"/>
            <a:stretch>
              <a:fillRect/>
            </a:stretch>
          </a:blipFill>
        </p:spPr>
        <p:txBody>
          <a:bodyPr/>
          <a:lstStyle/>
          <a:p>
            <a:endParaRPr lang="vi-VN"/>
          </a:p>
        </p:txBody>
      </p:sp>
      <p:sp>
        <p:nvSpPr>
          <p:cNvPr id="11" name="TextBox 11"/>
          <p:cNvSpPr txBox="1"/>
          <p:nvPr/>
        </p:nvSpPr>
        <p:spPr>
          <a:xfrm>
            <a:off x="5975474" y="2676282"/>
            <a:ext cx="3148713" cy="1077218"/>
          </a:xfrm>
          <a:prstGeom prst="rect">
            <a:avLst/>
          </a:prstGeom>
        </p:spPr>
        <p:txBody>
          <a:bodyPr lIns="0" tIns="0" rIns="0" bIns="0" rtlCol="0" anchor="t">
            <a:spAutoFit/>
          </a:bodyPr>
          <a:lstStyle/>
          <a:p>
            <a:pPr defTabSz="609630">
              <a:lnSpc>
                <a:spcPts val="1233"/>
              </a:lnSpc>
            </a:pPr>
            <a:endParaRPr sz="1200">
              <a:solidFill>
                <a:prstClr val="black"/>
              </a:solidFill>
              <a:latin typeface="Calibri"/>
            </a:endParaRPr>
          </a:p>
          <a:p>
            <a:pPr defTabSz="609630">
              <a:lnSpc>
                <a:spcPts val="1233"/>
              </a:lnSpc>
            </a:pPr>
            <a:endParaRPr sz="1200">
              <a:solidFill>
                <a:prstClr val="black"/>
              </a:solidFill>
              <a:latin typeface="Calibri"/>
            </a:endParaRPr>
          </a:p>
          <a:p>
            <a:pPr defTabSz="609630">
              <a:lnSpc>
                <a:spcPts val="2001"/>
              </a:lnSpc>
            </a:pPr>
            <a:r>
              <a:rPr lang="en-US" sz="1400" b="1">
                <a:solidFill>
                  <a:srgbClr val="000000"/>
                </a:solidFill>
                <a:latin typeface="Arimo Bold"/>
                <a:ea typeface="Arimo Bold"/>
                <a:cs typeface="Arimo Bold"/>
                <a:sym typeface="Arimo Bold"/>
              </a:rPr>
              <a:t>+ Bài học mà chúng ta rút ra từ </a:t>
            </a:r>
          </a:p>
          <a:p>
            <a:pPr defTabSz="609630">
              <a:lnSpc>
                <a:spcPts val="2001"/>
              </a:lnSpc>
            </a:pPr>
            <a:r>
              <a:rPr lang="en-US" sz="1400" b="1">
                <a:solidFill>
                  <a:srgbClr val="000000"/>
                </a:solidFill>
                <a:latin typeface="Arimo Bold"/>
                <a:ea typeface="Arimo Bold"/>
                <a:cs typeface="Arimo Bold"/>
                <a:sym typeface="Arimo Bold"/>
              </a:rPr>
              <a:t>câu chuyện này là gì?</a:t>
            </a:r>
          </a:p>
          <a:p>
            <a:pPr defTabSz="609630">
              <a:lnSpc>
                <a:spcPts val="2001"/>
              </a:lnSpc>
            </a:pPr>
            <a:endParaRPr lang="en-US" sz="1400" b="1">
              <a:solidFill>
                <a:srgbClr val="000000"/>
              </a:solidFill>
              <a:latin typeface="Arimo Bold"/>
              <a:ea typeface="Arimo Bold"/>
              <a:cs typeface="Arimo Bold"/>
              <a:sym typeface="Arimo Bold"/>
            </a:endParaRPr>
          </a:p>
        </p:txBody>
      </p:sp>
      <p:sp>
        <p:nvSpPr>
          <p:cNvPr id="12" name="TextBox 12"/>
          <p:cNvSpPr txBox="1"/>
          <p:nvPr/>
        </p:nvSpPr>
        <p:spPr>
          <a:xfrm>
            <a:off x="5828649" y="1514311"/>
            <a:ext cx="2955635" cy="512961"/>
          </a:xfrm>
          <a:prstGeom prst="rect">
            <a:avLst/>
          </a:prstGeom>
        </p:spPr>
        <p:txBody>
          <a:bodyPr lIns="0" tIns="0" rIns="0" bIns="0" rtlCol="0" anchor="t">
            <a:spAutoFit/>
          </a:bodyPr>
          <a:lstStyle/>
          <a:p>
            <a:pPr algn="ctr" defTabSz="609630">
              <a:lnSpc>
                <a:spcPts val="1951"/>
              </a:lnSpc>
              <a:spcBef>
                <a:spcPct val="0"/>
              </a:spcBef>
            </a:pPr>
            <a:r>
              <a:rPr lang="en-US" sz="1393" b="1">
                <a:solidFill>
                  <a:srgbClr val="000000"/>
                </a:solidFill>
                <a:latin typeface="Arimo Bold"/>
                <a:ea typeface="Arimo Bold"/>
                <a:cs typeface="Arimo Bold"/>
                <a:sym typeface="Arimo Bold"/>
              </a:rPr>
              <a:t>+ Chuyện gì đã xảy ra trong </a:t>
            </a:r>
          </a:p>
          <a:p>
            <a:pPr algn="ctr" defTabSz="609630">
              <a:lnSpc>
                <a:spcPts val="1951"/>
              </a:lnSpc>
              <a:spcBef>
                <a:spcPct val="0"/>
              </a:spcBef>
            </a:pPr>
            <a:r>
              <a:rPr lang="en-US" sz="1393" b="1">
                <a:solidFill>
                  <a:srgbClr val="000000"/>
                </a:solidFill>
                <a:latin typeface="Arimo Bold"/>
                <a:ea typeface="Arimo Bold"/>
                <a:cs typeface="Arimo Bold"/>
                <a:sym typeface="Arimo Bold"/>
              </a:rPr>
              <a:t>câu chuyện?</a:t>
            </a:r>
          </a:p>
        </p:txBody>
      </p:sp>
      <p:sp>
        <p:nvSpPr>
          <p:cNvPr id="13" name="TextBox 13"/>
          <p:cNvSpPr txBox="1"/>
          <p:nvPr/>
        </p:nvSpPr>
        <p:spPr>
          <a:xfrm>
            <a:off x="5905494" y="2223092"/>
            <a:ext cx="2955635" cy="769441"/>
          </a:xfrm>
          <a:prstGeom prst="rect">
            <a:avLst/>
          </a:prstGeom>
        </p:spPr>
        <p:txBody>
          <a:bodyPr lIns="0" tIns="0" rIns="0" bIns="0" rtlCol="0" anchor="t">
            <a:spAutoFit/>
          </a:bodyPr>
          <a:lstStyle/>
          <a:p>
            <a:pPr algn="ctr" defTabSz="609630">
              <a:lnSpc>
                <a:spcPts val="1951"/>
              </a:lnSpc>
            </a:pPr>
            <a:r>
              <a:rPr lang="en-US" sz="1393" b="1">
                <a:solidFill>
                  <a:srgbClr val="000000"/>
                </a:solidFill>
                <a:latin typeface="Arimo Bold"/>
                <a:ea typeface="Arimo Bold"/>
                <a:cs typeface="Arimo Bold"/>
                <a:sym typeface="Arimo Bold"/>
              </a:rPr>
              <a:t>+ Con sư tử và chuột đã giúp đỡ nhau như thế nào?</a:t>
            </a:r>
          </a:p>
          <a:p>
            <a:pPr algn="ctr" defTabSz="609630">
              <a:lnSpc>
                <a:spcPts val="1951"/>
              </a:lnSpc>
              <a:spcBef>
                <a:spcPct val="0"/>
              </a:spcBef>
            </a:pPr>
            <a:endParaRPr lang="en-US" sz="1393" b="1">
              <a:solidFill>
                <a:srgbClr val="000000"/>
              </a:solidFill>
              <a:latin typeface="Arimo Bold"/>
              <a:ea typeface="Arimo Bold"/>
              <a:cs typeface="Arimo Bold"/>
              <a:sym typeface="Arimo Bold"/>
            </a:endParaRPr>
          </a:p>
        </p:txBody>
      </p:sp>
    </p:spTree>
    <p:extLst>
      <p:ext uri="{BB962C8B-B14F-4D97-AF65-F5344CB8AC3E}">
        <p14:creationId xmlns:p14="http://schemas.microsoft.com/office/powerpoint/2010/main" val="3919275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pic>
        <p:nvPicPr>
          <p:cNvPr id="5" name="Picture 5"/>
          <p:cNvPicPr>
            <a:picLocks noChangeAspect="1"/>
          </p:cNvPicPr>
          <p:nvPr>
            <a:videoFile r:link="rId1"/>
          </p:nvPr>
        </p:nvPicPr>
        <p:blipFill>
          <a:blip r:embed="rId4"/>
          <a:stretch>
            <a:fillRect/>
          </a:stretch>
        </p:blipFill>
        <p:spPr>
          <a:xfrm>
            <a:off x="1418577" y="800004"/>
            <a:ext cx="9375200" cy="5269433"/>
          </a:xfrm>
          <a:prstGeom prst="rect">
            <a:avLst/>
          </a:prstGeom>
        </p:spPr>
      </p:pic>
    </p:spTree>
    <p:extLst>
      <p:ext uri="{BB962C8B-B14F-4D97-AF65-F5344CB8AC3E}">
        <p14:creationId xmlns:p14="http://schemas.microsoft.com/office/powerpoint/2010/main" val="311015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3025272" y="1521901"/>
            <a:ext cx="6275974" cy="2220126"/>
          </a:xfrm>
          <a:custGeom>
            <a:avLst/>
            <a:gdLst/>
            <a:ahLst/>
            <a:cxnLst/>
            <a:rect l="l" t="t" r="r" b="b"/>
            <a:pathLst>
              <a:path w="9413961" h="3330189">
                <a:moveTo>
                  <a:pt x="0" y="3330188"/>
                </a:moveTo>
                <a:lnTo>
                  <a:pt x="9413961" y="3330188"/>
                </a:lnTo>
                <a:lnTo>
                  <a:pt x="9413961" y="0"/>
                </a:lnTo>
                <a:lnTo>
                  <a:pt x="0" y="0"/>
                </a:lnTo>
                <a:lnTo>
                  <a:pt x="0" y="333018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TextBox 3"/>
          <p:cNvSpPr txBox="1"/>
          <p:nvPr/>
        </p:nvSpPr>
        <p:spPr>
          <a:xfrm>
            <a:off x="1196726" y="3491755"/>
            <a:ext cx="10499802" cy="1436291"/>
          </a:xfrm>
          <a:prstGeom prst="rect">
            <a:avLst/>
          </a:prstGeom>
        </p:spPr>
        <p:txBody>
          <a:bodyPr lIns="0" tIns="0" rIns="0" bIns="0" rtlCol="0" anchor="t">
            <a:spAutoFit/>
          </a:bodyPr>
          <a:lstStyle/>
          <a:p>
            <a:pPr algn="ctr" defTabSz="609630">
              <a:lnSpc>
                <a:spcPts val="5909"/>
              </a:lnSpc>
            </a:pPr>
            <a:r>
              <a:rPr lang="en-US" sz="4220" b="1">
                <a:solidFill>
                  <a:srgbClr val="000000"/>
                </a:solidFill>
                <a:latin typeface="Bogart Bold"/>
                <a:ea typeface="Bogart Bold"/>
                <a:cs typeface="Bogart Bold"/>
                <a:sym typeface="Bogart Bold"/>
              </a:rPr>
              <a:t>NÓI VÀ NGHE: </a:t>
            </a:r>
          </a:p>
          <a:p>
            <a:pPr algn="ctr" defTabSz="609630">
              <a:lnSpc>
                <a:spcPts val="5256"/>
              </a:lnSpc>
              <a:spcBef>
                <a:spcPct val="0"/>
              </a:spcBef>
            </a:pPr>
            <a:r>
              <a:rPr lang="en-US" sz="3754" b="1">
                <a:solidFill>
                  <a:srgbClr val="000000"/>
                </a:solidFill>
                <a:latin typeface="Bogart Bold"/>
                <a:ea typeface="Bogart Bold"/>
                <a:cs typeface="Bogart Bold"/>
                <a:sym typeface="Bogart Bold"/>
              </a:rPr>
              <a:t>TRAO ĐỔI: MỘT SỐ Ý KIẾN CỦA EM</a:t>
            </a:r>
          </a:p>
        </p:txBody>
      </p:sp>
      <p:sp>
        <p:nvSpPr>
          <p:cNvPr id="4" name="Freeform 4"/>
          <p:cNvSpPr/>
          <p:nvPr/>
        </p:nvSpPr>
        <p:spPr>
          <a:xfrm>
            <a:off x="4541223" y="5247550"/>
            <a:ext cx="3244072" cy="3202926"/>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4"/>
            <a:stretch>
              <a:fillRect/>
            </a:stretch>
          </a:blipFill>
        </p:spPr>
        <p:txBody>
          <a:bodyPr/>
          <a:lstStyle/>
          <a:p>
            <a:endParaRPr lang="vi-VN"/>
          </a:p>
        </p:txBody>
      </p:sp>
      <p:sp>
        <p:nvSpPr>
          <p:cNvPr id="5" name="Freeform 5"/>
          <p:cNvSpPr/>
          <p:nvPr/>
        </p:nvSpPr>
        <p:spPr>
          <a:xfrm flipH="1" flipV="1">
            <a:off x="4768328" y="-1310833"/>
            <a:ext cx="2655345" cy="2621666"/>
          </a:xfrm>
          <a:custGeom>
            <a:avLst/>
            <a:gdLst/>
            <a:ahLst/>
            <a:cxnLst/>
            <a:rect l="l" t="t" r="r" b="b"/>
            <a:pathLst>
              <a:path w="3983018" h="3932499">
                <a:moveTo>
                  <a:pt x="3983018" y="3932500"/>
                </a:moveTo>
                <a:lnTo>
                  <a:pt x="0" y="3932500"/>
                </a:lnTo>
                <a:lnTo>
                  <a:pt x="0" y="0"/>
                </a:lnTo>
                <a:lnTo>
                  <a:pt x="3983018" y="0"/>
                </a:lnTo>
                <a:lnTo>
                  <a:pt x="3983018" y="3932500"/>
                </a:lnTo>
                <a:close/>
              </a:path>
            </a:pathLst>
          </a:custGeom>
          <a:blipFill>
            <a:blip r:embed="rId4"/>
            <a:stretch>
              <a:fillRect/>
            </a:stretch>
          </a:blipFill>
        </p:spPr>
        <p:txBody>
          <a:bodyPr/>
          <a:lstStyle/>
          <a:p>
            <a:endParaRPr lang="vi-VN"/>
          </a:p>
        </p:txBody>
      </p:sp>
      <p:sp>
        <p:nvSpPr>
          <p:cNvPr id="6" name="Freeform 6"/>
          <p:cNvSpPr/>
          <p:nvPr/>
        </p:nvSpPr>
        <p:spPr>
          <a:xfrm rot="-1082384">
            <a:off x="10347468" y="4616253"/>
            <a:ext cx="1953579" cy="2775955"/>
          </a:xfrm>
          <a:custGeom>
            <a:avLst/>
            <a:gdLst/>
            <a:ahLst/>
            <a:cxnLst/>
            <a:rect l="l" t="t" r="r" b="b"/>
            <a:pathLst>
              <a:path w="2930368" h="4163933">
                <a:moveTo>
                  <a:pt x="0" y="0"/>
                </a:moveTo>
                <a:lnTo>
                  <a:pt x="2930368" y="0"/>
                </a:lnTo>
                <a:lnTo>
                  <a:pt x="2930368" y="4163933"/>
                </a:lnTo>
                <a:lnTo>
                  <a:pt x="0" y="4163933"/>
                </a:lnTo>
                <a:lnTo>
                  <a:pt x="0" y="0"/>
                </a:lnTo>
                <a:close/>
              </a:path>
            </a:pathLst>
          </a:custGeom>
          <a:blipFill>
            <a:blip r:embed="rId5"/>
            <a:stretch>
              <a:fillRect/>
            </a:stretch>
          </a:blipFill>
        </p:spPr>
        <p:txBody>
          <a:bodyPr/>
          <a:lstStyle/>
          <a:p>
            <a:endParaRPr lang="vi-VN"/>
          </a:p>
        </p:txBody>
      </p:sp>
      <p:sp>
        <p:nvSpPr>
          <p:cNvPr id="7" name="Freeform 7"/>
          <p:cNvSpPr/>
          <p:nvPr/>
        </p:nvSpPr>
        <p:spPr>
          <a:xfrm rot="677284" flipH="1">
            <a:off x="-3737" y="4633171"/>
            <a:ext cx="2227256" cy="2628031"/>
          </a:xfrm>
          <a:custGeom>
            <a:avLst/>
            <a:gdLst/>
            <a:ahLst/>
            <a:cxnLst/>
            <a:rect l="l" t="t" r="r" b="b"/>
            <a:pathLst>
              <a:path w="3340884" h="3942046">
                <a:moveTo>
                  <a:pt x="3340884" y="0"/>
                </a:moveTo>
                <a:lnTo>
                  <a:pt x="0" y="0"/>
                </a:lnTo>
                <a:lnTo>
                  <a:pt x="0" y="3942046"/>
                </a:lnTo>
                <a:lnTo>
                  <a:pt x="3340884" y="3942046"/>
                </a:lnTo>
                <a:lnTo>
                  <a:pt x="3340884" y="0"/>
                </a:lnTo>
                <a:close/>
              </a:path>
            </a:pathLst>
          </a:custGeom>
          <a:blipFill>
            <a:blip r:embed="rId6"/>
            <a:stretch>
              <a:fillRect/>
            </a:stretch>
          </a:blipFill>
        </p:spPr>
        <p:txBody>
          <a:bodyPr/>
          <a:lstStyle/>
          <a:p>
            <a:endParaRPr lang="vi-VN"/>
          </a:p>
        </p:txBody>
      </p:sp>
      <p:sp>
        <p:nvSpPr>
          <p:cNvPr id="8" name="Freeform 8"/>
          <p:cNvSpPr/>
          <p:nvPr/>
        </p:nvSpPr>
        <p:spPr>
          <a:xfrm rot="785553">
            <a:off x="9384576" y="131378"/>
            <a:ext cx="2725925" cy="1642370"/>
          </a:xfrm>
          <a:custGeom>
            <a:avLst/>
            <a:gdLst/>
            <a:ahLst/>
            <a:cxnLst/>
            <a:rect l="l" t="t" r="r" b="b"/>
            <a:pathLst>
              <a:path w="4088888" h="2463555">
                <a:moveTo>
                  <a:pt x="0" y="0"/>
                </a:moveTo>
                <a:lnTo>
                  <a:pt x="4088887" y="0"/>
                </a:lnTo>
                <a:lnTo>
                  <a:pt x="4088887" y="2463555"/>
                </a:lnTo>
                <a:lnTo>
                  <a:pt x="0" y="2463555"/>
                </a:lnTo>
                <a:lnTo>
                  <a:pt x="0" y="0"/>
                </a:lnTo>
                <a:close/>
              </a:path>
            </a:pathLst>
          </a:custGeom>
          <a:blipFill>
            <a:blip r:embed="rId7"/>
            <a:stretch>
              <a:fillRect/>
            </a:stretch>
          </a:blipFill>
        </p:spPr>
        <p:txBody>
          <a:bodyPr/>
          <a:lstStyle/>
          <a:p>
            <a:endParaRPr lang="vi-VN"/>
          </a:p>
        </p:txBody>
      </p:sp>
      <p:sp>
        <p:nvSpPr>
          <p:cNvPr id="9" name="Freeform 9"/>
          <p:cNvSpPr/>
          <p:nvPr/>
        </p:nvSpPr>
        <p:spPr>
          <a:xfrm rot="1558696">
            <a:off x="-1124158" y="-488806"/>
            <a:ext cx="2598065" cy="2882735"/>
          </a:xfrm>
          <a:custGeom>
            <a:avLst/>
            <a:gdLst/>
            <a:ahLst/>
            <a:cxnLst/>
            <a:rect l="l" t="t" r="r" b="b"/>
            <a:pathLst>
              <a:path w="3897097" h="4324102">
                <a:moveTo>
                  <a:pt x="0" y="0"/>
                </a:moveTo>
                <a:lnTo>
                  <a:pt x="3897098" y="0"/>
                </a:lnTo>
                <a:lnTo>
                  <a:pt x="3897098" y="4324103"/>
                </a:lnTo>
                <a:lnTo>
                  <a:pt x="0" y="4324103"/>
                </a:lnTo>
                <a:lnTo>
                  <a:pt x="0" y="0"/>
                </a:lnTo>
                <a:close/>
              </a:path>
            </a:pathLst>
          </a:custGeom>
          <a:blipFill>
            <a:blip r:embed="rId8"/>
            <a:stretch>
              <a:fillRect/>
            </a:stretch>
          </a:blipFill>
        </p:spPr>
        <p:txBody>
          <a:bodyPr/>
          <a:lstStyle/>
          <a:p>
            <a:endParaRPr lang="vi-VN"/>
          </a:p>
        </p:txBody>
      </p:sp>
      <p:sp>
        <p:nvSpPr>
          <p:cNvPr id="10" name="Freeform 10"/>
          <p:cNvSpPr/>
          <p:nvPr/>
        </p:nvSpPr>
        <p:spPr>
          <a:xfrm rot="-832996">
            <a:off x="2569167" y="607441"/>
            <a:ext cx="1123779" cy="1053543"/>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1" name="Freeform 11"/>
          <p:cNvSpPr/>
          <p:nvPr/>
        </p:nvSpPr>
        <p:spPr>
          <a:xfrm rot="981503">
            <a:off x="8725282" y="5545516"/>
            <a:ext cx="978592" cy="917430"/>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grpSp>
        <p:nvGrpSpPr>
          <p:cNvPr id="12" name="Group 12"/>
          <p:cNvGrpSpPr/>
          <p:nvPr/>
        </p:nvGrpSpPr>
        <p:grpSpPr>
          <a:xfrm>
            <a:off x="2808373" y="5931534"/>
            <a:ext cx="843290" cy="577953"/>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grpSp>
      <p:grpSp>
        <p:nvGrpSpPr>
          <p:cNvPr id="15" name="Group 15"/>
          <p:cNvGrpSpPr/>
          <p:nvPr/>
        </p:nvGrpSpPr>
        <p:grpSpPr>
          <a:xfrm rot="8840266">
            <a:off x="11084556" y="2982214"/>
            <a:ext cx="843290" cy="577953"/>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grpSp>
      <p:grpSp>
        <p:nvGrpSpPr>
          <p:cNvPr id="18" name="Group 18"/>
          <p:cNvGrpSpPr/>
          <p:nvPr/>
        </p:nvGrpSpPr>
        <p:grpSpPr>
          <a:xfrm rot="8840266">
            <a:off x="264156" y="3493894"/>
            <a:ext cx="843290" cy="577953"/>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txBody>
            <a:bodyPr/>
            <a:lstStyle/>
            <a:p>
              <a:endParaRPr lang="vi-VN"/>
            </a:p>
          </p:txBody>
        </p:sp>
      </p:grpSp>
      <p:sp>
        <p:nvSpPr>
          <p:cNvPr id="21" name="TextBox 21"/>
          <p:cNvSpPr txBox="1"/>
          <p:nvPr/>
        </p:nvSpPr>
        <p:spPr>
          <a:xfrm>
            <a:off x="4990770" y="1608103"/>
            <a:ext cx="2344978" cy="602729"/>
          </a:xfrm>
          <a:prstGeom prst="rect">
            <a:avLst/>
          </a:prstGeom>
        </p:spPr>
        <p:txBody>
          <a:bodyPr lIns="0" tIns="0" rIns="0" bIns="0" rtlCol="0" anchor="t">
            <a:spAutoFit/>
          </a:bodyPr>
          <a:lstStyle/>
          <a:p>
            <a:pPr algn="ctr" defTabSz="609630">
              <a:lnSpc>
                <a:spcPts val="4654"/>
              </a:lnSpc>
              <a:spcBef>
                <a:spcPct val="0"/>
              </a:spcBef>
            </a:pPr>
            <a:r>
              <a:rPr lang="en-US" sz="3323">
                <a:solidFill>
                  <a:srgbClr val="FFFFFF"/>
                </a:solidFill>
                <a:latin typeface="Calistoga"/>
                <a:ea typeface="Calistoga"/>
                <a:cs typeface="Calistoga"/>
                <a:sym typeface="Calistoga"/>
              </a:rPr>
              <a:t>TIẾNG VIỆT</a:t>
            </a:r>
          </a:p>
        </p:txBody>
      </p:sp>
      <p:sp>
        <p:nvSpPr>
          <p:cNvPr id="22" name="TextBox 22"/>
          <p:cNvSpPr txBox="1"/>
          <p:nvPr/>
        </p:nvSpPr>
        <p:spPr>
          <a:xfrm>
            <a:off x="5575351" y="2741110"/>
            <a:ext cx="1387383" cy="692497"/>
          </a:xfrm>
          <a:prstGeom prst="rect">
            <a:avLst/>
          </a:prstGeom>
        </p:spPr>
        <p:txBody>
          <a:bodyPr lIns="0" tIns="0" rIns="0" bIns="0" rtlCol="0" anchor="t">
            <a:spAutoFit/>
          </a:bodyPr>
          <a:lstStyle/>
          <a:p>
            <a:pPr algn="ctr" defTabSz="609630">
              <a:lnSpc>
                <a:spcPts val="5443"/>
              </a:lnSpc>
              <a:spcBef>
                <a:spcPct val="0"/>
              </a:spcBef>
            </a:pPr>
            <a:r>
              <a:rPr lang="en-US" sz="3888" b="1">
                <a:solidFill>
                  <a:srgbClr val="000000"/>
                </a:solidFill>
                <a:latin typeface="Bogart Bold"/>
                <a:ea typeface="Bogart Bold"/>
                <a:cs typeface="Bogart Bold"/>
                <a:sym typeface="Bogart Bold"/>
              </a:rPr>
              <a:t>BÀI 8</a:t>
            </a:r>
          </a:p>
        </p:txBody>
      </p:sp>
    </p:spTree>
    <p:extLst>
      <p:ext uri="{BB962C8B-B14F-4D97-AF65-F5344CB8AC3E}">
        <p14:creationId xmlns:p14="http://schemas.microsoft.com/office/powerpoint/2010/main" val="3470415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a:off x="3264968" y="2451338"/>
            <a:ext cx="5662064" cy="5286953"/>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txBody>
          <a:bodyPr/>
          <a:lstStyle/>
          <a:p>
            <a:endParaRPr lang="vi-VN"/>
          </a:p>
        </p:txBody>
      </p:sp>
      <p:sp>
        <p:nvSpPr>
          <p:cNvPr id="6" name="TextBox 6"/>
          <p:cNvSpPr txBox="1"/>
          <p:nvPr/>
        </p:nvSpPr>
        <p:spPr>
          <a:xfrm>
            <a:off x="1736664" y="577850"/>
            <a:ext cx="9318674" cy="987450"/>
          </a:xfrm>
          <a:prstGeom prst="rect">
            <a:avLst/>
          </a:prstGeom>
        </p:spPr>
        <p:txBody>
          <a:bodyPr lIns="0" tIns="0" rIns="0" bIns="0" rtlCol="0" anchor="t">
            <a:spAutoFit/>
          </a:bodyPr>
          <a:lstStyle/>
          <a:p>
            <a:pPr algn="ctr" defTabSz="609630">
              <a:lnSpc>
                <a:spcPts val="7684"/>
              </a:lnSpc>
              <a:spcBef>
                <a:spcPct val="0"/>
              </a:spcBef>
            </a:pPr>
            <a:r>
              <a:rPr lang="en-US" sz="5488" b="1">
                <a:solidFill>
                  <a:srgbClr val="010101"/>
                </a:solidFill>
                <a:latin typeface="Kelvinch Bold"/>
                <a:ea typeface="Kelvinch Bold"/>
                <a:cs typeface="Kelvinch Bold"/>
                <a:sym typeface="Kelvinch Bold"/>
              </a:rPr>
              <a:t>2.LUYỆN TẬP THỰC HÀNH </a:t>
            </a:r>
          </a:p>
        </p:txBody>
      </p:sp>
    </p:spTree>
    <p:extLst>
      <p:ext uri="{BB962C8B-B14F-4D97-AF65-F5344CB8AC3E}">
        <p14:creationId xmlns:p14="http://schemas.microsoft.com/office/powerpoint/2010/main" val="350388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999"/>
            </a:blip>
            <a:stretch>
              <a:fillRect l="-2199" t="-42798" r="-2199" b="-4279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rot="-984830">
            <a:off x="485525" y="2386547"/>
            <a:ext cx="1123779" cy="1053543"/>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6" name="Group 6"/>
          <p:cNvGrpSpPr/>
          <p:nvPr/>
        </p:nvGrpSpPr>
        <p:grpSpPr>
          <a:xfrm rot="2013272">
            <a:off x="10063174" y="2169432"/>
            <a:ext cx="1065955" cy="730558"/>
            <a:chOff x="0" y="0"/>
            <a:chExt cx="2131910" cy="1461116"/>
          </a:xfrm>
        </p:grpSpPr>
        <p:sp>
          <p:nvSpPr>
            <p:cNvPr id="7" name="Freeform 7"/>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8" name="Freeform 8"/>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grpSp>
      <p:sp>
        <p:nvSpPr>
          <p:cNvPr id="9" name="Freeform 9"/>
          <p:cNvSpPr/>
          <p:nvPr/>
        </p:nvSpPr>
        <p:spPr>
          <a:xfrm rot="2801162">
            <a:off x="10513181" y="4773196"/>
            <a:ext cx="604527" cy="603125"/>
          </a:xfrm>
          <a:custGeom>
            <a:avLst/>
            <a:gdLst/>
            <a:ahLst/>
            <a:cxnLst/>
            <a:rect l="l" t="t" r="r" b="b"/>
            <a:pathLst>
              <a:path w="906790" h="904687">
                <a:moveTo>
                  <a:pt x="0" y="0"/>
                </a:moveTo>
                <a:lnTo>
                  <a:pt x="906790" y="0"/>
                </a:lnTo>
                <a:lnTo>
                  <a:pt x="906790" y="904686"/>
                </a:lnTo>
                <a:lnTo>
                  <a:pt x="0" y="904686"/>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10" name="Freeform 10"/>
          <p:cNvSpPr/>
          <p:nvPr/>
        </p:nvSpPr>
        <p:spPr>
          <a:xfrm rot="-1676126">
            <a:off x="730602" y="990276"/>
            <a:ext cx="1040086" cy="1181916"/>
          </a:xfrm>
          <a:custGeom>
            <a:avLst/>
            <a:gdLst/>
            <a:ahLst/>
            <a:cxnLst/>
            <a:rect l="l" t="t" r="r" b="b"/>
            <a:pathLst>
              <a:path w="1560129" h="1772874">
                <a:moveTo>
                  <a:pt x="0" y="0"/>
                </a:moveTo>
                <a:lnTo>
                  <a:pt x="1560129" y="0"/>
                </a:lnTo>
                <a:lnTo>
                  <a:pt x="1560129" y="1772873"/>
                </a:lnTo>
                <a:lnTo>
                  <a:pt x="0" y="1772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1" name="Freeform 11"/>
          <p:cNvSpPr/>
          <p:nvPr/>
        </p:nvSpPr>
        <p:spPr>
          <a:xfrm rot="504166">
            <a:off x="1729026" y="522423"/>
            <a:ext cx="515830" cy="586171"/>
          </a:xfrm>
          <a:custGeom>
            <a:avLst/>
            <a:gdLst/>
            <a:ahLst/>
            <a:cxnLst/>
            <a:rect l="l" t="t" r="r" b="b"/>
            <a:pathLst>
              <a:path w="773745" h="879256">
                <a:moveTo>
                  <a:pt x="0" y="0"/>
                </a:moveTo>
                <a:lnTo>
                  <a:pt x="773745" y="0"/>
                </a:lnTo>
                <a:lnTo>
                  <a:pt x="773745" y="879256"/>
                </a:lnTo>
                <a:lnTo>
                  <a:pt x="0" y="8792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2" name="Freeform 12"/>
          <p:cNvSpPr/>
          <p:nvPr/>
        </p:nvSpPr>
        <p:spPr>
          <a:xfrm rot="794429">
            <a:off x="10135411" y="145396"/>
            <a:ext cx="1477335" cy="1789723"/>
          </a:xfrm>
          <a:custGeom>
            <a:avLst/>
            <a:gdLst/>
            <a:ahLst/>
            <a:cxnLst/>
            <a:rect l="l" t="t" r="r" b="b"/>
            <a:pathLst>
              <a:path w="2216002" h="2684584">
                <a:moveTo>
                  <a:pt x="0" y="0"/>
                </a:moveTo>
                <a:lnTo>
                  <a:pt x="2216002" y="0"/>
                </a:lnTo>
                <a:lnTo>
                  <a:pt x="2216002" y="2684583"/>
                </a:lnTo>
                <a:lnTo>
                  <a:pt x="0" y="26845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3" name="Freeform 13"/>
          <p:cNvSpPr/>
          <p:nvPr/>
        </p:nvSpPr>
        <p:spPr>
          <a:xfrm>
            <a:off x="6458311" y="1040257"/>
            <a:ext cx="4254227" cy="3542611"/>
          </a:xfrm>
          <a:custGeom>
            <a:avLst/>
            <a:gdLst/>
            <a:ahLst/>
            <a:cxnLst/>
            <a:rect l="l" t="t" r="r" b="b"/>
            <a:pathLst>
              <a:path w="6381341" h="5313917">
                <a:moveTo>
                  <a:pt x="0" y="0"/>
                </a:moveTo>
                <a:lnTo>
                  <a:pt x="6381341" y="0"/>
                </a:lnTo>
                <a:lnTo>
                  <a:pt x="6381341" y="5313917"/>
                </a:lnTo>
                <a:lnTo>
                  <a:pt x="0" y="5313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4" name="Freeform 14"/>
          <p:cNvSpPr/>
          <p:nvPr/>
        </p:nvSpPr>
        <p:spPr>
          <a:xfrm>
            <a:off x="3014093" y="3276359"/>
            <a:ext cx="3244645" cy="2743200"/>
          </a:xfrm>
          <a:custGeom>
            <a:avLst/>
            <a:gdLst/>
            <a:ahLst/>
            <a:cxnLst/>
            <a:rect l="l" t="t" r="r" b="b"/>
            <a:pathLst>
              <a:path w="4866968" h="4114800">
                <a:moveTo>
                  <a:pt x="0" y="0"/>
                </a:moveTo>
                <a:lnTo>
                  <a:pt x="4866968" y="0"/>
                </a:lnTo>
                <a:lnTo>
                  <a:pt x="486696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15" name="TextBox 15"/>
          <p:cNvSpPr txBox="1"/>
          <p:nvPr/>
        </p:nvSpPr>
        <p:spPr>
          <a:xfrm>
            <a:off x="6983934" y="2010664"/>
            <a:ext cx="3202980" cy="1256754"/>
          </a:xfrm>
          <a:prstGeom prst="rect">
            <a:avLst/>
          </a:prstGeom>
        </p:spPr>
        <p:txBody>
          <a:bodyPr lIns="0" tIns="0" rIns="0" bIns="0" rtlCol="0" anchor="t">
            <a:spAutoFit/>
          </a:bodyPr>
          <a:lstStyle/>
          <a:p>
            <a:pPr algn="ctr" defTabSz="609630">
              <a:lnSpc>
                <a:spcPts val="4853"/>
              </a:lnSpc>
            </a:pPr>
            <a:r>
              <a:rPr lang="en-US" sz="3466" b="1">
                <a:solidFill>
                  <a:srgbClr val="971500"/>
                </a:solidFill>
                <a:latin typeface="DejaVu Serif Bold"/>
                <a:ea typeface="DejaVu Serif Bold"/>
                <a:cs typeface="DejaVu Serif Bold"/>
                <a:sym typeface="DejaVu Serif Bold"/>
              </a:rPr>
              <a:t>Hoạt động 1:</a:t>
            </a:r>
          </a:p>
          <a:p>
            <a:pPr algn="ctr" defTabSz="609630">
              <a:lnSpc>
                <a:spcPts val="4853"/>
              </a:lnSpc>
            </a:pPr>
            <a:r>
              <a:rPr lang="en-US" sz="3466" b="1">
                <a:solidFill>
                  <a:srgbClr val="971500"/>
                </a:solidFill>
                <a:latin typeface="DejaVu Serif Bold"/>
                <a:ea typeface="DejaVu Serif Bold"/>
                <a:cs typeface="DejaVu Serif Bold"/>
                <a:sym typeface="DejaVu Serif Bold"/>
              </a:rPr>
              <a:t>Chuẩn bị</a:t>
            </a:r>
          </a:p>
        </p:txBody>
      </p:sp>
    </p:spTree>
    <p:extLst>
      <p:ext uri="{BB962C8B-B14F-4D97-AF65-F5344CB8AC3E}">
        <p14:creationId xmlns:p14="http://schemas.microsoft.com/office/powerpoint/2010/main" val="377901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1000"/>
            </a:blip>
            <a:stretch>
              <a:fillRect l="-2199" t="-42798" r="-2199" b="-42798"/>
            </a:stretch>
          </a:blipFill>
        </p:spPr>
        <p:txBody>
          <a:bodyPr/>
          <a:lstStyle/>
          <a:p>
            <a:endParaRPr lang="vi-VN"/>
          </a:p>
        </p:txBody>
      </p:sp>
      <p:grpSp>
        <p:nvGrpSpPr>
          <p:cNvPr id="3" name="Group 3"/>
          <p:cNvGrpSpPr/>
          <p:nvPr/>
        </p:nvGrpSpPr>
        <p:grpSpPr>
          <a:xfrm rot="-5400000">
            <a:off x="3276145" y="-2057855"/>
            <a:ext cx="5639710" cy="10820400"/>
            <a:chOff x="0" y="0"/>
            <a:chExt cx="1640176" cy="3146856"/>
          </a:xfrm>
        </p:grpSpPr>
        <p:sp>
          <p:nvSpPr>
            <p:cNvPr id="4" name="Freeform 4"/>
            <p:cNvSpPr/>
            <p:nvPr/>
          </p:nvSpPr>
          <p:spPr>
            <a:xfrm>
              <a:off x="-127" y="127"/>
              <a:ext cx="1640049" cy="3153841"/>
            </a:xfrm>
            <a:custGeom>
              <a:avLst/>
              <a:gdLst/>
              <a:ahLst/>
              <a:cxnLst/>
              <a:rect l="l" t="t" r="r" b="b"/>
              <a:pathLst>
                <a:path w="1640049" h="3153841">
                  <a:moveTo>
                    <a:pt x="1238983" y="3141141"/>
                  </a:moveTo>
                  <a:cubicBezTo>
                    <a:pt x="1183103" y="3153841"/>
                    <a:pt x="1157703" y="3141141"/>
                    <a:pt x="1100553" y="3141141"/>
                  </a:cubicBezTo>
                  <a:cubicBezTo>
                    <a:pt x="1043403" y="3141141"/>
                    <a:pt x="952344" y="3128441"/>
                    <a:pt x="952344"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21000" y="0"/>
                  </a:lnTo>
                  <a:cubicBezTo>
                    <a:pt x="1221076" y="0"/>
                    <a:pt x="1289529" y="12700"/>
                    <a:pt x="1289529" y="12700"/>
                  </a:cubicBezTo>
                  <a:cubicBezTo>
                    <a:pt x="1353664" y="12700"/>
                    <a:pt x="1442437" y="36322"/>
                    <a:pt x="1500349" y="50800"/>
                  </a:cubicBezTo>
                  <a:cubicBezTo>
                    <a:pt x="1601949" y="76200"/>
                    <a:pt x="1627349" y="254000"/>
                    <a:pt x="1627349" y="350520"/>
                  </a:cubicBezTo>
                  <a:lnTo>
                    <a:pt x="1627349" y="2274747"/>
                  </a:lnTo>
                  <a:cubicBezTo>
                    <a:pt x="1627349" y="2274747"/>
                    <a:pt x="1640049" y="2643428"/>
                    <a:pt x="1640049" y="2676448"/>
                  </a:cubicBezTo>
                  <a:cubicBezTo>
                    <a:pt x="1640049" y="2709468"/>
                    <a:pt x="1617570" y="2817418"/>
                    <a:pt x="1599663" y="2863646"/>
                  </a:cubicBezTo>
                  <a:cubicBezTo>
                    <a:pt x="1574644" y="2928289"/>
                    <a:pt x="1584804" y="2985185"/>
                    <a:pt x="1532988" y="3029381"/>
                  </a:cubicBezTo>
                  <a:cubicBezTo>
                    <a:pt x="1496920" y="3060242"/>
                    <a:pt x="1442818" y="3097580"/>
                    <a:pt x="1397606" y="3114725"/>
                  </a:cubicBezTo>
                  <a:cubicBezTo>
                    <a:pt x="1352394" y="3131870"/>
                    <a:pt x="1294609" y="3128568"/>
                    <a:pt x="1238729" y="3141268"/>
                  </a:cubicBezTo>
                  <a:close/>
                </a:path>
              </a:pathLst>
            </a:custGeom>
            <a:solidFill>
              <a:srgbClr val="EDDCC2"/>
            </a:solidFill>
          </p:spPr>
          <p:txBody>
            <a:bodyPr/>
            <a:lstStyle/>
            <a:p>
              <a:endParaRPr lang="vi-VN"/>
            </a:p>
          </p:txBody>
        </p:sp>
      </p:grpSp>
      <p:grpSp>
        <p:nvGrpSpPr>
          <p:cNvPr id="5" name="Group 5"/>
          <p:cNvGrpSpPr/>
          <p:nvPr/>
        </p:nvGrpSpPr>
        <p:grpSpPr>
          <a:xfrm>
            <a:off x="1023451" y="2260340"/>
            <a:ext cx="2317326" cy="23173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A3C4"/>
            </a:solidFill>
          </p:spPr>
          <p:txBody>
            <a:bodyPr/>
            <a:lstStyle/>
            <a:p>
              <a:endParaRPr lang="vi-VN"/>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AutoShape 8"/>
          <p:cNvSpPr/>
          <p:nvPr/>
        </p:nvSpPr>
        <p:spPr>
          <a:xfrm flipV="1">
            <a:off x="3210814" y="2402124"/>
            <a:ext cx="2296901" cy="512233"/>
          </a:xfrm>
          <a:prstGeom prst="line">
            <a:avLst/>
          </a:prstGeom>
          <a:ln w="38100" cap="flat">
            <a:solidFill>
              <a:srgbClr val="000000"/>
            </a:solidFill>
            <a:prstDash val="solid"/>
            <a:headEnd type="none" w="sm" len="sm"/>
            <a:tailEnd type="arrow" w="med" len="sm"/>
          </a:ln>
        </p:spPr>
        <p:txBody>
          <a:bodyPr/>
          <a:lstStyle/>
          <a:p>
            <a:endParaRPr lang="vi-VN"/>
          </a:p>
        </p:txBody>
      </p:sp>
      <p:grpSp>
        <p:nvGrpSpPr>
          <p:cNvPr id="9" name="Group 9"/>
          <p:cNvGrpSpPr/>
          <p:nvPr/>
        </p:nvGrpSpPr>
        <p:grpSpPr>
          <a:xfrm>
            <a:off x="5513601" y="1181998"/>
            <a:ext cx="4514873" cy="1732359"/>
            <a:chOff x="0" y="0"/>
            <a:chExt cx="1783653" cy="684389"/>
          </a:xfrm>
        </p:grpSpPr>
        <p:sp>
          <p:nvSpPr>
            <p:cNvPr id="10" name="Freeform 10"/>
            <p:cNvSpPr/>
            <p:nvPr/>
          </p:nvSpPr>
          <p:spPr>
            <a:xfrm>
              <a:off x="0" y="0"/>
              <a:ext cx="1783653" cy="684389"/>
            </a:xfrm>
            <a:custGeom>
              <a:avLst/>
              <a:gdLst/>
              <a:ahLst/>
              <a:cxnLst/>
              <a:rect l="l" t="t" r="r" b="b"/>
              <a:pathLst>
                <a:path w="1783653" h="684389">
                  <a:moveTo>
                    <a:pt x="0" y="0"/>
                  </a:moveTo>
                  <a:lnTo>
                    <a:pt x="1783653" y="0"/>
                  </a:lnTo>
                  <a:lnTo>
                    <a:pt x="1783653" y="684389"/>
                  </a:lnTo>
                  <a:lnTo>
                    <a:pt x="0" y="684389"/>
                  </a:lnTo>
                  <a:close/>
                </a:path>
              </a:pathLst>
            </a:custGeom>
            <a:gradFill rotWithShape="1">
              <a:gsLst>
                <a:gs pos="0">
                  <a:srgbClr val="CDFFD8">
                    <a:alpha val="100000"/>
                  </a:srgbClr>
                </a:gs>
                <a:gs pos="100000">
                  <a:srgbClr val="94B9FF">
                    <a:alpha val="100000"/>
                  </a:srgbClr>
                </a:gs>
              </a:gsLst>
              <a:lin ang="0"/>
            </a:gradFill>
          </p:spPr>
          <p:txBody>
            <a:bodyPr/>
            <a:lstStyle/>
            <a:p>
              <a:endParaRPr lang="vi-VN"/>
            </a:p>
          </p:txBody>
        </p:sp>
        <p:sp>
          <p:nvSpPr>
            <p:cNvPr id="11" name="TextBox 11"/>
            <p:cNvSpPr txBox="1"/>
            <p:nvPr/>
          </p:nvSpPr>
          <p:spPr>
            <a:xfrm>
              <a:off x="0" y="-38100"/>
              <a:ext cx="1783653" cy="72248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2" name="Group 12"/>
          <p:cNvGrpSpPr/>
          <p:nvPr/>
        </p:nvGrpSpPr>
        <p:grpSpPr>
          <a:xfrm>
            <a:off x="5513601" y="3451561"/>
            <a:ext cx="4514873" cy="2252211"/>
            <a:chOff x="0" y="0"/>
            <a:chExt cx="1783653" cy="889763"/>
          </a:xfrm>
        </p:grpSpPr>
        <p:sp>
          <p:nvSpPr>
            <p:cNvPr id="13" name="Freeform 13"/>
            <p:cNvSpPr/>
            <p:nvPr/>
          </p:nvSpPr>
          <p:spPr>
            <a:xfrm>
              <a:off x="0" y="0"/>
              <a:ext cx="1783653" cy="889763"/>
            </a:xfrm>
            <a:custGeom>
              <a:avLst/>
              <a:gdLst/>
              <a:ahLst/>
              <a:cxnLst/>
              <a:rect l="l" t="t" r="r" b="b"/>
              <a:pathLst>
                <a:path w="1783653" h="889763">
                  <a:moveTo>
                    <a:pt x="0" y="0"/>
                  </a:moveTo>
                  <a:lnTo>
                    <a:pt x="1783653" y="0"/>
                  </a:lnTo>
                  <a:lnTo>
                    <a:pt x="1783653" y="889763"/>
                  </a:lnTo>
                  <a:lnTo>
                    <a:pt x="0" y="889763"/>
                  </a:lnTo>
                  <a:close/>
                </a:path>
              </a:pathLst>
            </a:custGeom>
            <a:gradFill rotWithShape="1">
              <a:gsLst>
                <a:gs pos="0">
                  <a:srgbClr val="CDFFD8">
                    <a:alpha val="100000"/>
                  </a:srgbClr>
                </a:gs>
                <a:gs pos="100000">
                  <a:srgbClr val="94B9FF">
                    <a:alpha val="100000"/>
                  </a:srgbClr>
                </a:gs>
              </a:gsLst>
              <a:lin ang="0"/>
            </a:gradFill>
          </p:spPr>
          <p:txBody>
            <a:bodyPr/>
            <a:lstStyle/>
            <a:p>
              <a:endParaRPr lang="vi-VN"/>
            </a:p>
          </p:txBody>
        </p:sp>
        <p:sp>
          <p:nvSpPr>
            <p:cNvPr id="14" name="TextBox 14"/>
            <p:cNvSpPr txBox="1"/>
            <p:nvPr/>
          </p:nvSpPr>
          <p:spPr>
            <a:xfrm>
              <a:off x="0" y="-38100"/>
              <a:ext cx="1783653" cy="92786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5" name="AutoShape 15"/>
          <p:cNvSpPr/>
          <p:nvPr/>
        </p:nvSpPr>
        <p:spPr>
          <a:xfrm>
            <a:off x="3353685" y="3393939"/>
            <a:ext cx="2156885" cy="530044"/>
          </a:xfrm>
          <a:prstGeom prst="line">
            <a:avLst/>
          </a:prstGeom>
          <a:ln w="38100" cap="flat">
            <a:solidFill>
              <a:srgbClr val="000000"/>
            </a:solidFill>
            <a:prstDash val="solid"/>
            <a:headEnd type="none" w="sm" len="sm"/>
            <a:tailEnd type="arrow" w="med" len="sm"/>
          </a:ln>
        </p:spPr>
        <p:txBody>
          <a:bodyPr/>
          <a:lstStyle/>
          <a:p>
            <a:endParaRPr lang="vi-VN"/>
          </a:p>
        </p:txBody>
      </p:sp>
      <p:sp>
        <p:nvSpPr>
          <p:cNvPr id="16" name="Freeform 16"/>
          <p:cNvSpPr/>
          <p:nvPr/>
        </p:nvSpPr>
        <p:spPr>
          <a:xfrm>
            <a:off x="10264602" y="4641904"/>
            <a:ext cx="2155153" cy="2216096"/>
          </a:xfrm>
          <a:custGeom>
            <a:avLst/>
            <a:gdLst/>
            <a:ahLst/>
            <a:cxnLst/>
            <a:rect l="l" t="t" r="r" b="b"/>
            <a:pathLst>
              <a:path w="3232730" h="3324144">
                <a:moveTo>
                  <a:pt x="0" y="0"/>
                </a:moveTo>
                <a:lnTo>
                  <a:pt x="3232730" y="0"/>
                </a:lnTo>
                <a:lnTo>
                  <a:pt x="3232730" y="3324144"/>
                </a:lnTo>
                <a:lnTo>
                  <a:pt x="0" y="3324144"/>
                </a:lnTo>
                <a:lnTo>
                  <a:pt x="0" y="0"/>
                </a:lnTo>
                <a:close/>
              </a:path>
            </a:pathLst>
          </a:custGeom>
          <a:blipFill>
            <a:blip r:embed="rId3"/>
            <a:stretch>
              <a:fillRect/>
            </a:stretch>
          </a:blipFill>
        </p:spPr>
        <p:txBody>
          <a:bodyPr/>
          <a:lstStyle/>
          <a:p>
            <a:endParaRPr lang="vi-VN"/>
          </a:p>
        </p:txBody>
      </p:sp>
      <p:sp>
        <p:nvSpPr>
          <p:cNvPr id="17" name="Freeform 17"/>
          <p:cNvSpPr/>
          <p:nvPr/>
        </p:nvSpPr>
        <p:spPr>
          <a:xfrm>
            <a:off x="1719454" y="1530096"/>
            <a:ext cx="1144931" cy="1036162"/>
          </a:xfrm>
          <a:custGeom>
            <a:avLst/>
            <a:gdLst/>
            <a:ahLst/>
            <a:cxnLst/>
            <a:rect l="l" t="t" r="r" b="b"/>
            <a:pathLst>
              <a:path w="1717396" h="1554243">
                <a:moveTo>
                  <a:pt x="0" y="0"/>
                </a:moveTo>
                <a:lnTo>
                  <a:pt x="1717395" y="0"/>
                </a:lnTo>
                <a:lnTo>
                  <a:pt x="1717395" y="1554244"/>
                </a:lnTo>
                <a:lnTo>
                  <a:pt x="0" y="1554244"/>
                </a:lnTo>
                <a:lnTo>
                  <a:pt x="0" y="0"/>
                </a:lnTo>
                <a:close/>
              </a:path>
            </a:pathLst>
          </a:custGeom>
          <a:blipFill>
            <a:blip r:embed="rId4"/>
            <a:stretch>
              <a:fillRect/>
            </a:stretch>
          </a:blipFill>
        </p:spPr>
        <p:txBody>
          <a:bodyPr/>
          <a:lstStyle/>
          <a:p>
            <a:endParaRPr lang="vi-VN"/>
          </a:p>
        </p:txBody>
      </p:sp>
      <p:sp>
        <p:nvSpPr>
          <p:cNvPr id="18" name="Freeform 18"/>
          <p:cNvSpPr/>
          <p:nvPr/>
        </p:nvSpPr>
        <p:spPr>
          <a:xfrm>
            <a:off x="1023451" y="5340921"/>
            <a:ext cx="1410284" cy="969250"/>
          </a:xfrm>
          <a:custGeom>
            <a:avLst/>
            <a:gdLst/>
            <a:ahLst/>
            <a:cxnLst/>
            <a:rect l="l" t="t" r="r" b="b"/>
            <a:pathLst>
              <a:path w="2115426" h="1453875">
                <a:moveTo>
                  <a:pt x="0" y="0"/>
                </a:moveTo>
                <a:lnTo>
                  <a:pt x="2115426" y="0"/>
                </a:lnTo>
                <a:lnTo>
                  <a:pt x="2115426" y="1453875"/>
                </a:lnTo>
                <a:lnTo>
                  <a:pt x="0" y="14538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9" name="TextBox 19"/>
          <p:cNvSpPr txBox="1"/>
          <p:nvPr/>
        </p:nvSpPr>
        <p:spPr>
          <a:xfrm>
            <a:off x="1499843" y="2646756"/>
            <a:ext cx="1364541" cy="1179810"/>
          </a:xfrm>
          <a:prstGeom prst="rect">
            <a:avLst/>
          </a:prstGeom>
        </p:spPr>
        <p:txBody>
          <a:bodyPr lIns="0" tIns="0" rIns="0" bIns="0" rtlCol="0" anchor="t">
            <a:spAutoFit/>
          </a:bodyPr>
          <a:lstStyle/>
          <a:p>
            <a:pPr algn="ctr" defTabSz="609630">
              <a:lnSpc>
                <a:spcPts val="2333"/>
              </a:lnSpc>
              <a:spcBef>
                <a:spcPct val="0"/>
              </a:spcBef>
            </a:pPr>
            <a:r>
              <a:rPr lang="en-US" sz="1666" b="1">
                <a:solidFill>
                  <a:srgbClr val="000000"/>
                </a:solidFill>
                <a:latin typeface="Arimo Bold"/>
                <a:ea typeface="Arimo Bold"/>
                <a:cs typeface="Arimo Bold"/>
                <a:sym typeface="Arimo Bold"/>
              </a:rPr>
              <a:t>Trình bày ý kiến theo 1 trong 2 đề trong SGK.</a:t>
            </a:r>
          </a:p>
        </p:txBody>
      </p:sp>
      <p:sp>
        <p:nvSpPr>
          <p:cNvPr id="20" name="TextBox 20"/>
          <p:cNvSpPr txBox="1"/>
          <p:nvPr/>
        </p:nvSpPr>
        <p:spPr>
          <a:xfrm>
            <a:off x="5609913" y="1334801"/>
            <a:ext cx="4418561" cy="1461939"/>
          </a:xfrm>
          <a:prstGeom prst="rect">
            <a:avLst/>
          </a:prstGeom>
        </p:spPr>
        <p:txBody>
          <a:bodyPr lIns="0" tIns="0" rIns="0" bIns="0" rtlCol="0" anchor="t">
            <a:spAutoFit/>
          </a:bodyPr>
          <a:lstStyle/>
          <a:p>
            <a:pPr defTabSz="609630">
              <a:lnSpc>
                <a:spcPts val="1860"/>
              </a:lnSpc>
              <a:spcBef>
                <a:spcPct val="0"/>
              </a:spcBef>
            </a:pPr>
            <a:r>
              <a:rPr lang="en-US" sz="1328" b="1">
                <a:solidFill>
                  <a:srgbClr val="000000"/>
                </a:solidFill>
                <a:latin typeface="Arimo Bold"/>
                <a:ea typeface="Arimo Bold"/>
                <a:cs typeface="Arimo Bold"/>
                <a:sym typeface="Arimo Bold"/>
              </a:rPr>
              <a:t>1.Trình bày ý kiến về tài phán xử của Mồ Côi trong chuyện “Mồ Côi xử kiện”.</a:t>
            </a:r>
          </a:p>
          <a:p>
            <a:pPr marL="286869" lvl="1" indent="-143435" defTabSz="609630">
              <a:lnSpc>
                <a:spcPts val="1860"/>
              </a:lnSpc>
              <a:buFont typeface="Arial"/>
              <a:buChar char="•"/>
            </a:pPr>
            <a:r>
              <a:rPr lang="en-US" sz="1328">
                <a:solidFill>
                  <a:srgbClr val="000000"/>
                </a:solidFill>
                <a:latin typeface="Arimo"/>
                <a:ea typeface="Arimo"/>
                <a:cs typeface="Arimo"/>
                <a:sym typeface="Arimo"/>
              </a:rPr>
              <a:t>Vì sao người chủ quán kiện bác nông dân? </a:t>
            </a:r>
          </a:p>
          <a:p>
            <a:pPr marL="286869" lvl="1" indent="-143435" defTabSz="609630">
              <a:lnSpc>
                <a:spcPts val="1860"/>
              </a:lnSpc>
              <a:buFont typeface="Arial"/>
              <a:buChar char="•"/>
            </a:pPr>
            <a:r>
              <a:rPr lang="en-US" sz="1328">
                <a:solidFill>
                  <a:srgbClr val="000000"/>
                </a:solidFill>
                <a:latin typeface="Arimo"/>
                <a:ea typeface="Arimo"/>
                <a:cs typeface="Arimo"/>
                <a:sym typeface="Arimo"/>
              </a:rPr>
              <a:t>Việc kiện đó có hợp lý hay không? Vì sao </a:t>
            </a:r>
          </a:p>
          <a:p>
            <a:pPr marL="286869" lvl="1" indent="-143435" defTabSz="609630">
              <a:lnSpc>
                <a:spcPts val="1860"/>
              </a:lnSpc>
              <a:buFont typeface="Arial"/>
              <a:buChar char="•"/>
            </a:pPr>
            <a:r>
              <a:rPr lang="en-US" sz="1328">
                <a:solidFill>
                  <a:srgbClr val="000000"/>
                </a:solidFill>
                <a:latin typeface="Arimo"/>
                <a:ea typeface="Arimo"/>
                <a:cs typeface="Arimo"/>
                <a:sym typeface="Arimo"/>
              </a:rPr>
              <a:t>Em có nhận xét gì về cách phân xử của chàng Mồ côi gợi ý và nội dung trao đổi?</a:t>
            </a:r>
          </a:p>
        </p:txBody>
      </p:sp>
      <p:sp>
        <p:nvSpPr>
          <p:cNvPr id="21" name="TextBox 21"/>
          <p:cNvSpPr txBox="1"/>
          <p:nvPr/>
        </p:nvSpPr>
        <p:spPr>
          <a:xfrm>
            <a:off x="5629907" y="3561878"/>
            <a:ext cx="4282260" cy="2077492"/>
          </a:xfrm>
          <a:prstGeom prst="rect">
            <a:avLst/>
          </a:prstGeom>
        </p:spPr>
        <p:txBody>
          <a:bodyPr lIns="0" tIns="0" rIns="0" bIns="0" rtlCol="0" anchor="t">
            <a:spAutoFit/>
          </a:bodyPr>
          <a:lstStyle/>
          <a:p>
            <a:pPr defTabSz="609630">
              <a:lnSpc>
                <a:spcPts val="1773"/>
              </a:lnSpc>
            </a:pPr>
            <a:r>
              <a:rPr lang="en-US" sz="1266" b="1">
                <a:solidFill>
                  <a:srgbClr val="000000"/>
                </a:solidFill>
                <a:latin typeface="Arimo Bold"/>
                <a:ea typeface="Arimo Bold"/>
                <a:cs typeface="Arimo Bold"/>
                <a:sym typeface="Arimo Bold"/>
              </a:rPr>
              <a:t>2.Trình bày ý kiến về một số vấn đề có tranh luận trong cuộc sống.</a:t>
            </a:r>
          </a:p>
          <a:p>
            <a:pPr defTabSz="609630">
              <a:lnSpc>
                <a:spcPts val="1773"/>
              </a:lnSpc>
            </a:pPr>
            <a:r>
              <a:rPr lang="en-US" sz="1266">
                <a:solidFill>
                  <a:srgbClr val="000000"/>
                </a:solidFill>
                <a:latin typeface="Arimo"/>
                <a:ea typeface="Arimo"/>
                <a:cs typeface="Arimo"/>
                <a:sym typeface="Arimo"/>
              </a:rPr>
              <a:t>Giới thiệu một số vấn đề có tranh luận trong cuộc sống.</a:t>
            </a:r>
          </a:p>
          <a:p>
            <a:pPr marL="273486" lvl="1" indent="-136744" defTabSz="609630">
              <a:lnSpc>
                <a:spcPts val="1773"/>
              </a:lnSpc>
              <a:buFont typeface="Arial"/>
              <a:buChar char="•"/>
            </a:pPr>
            <a:r>
              <a:rPr lang="en-US" sz="1266">
                <a:solidFill>
                  <a:srgbClr val="000000"/>
                </a:solidFill>
                <a:latin typeface="Arimo"/>
                <a:ea typeface="Arimo"/>
                <a:cs typeface="Arimo"/>
                <a:sym typeface="Arimo"/>
              </a:rPr>
              <a:t>Một số bạn cho rằng các trò chơi dân gian truyền thống không còn phù hợp với học sinh ngày nay nữa. Một số bạn khác không đồng ý. </a:t>
            </a:r>
          </a:p>
          <a:p>
            <a:pPr marL="273486" lvl="1" indent="-136744" defTabSz="609630">
              <a:lnSpc>
                <a:spcPts val="1773"/>
              </a:lnSpc>
              <a:buFont typeface="Arial"/>
              <a:buChar char="•"/>
            </a:pPr>
            <a:r>
              <a:rPr lang="en-US" sz="1266">
                <a:solidFill>
                  <a:srgbClr val="000000"/>
                </a:solidFill>
                <a:latin typeface="Arimo"/>
                <a:ea typeface="Arimo"/>
                <a:cs typeface="Arimo"/>
                <a:sym typeface="Arimo"/>
              </a:rPr>
              <a:t>Một số bạn cho rằng đã có cô bác lao công quét dọn trường lớp học sinh không cần phải giữ gìn trường lớp sạch đẹp. Một số bạn khác không đồng ý.</a:t>
            </a:r>
          </a:p>
        </p:txBody>
      </p:sp>
    </p:spTree>
    <p:extLst>
      <p:ext uri="{BB962C8B-B14F-4D97-AF65-F5344CB8AC3E}">
        <p14:creationId xmlns:p14="http://schemas.microsoft.com/office/powerpoint/2010/main" val="346926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1000"/>
            </a:blip>
            <a:stretch>
              <a:fillRect l="-2199" t="-42798" r="-2199" b="-42798"/>
            </a:stretch>
          </a:blipFill>
        </p:spPr>
        <p:txBody>
          <a:bodyPr/>
          <a:lstStyle/>
          <a:p>
            <a:endParaRPr lang="vi-VN"/>
          </a:p>
        </p:txBody>
      </p:sp>
      <p:grpSp>
        <p:nvGrpSpPr>
          <p:cNvPr id="3" name="Group 3"/>
          <p:cNvGrpSpPr/>
          <p:nvPr/>
        </p:nvGrpSpPr>
        <p:grpSpPr>
          <a:xfrm rot="-5400000">
            <a:off x="3276145" y="-1857912"/>
            <a:ext cx="5639710" cy="10420514"/>
            <a:chOff x="0" y="0"/>
            <a:chExt cx="1640176" cy="3030559"/>
          </a:xfrm>
        </p:grpSpPr>
        <p:sp>
          <p:nvSpPr>
            <p:cNvPr id="4" name="Freeform 4"/>
            <p:cNvSpPr/>
            <p:nvPr/>
          </p:nvSpPr>
          <p:spPr>
            <a:xfrm>
              <a:off x="-127" y="127"/>
              <a:ext cx="1640049" cy="3037544"/>
            </a:xfrm>
            <a:custGeom>
              <a:avLst/>
              <a:gdLst/>
              <a:ahLst/>
              <a:cxnLst/>
              <a:rect l="l" t="t" r="r" b="b"/>
              <a:pathLst>
                <a:path w="1640049" h="3037544">
                  <a:moveTo>
                    <a:pt x="1238983" y="3024844"/>
                  </a:moveTo>
                  <a:cubicBezTo>
                    <a:pt x="1183103" y="3037544"/>
                    <a:pt x="1157703" y="3024844"/>
                    <a:pt x="1100553" y="3024844"/>
                  </a:cubicBezTo>
                  <a:cubicBezTo>
                    <a:pt x="1043403" y="3024844"/>
                    <a:pt x="952344" y="3012144"/>
                    <a:pt x="952344" y="3012144"/>
                  </a:cubicBezTo>
                  <a:lnTo>
                    <a:pt x="707771" y="3012144"/>
                  </a:lnTo>
                  <a:lnTo>
                    <a:pt x="631063" y="2999444"/>
                  </a:lnTo>
                  <a:cubicBezTo>
                    <a:pt x="631063" y="2999444"/>
                    <a:pt x="533400" y="3012144"/>
                    <a:pt x="457581" y="2999444"/>
                  </a:cubicBezTo>
                  <a:cubicBezTo>
                    <a:pt x="381762" y="2986744"/>
                    <a:pt x="296418" y="2999444"/>
                    <a:pt x="296418" y="2999444"/>
                  </a:cubicBezTo>
                  <a:cubicBezTo>
                    <a:pt x="240284" y="2999444"/>
                    <a:pt x="162814" y="2995126"/>
                    <a:pt x="119507" y="2965916"/>
                  </a:cubicBezTo>
                  <a:cubicBezTo>
                    <a:pt x="47371" y="2917275"/>
                    <a:pt x="25400" y="2847044"/>
                    <a:pt x="0" y="2741253"/>
                  </a:cubicBezTo>
                  <a:lnTo>
                    <a:pt x="0" y="2540720"/>
                  </a:lnTo>
                  <a:cubicBezTo>
                    <a:pt x="0" y="2540720"/>
                    <a:pt x="12700" y="2455757"/>
                    <a:pt x="12700" y="2397464"/>
                  </a:cubicBezTo>
                  <a:cubicBezTo>
                    <a:pt x="12700" y="2339171"/>
                    <a:pt x="0" y="2249255"/>
                    <a:pt x="0" y="22492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121000" y="0"/>
                  </a:lnTo>
                  <a:cubicBezTo>
                    <a:pt x="1221076" y="0"/>
                    <a:pt x="1289529" y="12700"/>
                    <a:pt x="1289529" y="12700"/>
                  </a:cubicBezTo>
                  <a:cubicBezTo>
                    <a:pt x="1353664" y="12700"/>
                    <a:pt x="1442437" y="36322"/>
                    <a:pt x="1500349" y="50800"/>
                  </a:cubicBezTo>
                  <a:cubicBezTo>
                    <a:pt x="1601949" y="76200"/>
                    <a:pt x="1627349" y="254000"/>
                    <a:pt x="1627349" y="350520"/>
                  </a:cubicBezTo>
                  <a:lnTo>
                    <a:pt x="1627349" y="2158450"/>
                  </a:lnTo>
                  <a:cubicBezTo>
                    <a:pt x="1627349" y="2158450"/>
                    <a:pt x="1640049" y="2527131"/>
                    <a:pt x="1640049" y="2560151"/>
                  </a:cubicBezTo>
                  <a:cubicBezTo>
                    <a:pt x="1640049" y="2593171"/>
                    <a:pt x="1617570" y="2701121"/>
                    <a:pt x="1599663" y="2747349"/>
                  </a:cubicBezTo>
                  <a:cubicBezTo>
                    <a:pt x="1574644" y="2811992"/>
                    <a:pt x="1584804" y="2868888"/>
                    <a:pt x="1532988" y="2913084"/>
                  </a:cubicBezTo>
                  <a:cubicBezTo>
                    <a:pt x="1496920" y="2943945"/>
                    <a:pt x="1442818" y="2981283"/>
                    <a:pt x="1397606" y="2998428"/>
                  </a:cubicBezTo>
                  <a:cubicBezTo>
                    <a:pt x="1352394" y="3015573"/>
                    <a:pt x="1294609" y="3012271"/>
                    <a:pt x="1238729" y="3024971"/>
                  </a:cubicBezTo>
                  <a:close/>
                </a:path>
              </a:pathLst>
            </a:custGeom>
            <a:solidFill>
              <a:srgbClr val="EDDCC2"/>
            </a:solidFill>
          </p:spPr>
          <p:txBody>
            <a:bodyPr/>
            <a:lstStyle/>
            <a:p>
              <a:endParaRPr lang="vi-VN"/>
            </a:p>
          </p:txBody>
        </p:sp>
      </p:grpSp>
      <p:grpSp>
        <p:nvGrpSpPr>
          <p:cNvPr id="5" name="Group 5"/>
          <p:cNvGrpSpPr/>
          <p:nvPr/>
        </p:nvGrpSpPr>
        <p:grpSpPr>
          <a:xfrm>
            <a:off x="1023451" y="2260340"/>
            <a:ext cx="2317326" cy="23173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C2DB"/>
            </a:solidFill>
          </p:spPr>
          <p:txBody>
            <a:bodyPr/>
            <a:lstStyle/>
            <a:p>
              <a:endParaRPr lang="vi-VN"/>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AutoShape 8"/>
          <p:cNvSpPr/>
          <p:nvPr/>
        </p:nvSpPr>
        <p:spPr>
          <a:xfrm flipV="1">
            <a:off x="3210814" y="2402124"/>
            <a:ext cx="2296901" cy="512233"/>
          </a:xfrm>
          <a:prstGeom prst="line">
            <a:avLst/>
          </a:prstGeom>
          <a:ln w="38100" cap="flat">
            <a:solidFill>
              <a:srgbClr val="000000"/>
            </a:solidFill>
            <a:prstDash val="solid"/>
            <a:headEnd type="none" w="sm" len="sm"/>
            <a:tailEnd type="arrow" w="med" len="sm"/>
          </a:ln>
        </p:spPr>
        <p:txBody>
          <a:bodyPr/>
          <a:lstStyle/>
          <a:p>
            <a:endParaRPr lang="vi-VN"/>
          </a:p>
        </p:txBody>
      </p:sp>
      <p:grpSp>
        <p:nvGrpSpPr>
          <p:cNvPr id="9" name="Group 9"/>
          <p:cNvGrpSpPr/>
          <p:nvPr/>
        </p:nvGrpSpPr>
        <p:grpSpPr>
          <a:xfrm>
            <a:off x="5513601" y="1857306"/>
            <a:ext cx="4514873" cy="934586"/>
            <a:chOff x="0" y="0"/>
            <a:chExt cx="1783653" cy="369219"/>
          </a:xfrm>
        </p:grpSpPr>
        <p:sp>
          <p:nvSpPr>
            <p:cNvPr id="10" name="Freeform 10"/>
            <p:cNvSpPr/>
            <p:nvPr/>
          </p:nvSpPr>
          <p:spPr>
            <a:xfrm>
              <a:off x="0" y="0"/>
              <a:ext cx="1783653" cy="369219"/>
            </a:xfrm>
            <a:custGeom>
              <a:avLst/>
              <a:gdLst/>
              <a:ahLst/>
              <a:cxnLst/>
              <a:rect l="l" t="t" r="r" b="b"/>
              <a:pathLst>
                <a:path w="1783653" h="369219">
                  <a:moveTo>
                    <a:pt x="58302" y="0"/>
                  </a:moveTo>
                  <a:lnTo>
                    <a:pt x="1725351" y="0"/>
                  </a:lnTo>
                  <a:cubicBezTo>
                    <a:pt x="1757551" y="0"/>
                    <a:pt x="1783653" y="26103"/>
                    <a:pt x="1783653" y="58302"/>
                  </a:cubicBezTo>
                  <a:lnTo>
                    <a:pt x="1783653" y="310917"/>
                  </a:lnTo>
                  <a:cubicBezTo>
                    <a:pt x="1783653" y="326380"/>
                    <a:pt x="1777511" y="341209"/>
                    <a:pt x="1766577" y="352143"/>
                  </a:cubicBezTo>
                  <a:cubicBezTo>
                    <a:pt x="1755643" y="363077"/>
                    <a:pt x="1740814" y="369219"/>
                    <a:pt x="1725351" y="369219"/>
                  </a:cubicBezTo>
                  <a:lnTo>
                    <a:pt x="58302" y="369219"/>
                  </a:lnTo>
                  <a:cubicBezTo>
                    <a:pt x="26103" y="369219"/>
                    <a:pt x="0" y="343117"/>
                    <a:pt x="0" y="310917"/>
                  </a:cubicBezTo>
                  <a:lnTo>
                    <a:pt x="0" y="58302"/>
                  </a:lnTo>
                  <a:cubicBezTo>
                    <a:pt x="0" y="42839"/>
                    <a:pt x="6142" y="28010"/>
                    <a:pt x="17076" y="17076"/>
                  </a:cubicBezTo>
                  <a:cubicBezTo>
                    <a:pt x="28010" y="6142"/>
                    <a:pt x="42839" y="0"/>
                    <a:pt x="58302" y="0"/>
                  </a:cubicBezTo>
                  <a:close/>
                </a:path>
              </a:pathLst>
            </a:custGeom>
            <a:gradFill rotWithShape="1">
              <a:gsLst>
                <a:gs pos="0">
                  <a:srgbClr val="FFF7AD">
                    <a:alpha val="100000"/>
                  </a:srgbClr>
                </a:gs>
                <a:gs pos="100000">
                  <a:srgbClr val="FFA9F9">
                    <a:alpha val="100000"/>
                  </a:srgbClr>
                </a:gs>
              </a:gsLst>
              <a:lin ang="0"/>
            </a:gradFill>
          </p:spPr>
          <p:txBody>
            <a:bodyPr/>
            <a:lstStyle/>
            <a:p>
              <a:endParaRPr lang="vi-VN"/>
            </a:p>
          </p:txBody>
        </p:sp>
        <p:sp>
          <p:nvSpPr>
            <p:cNvPr id="11" name="TextBox 11"/>
            <p:cNvSpPr txBox="1"/>
            <p:nvPr/>
          </p:nvSpPr>
          <p:spPr>
            <a:xfrm>
              <a:off x="0" y="-38100"/>
              <a:ext cx="1783653" cy="40731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2" name="Group 12"/>
          <p:cNvGrpSpPr/>
          <p:nvPr/>
        </p:nvGrpSpPr>
        <p:grpSpPr>
          <a:xfrm>
            <a:off x="5513601" y="3451560"/>
            <a:ext cx="4514873" cy="882601"/>
            <a:chOff x="0" y="0"/>
            <a:chExt cx="1783653" cy="348682"/>
          </a:xfrm>
        </p:grpSpPr>
        <p:sp>
          <p:nvSpPr>
            <p:cNvPr id="13" name="Freeform 13"/>
            <p:cNvSpPr/>
            <p:nvPr/>
          </p:nvSpPr>
          <p:spPr>
            <a:xfrm>
              <a:off x="0" y="0"/>
              <a:ext cx="1783653" cy="348682"/>
            </a:xfrm>
            <a:custGeom>
              <a:avLst/>
              <a:gdLst/>
              <a:ahLst/>
              <a:cxnLst/>
              <a:rect l="l" t="t" r="r" b="b"/>
              <a:pathLst>
                <a:path w="1783653" h="348682">
                  <a:moveTo>
                    <a:pt x="46870" y="0"/>
                  </a:moveTo>
                  <a:lnTo>
                    <a:pt x="1736783" y="0"/>
                  </a:lnTo>
                  <a:cubicBezTo>
                    <a:pt x="1762669" y="0"/>
                    <a:pt x="1783653" y="20984"/>
                    <a:pt x="1783653" y="46870"/>
                  </a:cubicBezTo>
                  <a:lnTo>
                    <a:pt x="1783653" y="301812"/>
                  </a:lnTo>
                  <a:cubicBezTo>
                    <a:pt x="1783653" y="327698"/>
                    <a:pt x="1762669" y="348682"/>
                    <a:pt x="1736783" y="348682"/>
                  </a:cubicBezTo>
                  <a:lnTo>
                    <a:pt x="46870" y="348682"/>
                  </a:lnTo>
                  <a:cubicBezTo>
                    <a:pt x="20984" y="348682"/>
                    <a:pt x="0" y="327698"/>
                    <a:pt x="0" y="301812"/>
                  </a:cubicBezTo>
                  <a:lnTo>
                    <a:pt x="0" y="46870"/>
                  </a:lnTo>
                  <a:cubicBezTo>
                    <a:pt x="0" y="20984"/>
                    <a:pt x="20984" y="0"/>
                    <a:pt x="46870" y="0"/>
                  </a:cubicBezTo>
                  <a:close/>
                </a:path>
              </a:pathLst>
            </a:custGeom>
            <a:gradFill rotWithShape="1">
              <a:gsLst>
                <a:gs pos="0">
                  <a:srgbClr val="FFF7AD">
                    <a:alpha val="100000"/>
                  </a:srgbClr>
                </a:gs>
                <a:gs pos="100000">
                  <a:srgbClr val="FFA9F9">
                    <a:alpha val="100000"/>
                  </a:srgbClr>
                </a:gs>
              </a:gsLst>
              <a:lin ang="0"/>
            </a:gradFill>
          </p:spPr>
          <p:txBody>
            <a:bodyPr/>
            <a:lstStyle/>
            <a:p>
              <a:endParaRPr lang="vi-VN"/>
            </a:p>
          </p:txBody>
        </p:sp>
        <p:sp>
          <p:nvSpPr>
            <p:cNvPr id="14" name="TextBox 14"/>
            <p:cNvSpPr txBox="1"/>
            <p:nvPr/>
          </p:nvSpPr>
          <p:spPr>
            <a:xfrm>
              <a:off x="0" y="-38100"/>
              <a:ext cx="1783653" cy="38678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5" name="AutoShape 15"/>
          <p:cNvSpPr/>
          <p:nvPr/>
        </p:nvSpPr>
        <p:spPr>
          <a:xfrm>
            <a:off x="3353685" y="3393939"/>
            <a:ext cx="2156885" cy="530044"/>
          </a:xfrm>
          <a:prstGeom prst="line">
            <a:avLst/>
          </a:prstGeom>
          <a:ln w="38100" cap="flat">
            <a:solidFill>
              <a:srgbClr val="000000"/>
            </a:solidFill>
            <a:prstDash val="solid"/>
            <a:headEnd type="none" w="sm" len="sm"/>
            <a:tailEnd type="arrow" w="med" len="sm"/>
          </a:ln>
        </p:spPr>
        <p:txBody>
          <a:bodyPr/>
          <a:lstStyle/>
          <a:p>
            <a:endParaRPr lang="vi-VN"/>
          </a:p>
        </p:txBody>
      </p:sp>
      <p:sp>
        <p:nvSpPr>
          <p:cNvPr id="16" name="Freeform 16"/>
          <p:cNvSpPr/>
          <p:nvPr/>
        </p:nvSpPr>
        <p:spPr>
          <a:xfrm>
            <a:off x="2818306" y="2162402"/>
            <a:ext cx="785017" cy="942707"/>
          </a:xfrm>
          <a:custGeom>
            <a:avLst/>
            <a:gdLst/>
            <a:ahLst/>
            <a:cxnLst/>
            <a:rect l="l" t="t" r="r" b="b"/>
            <a:pathLst>
              <a:path w="1177526" h="1414060">
                <a:moveTo>
                  <a:pt x="0" y="0"/>
                </a:moveTo>
                <a:lnTo>
                  <a:pt x="1177526" y="0"/>
                </a:lnTo>
                <a:lnTo>
                  <a:pt x="1177526" y="1414060"/>
                </a:lnTo>
                <a:lnTo>
                  <a:pt x="0" y="14140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7" name="Freeform 17"/>
          <p:cNvSpPr/>
          <p:nvPr/>
        </p:nvSpPr>
        <p:spPr>
          <a:xfrm>
            <a:off x="1776612" y="1725505"/>
            <a:ext cx="811005" cy="1069670"/>
          </a:xfrm>
          <a:custGeom>
            <a:avLst/>
            <a:gdLst/>
            <a:ahLst/>
            <a:cxnLst/>
            <a:rect l="l" t="t" r="r" b="b"/>
            <a:pathLst>
              <a:path w="1216507" h="1604505">
                <a:moveTo>
                  <a:pt x="0" y="0"/>
                </a:moveTo>
                <a:lnTo>
                  <a:pt x="1216507" y="0"/>
                </a:lnTo>
                <a:lnTo>
                  <a:pt x="1216507" y="1604505"/>
                </a:lnTo>
                <a:lnTo>
                  <a:pt x="0" y="16045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8" name="Freeform 18"/>
          <p:cNvSpPr/>
          <p:nvPr/>
        </p:nvSpPr>
        <p:spPr>
          <a:xfrm>
            <a:off x="10511148" y="4763180"/>
            <a:ext cx="2055542" cy="2094820"/>
          </a:xfrm>
          <a:custGeom>
            <a:avLst/>
            <a:gdLst/>
            <a:ahLst/>
            <a:cxnLst/>
            <a:rect l="l" t="t" r="r" b="b"/>
            <a:pathLst>
              <a:path w="3083313" h="3142230">
                <a:moveTo>
                  <a:pt x="0" y="0"/>
                </a:moveTo>
                <a:lnTo>
                  <a:pt x="3083313" y="0"/>
                </a:lnTo>
                <a:lnTo>
                  <a:pt x="3083313" y="3142230"/>
                </a:lnTo>
                <a:lnTo>
                  <a:pt x="0" y="3142230"/>
                </a:lnTo>
                <a:lnTo>
                  <a:pt x="0" y="0"/>
                </a:lnTo>
                <a:close/>
              </a:path>
            </a:pathLst>
          </a:custGeom>
          <a:blipFill>
            <a:blip r:embed="rId7"/>
            <a:stretch>
              <a:fillRect/>
            </a:stretch>
          </a:blipFill>
        </p:spPr>
        <p:txBody>
          <a:bodyPr/>
          <a:lstStyle/>
          <a:p>
            <a:endParaRPr lang="vi-VN"/>
          </a:p>
        </p:txBody>
      </p:sp>
      <p:sp>
        <p:nvSpPr>
          <p:cNvPr id="19" name="TextBox 19"/>
          <p:cNvSpPr txBox="1"/>
          <p:nvPr/>
        </p:nvSpPr>
        <p:spPr>
          <a:xfrm>
            <a:off x="1499843" y="2965842"/>
            <a:ext cx="1504502" cy="743793"/>
          </a:xfrm>
          <a:prstGeom prst="rect">
            <a:avLst/>
          </a:prstGeom>
        </p:spPr>
        <p:txBody>
          <a:bodyPr lIns="0" tIns="0" rIns="0" bIns="0" rtlCol="0" anchor="t">
            <a:spAutoFit/>
          </a:bodyPr>
          <a:lstStyle/>
          <a:p>
            <a:pPr algn="ctr" defTabSz="609630">
              <a:lnSpc>
                <a:spcPts val="2893"/>
              </a:lnSpc>
              <a:spcBef>
                <a:spcPct val="0"/>
              </a:spcBef>
            </a:pPr>
            <a:r>
              <a:rPr lang="en-US" sz="2066" b="1">
                <a:solidFill>
                  <a:srgbClr val="000000"/>
                </a:solidFill>
                <a:latin typeface="Arimo Bold"/>
                <a:ea typeface="Arimo Bold"/>
                <a:cs typeface="Arimo Bold"/>
                <a:sym typeface="Arimo Bold"/>
              </a:rPr>
              <a:t>Bạn chọn đề tài nào ?</a:t>
            </a:r>
          </a:p>
        </p:txBody>
      </p:sp>
      <p:sp>
        <p:nvSpPr>
          <p:cNvPr id="20" name="TextBox 20"/>
          <p:cNvSpPr txBox="1"/>
          <p:nvPr/>
        </p:nvSpPr>
        <p:spPr>
          <a:xfrm>
            <a:off x="5701717" y="2034883"/>
            <a:ext cx="4418561" cy="730969"/>
          </a:xfrm>
          <a:prstGeom prst="rect">
            <a:avLst/>
          </a:prstGeom>
        </p:spPr>
        <p:txBody>
          <a:bodyPr lIns="0" tIns="0" rIns="0" bIns="0" rtlCol="0" anchor="t">
            <a:spAutoFit/>
          </a:bodyPr>
          <a:lstStyle/>
          <a:p>
            <a:pPr defTabSz="609630">
              <a:lnSpc>
                <a:spcPts val="1867"/>
              </a:lnSpc>
              <a:spcBef>
                <a:spcPct val="0"/>
              </a:spcBef>
            </a:pPr>
            <a:r>
              <a:rPr lang="en-US" sz="1333" b="1">
                <a:solidFill>
                  <a:srgbClr val="000000"/>
                </a:solidFill>
                <a:latin typeface="Arimo Bold"/>
                <a:ea typeface="Arimo Bold"/>
                <a:cs typeface="Arimo Bold"/>
                <a:sym typeface="Arimo Bold"/>
              </a:rPr>
              <a:t>Trình bày ý kiến về tài phán xử của Mồ Côi trong chuyện “Mồ Côi xử kiện”.</a:t>
            </a:r>
          </a:p>
          <a:p>
            <a:pPr defTabSz="609630">
              <a:lnSpc>
                <a:spcPts val="1867"/>
              </a:lnSpc>
            </a:pPr>
            <a:endParaRPr lang="en-US" sz="1333" b="1">
              <a:solidFill>
                <a:srgbClr val="000000"/>
              </a:solidFill>
              <a:latin typeface="Arimo Bold"/>
              <a:ea typeface="Arimo Bold"/>
              <a:cs typeface="Arimo Bold"/>
              <a:sym typeface="Arimo Bold"/>
            </a:endParaRPr>
          </a:p>
        </p:txBody>
      </p:sp>
      <p:sp>
        <p:nvSpPr>
          <p:cNvPr id="21" name="TextBox 21"/>
          <p:cNvSpPr txBox="1"/>
          <p:nvPr/>
        </p:nvSpPr>
        <p:spPr>
          <a:xfrm>
            <a:off x="5629907" y="3637779"/>
            <a:ext cx="4282260" cy="730969"/>
          </a:xfrm>
          <a:prstGeom prst="rect">
            <a:avLst/>
          </a:prstGeom>
        </p:spPr>
        <p:txBody>
          <a:bodyPr lIns="0" tIns="0" rIns="0" bIns="0" rtlCol="0" anchor="t">
            <a:spAutoFit/>
          </a:bodyPr>
          <a:lstStyle/>
          <a:p>
            <a:pPr defTabSz="609630">
              <a:lnSpc>
                <a:spcPts val="1866"/>
              </a:lnSpc>
            </a:pPr>
            <a:r>
              <a:rPr lang="en-US" sz="1333" b="1">
                <a:solidFill>
                  <a:srgbClr val="000000"/>
                </a:solidFill>
                <a:latin typeface="Arimo Bold"/>
                <a:ea typeface="Arimo Bold"/>
                <a:cs typeface="Arimo Bold"/>
                <a:sym typeface="Arimo Bold"/>
              </a:rPr>
              <a:t>Trình bày ý kiến về một số vấn đề có tranh luận trong cuộc sống.</a:t>
            </a:r>
          </a:p>
          <a:p>
            <a:pPr defTabSz="609630">
              <a:lnSpc>
                <a:spcPts val="1866"/>
              </a:lnSpc>
            </a:pPr>
            <a:endParaRPr lang="en-US" sz="1333" b="1">
              <a:solidFill>
                <a:srgbClr val="000000"/>
              </a:solidFill>
              <a:latin typeface="Arimo Bold"/>
              <a:ea typeface="Arimo Bold"/>
              <a:cs typeface="Arimo Bold"/>
              <a:sym typeface="Arimo Bold"/>
            </a:endParaRPr>
          </a:p>
        </p:txBody>
      </p:sp>
    </p:spTree>
    <p:extLst>
      <p:ext uri="{BB962C8B-B14F-4D97-AF65-F5344CB8AC3E}">
        <p14:creationId xmlns:p14="http://schemas.microsoft.com/office/powerpoint/2010/main" val="82168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3999"/>
            </a:blip>
            <a:stretch>
              <a:fillRect l="-2199" t="-42798" r="-2199" b="-42798"/>
            </a:stretch>
          </a:blipFill>
        </p:spPr>
        <p:txBody>
          <a:bodyPr/>
          <a:lstStyle/>
          <a:p>
            <a:endParaRPr lang="vi-VN"/>
          </a:p>
        </p:txBody>
      </p:sp>
      <p:grpSp>
        <p:nvGrpSpPr>
          <p:cNvPr id="3" name="Group 3"/>
          <p:cNvGrpSpPr/>
          <p:nvPr/>
        </p:nvGrpSpPr>
        <p:grpSpPr>
          <a:xfrm rot="-5400000">
            <a:off x="3009900" y="-2152650"/>
            <a:ext cx="6172200" cy="111633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txBody>
            <a:bodyPr/>
            <a:lstStyle/>
            <a:p>
              <a:endParaRPr lang="vi-VN"/>
            </a:p>
          </p:txBody>
        </p:sp>
      </p:grpSp>
      <p:sp>
        <p:nvSpPr>
          <p:cNvPr id="5" name="Freeform 5"/>
          <p:cNvSpPr/>
          <p:nvPr/>
        </p:nvSpPr>
        <p:spPr>
          <a:xfrm rot="-984830">
            <a:off x="485525" y="2386547"/>
            <a:ext cx="1123779" cy="1053543"/>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6" name="Group 6"/>
          <p:cNvGrpSpPr/>
          <p:nvPr/>
        </p:nvGrpSpPr>
        <p:grpSpPr>
          <a:xfrm rot="2013272">
            <a:off x="10063174" y="2169432"/>
            <a:ext cx="1065955" cy="730558"/>
            <a:chOff x="0" y="0"/>
            <a:chExt cx="2131910" cy="1461116"/>
          </a:xfrm>
        </p:grpSpPr>
        <p:sp>
          <p:nvSpPr>
            <p:cNvPr id="7" name="Freeform 7"/>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8" name="Freeform 8"/>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grpSp>
      <p:sp>
        <p:nvSpPr>
          <p:cNvPr id="9" name="Freeform 9"/>
          <p:cNvSpPr/>
          <p:nvPr/>
        </p:nvSpPr>
        <p:spPr>
          <a:xfrm rot="2801162">
            <a:off x="10513181" y="4773196"/>
            <a:ext cx="604527" cy="603125"/>
          </a:xfrm>
          <a:custGeom>
            <a:avLst/>
            <a:gdLst/>
            <a:ahLst/>
            <a:cxnLst/>
            <a:rect l="l" t="t" r="r" b="b"/>
            <a:pathLst>
              <a:path w="906790" h="904687">
                <a:moveTo>
                  <a:pt x="0" y="0"/>
                </a:moveTo>
                <a:lnTo>
                  <a:pt x="906790" y="0"/>
                </a:lnTo>
                <a:lnTo>
                  <a:pt x="906790" y="904686"/>
                </a:lnTo>
                <a:lnTo>
                  <a:pt x="0" y="904686"/>
                </a:lnTo>
                <a:lnTo>
                  <a:pt x="0" y="0"/>
                </a:lnTo>
                <a:close/>
              </a:path>
            </a:pathLst>
          </a:custGeom>
          <a:blipFill>
            <a:blip r:embed="rId3">
              <a:extLst>
                <a:ext uri="{96DAC541-7B7A-43D3-8B79-37D633B846F1}">
                  <asvg:svgBlip xmlns:asvg="http://schemas.microsoft.com/office/drawing/2016/SVG/main" xmlns="" r:embed="rId4"/>
                </a:ext>
              </a:extLst>
            </a:blip>
            <a:stretch>
              <a:fillRect t="-219318" r="-283545" b="-41091"/>
            </a:stretch>
          </a:blipFill>
        </p:spPr>
        <p:txBody>
          <a:bodyPr/>
          <a:lstStyle/>
          <a:p>
            <a:endParaRPr lang="vi-VN"/>
          </a:p>
        </p:txBody>
      </p:sp>
      <p:sp>
        <p:nvSpPr>
          <p:cNvPr id="10" name="Freeform 10"/>
          <p:cNvSpPr/>
          <p:nvPr/>
        </p:nvSpPr>
        <p:spPr>
          <a:xfrm rot="-1676126">
            <a:off x="730602" y="990276"/>
            <a:ext cx="1040086" cy="1181916"/>
          </a:xfrm>
          <a:custGeom>
            <a:avLst/>
            <a:gdLst/>
            <a:ahLst/>
            <a:cxnLst/>
            <a:rect l="l" t="t" r="r" b="b"/>
            <a:pathLst>
              <a:path w="1560129" h="1772874">
                <a:moveTo>
                  <a:pt x="0" y="0"/>
                </a:moveTo>
                <a:lnTo>
                  <a:pt x="1560129" y="0"/>
                </a:lnTo>
                <a:lnTo>
                  <a:pt x="1560129" y="1772873"/>
                </a:lnTo>
                <a:lnTo>
                  <a:pt x="0" y="1772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1" name="Freeform 11"/>
          <p:cNvSpPr/>
          <p:nvPr/>
        </p:nvSpPr>
        <p:spPr>
          <a:xfrm rot="504166">
            <a:off x="1729026" y="522423"/>
            <a:ext cx="515830" cy="586171"/>
          </a:xfrm>
          <a:custGeom>
            <a:avLst/>
            <a:gdLst/>
            <a:ahLst/>
            <a:cxnLst/>
            <a:rect l="l" t="t" r="r" b="b"/>
            <a:pathLst>
              <a:path w="773745" h="879256">
                <a:moveTo>
                  <a:pt x="0" y="0"/>
                </a:moveTo>
                <a:lnTo>
                  <a:pt x="773745" y="0"/>
                </a:lnTo>
                <a:lnTo>
                  <a:pt x="773745" y="879256"/>
                </a:lnTo>
                <a:lnTo>
                  <a:pt x="0" y="8792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2" name="Freeform 12"/>
          <p:cNvSpPr/>
          <p:nvPr/>
        </p:nvSpPr>
        <p:spPr>
          <a:xfrm rot="794429">
            <a:off x="10135411" y="145396"/>
            <a:ext cx="1477335" cy="1789723"/>
          </a:xfrm>
          <a:custGeom>
            <a:avLst/>
            <a:gdLst/>
            <a:ahLst/>
            <a:cxnLst/>
            <a:rect l="l" t="t" r="r" b="b"/>
            <a:pathLst>
              <a:path w="2216002" h="2684584">
                <a:moveTo>
                  <a:pt x="0" y="0"/>
                </a:moveTo>
                <a:lnTo>
                  <a:pt x="2216002" y="0"/>
                </a:lnTo>
                <a:lnTo>
                  <a:pt x="2216002" y="2684583"/>
                </a:lnTo>
                <a:lnTo>
                  <a:pt x="0" y="26845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3" name="Freeform 13"/>
          <p:cNvSpPr/>
          <p:nvPr/>
        </p:nvSpPr>
        <p:spPr>
          <a:xfrm>
            <a:off x="6458311" y="1040257"/>
            <a:ext cx="4254227" cy="3542611"/>
          </a:xfrm>
          <a:custGeom>
            <a:avLst/>
            <a:gdLst/>
            <a:ahLst/>
            <a:cxnLst/>
            <a:rect l="l" t="t" r="r" b="b"/>
            <a:pathLst>
              <a:path w="6381341" h="5313917">
                <a:moveTo>
                  <a:pt x="0" y="0"/>
                </a:moveTo>
                <a:lnTo>
                  <a:pt x="6381341" y="0"/>
                </a:lnTo>
                <a:lnTo>
                  <a:pt x="6381341" y="5313917"/>
                </a:lnTo>
                <a:lnTo>
                  <a:pt x="0" y="5313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14" name="Freeform 14"/>
          <p:cNvSpPr/>
          <p:nvPr/>
        </p:nvSpPr>
        <p:spPr>
          <a:xfrm>
            <a:off x="2284916" y="3691709"/>
            <a:ext cx="3967531" cy="2380519"/>
          </a:xfrm>
          <a:custGeom>
            <a:avLst/>
            <a:gdLst/>
            <a:ahLst/>
            <a:cxnLst/>
            <a:rect l="l" t="t" r="r" b="b"/>
            <a:pathLst>
              <a:path w="5951297" h="3570778">
                <a:moveTo>
                  <a:pt x="0" y="0"/>
                </a:moveTo>
                <a:lnTo>
                  <a:pt x="5951298" y="0"/>
                </a:lnTo>
                <a:lnTo>
                  <a:pt x="5951298" y="3570779"/>
                </a:lnTo>
                <a:lnTo>
                  <a:pt x="0" y="3570779"/>
                </a:lnTo>
                <a:lnTo>
                  <a:pt x="0" y="0"/>
                </a:lnTo>
                <a:close/>
              </a:path>
            </a:pathLst>
          </a:custGeom>
          <a:blipFill>
            <a:blip r:embed="rId11"/>
            <a:stretch>
              <a:fillRect/>
            </a:stretch>
          </a:blipFill>
        </p:spPr>
        <p:txBody>
          <a:bodyPr/>
          <a:lstStyle/>
          <a:p>
            <a:endParaRPr lang="vi-VN"/>
          </a:p>
        </p:txBody>
      </p:sp>
      <p:sp>
        <p:nvSpPr>
          <p:cNvPr id="15" name="TextBox 15"/>
          <p:cNvSpPr txBox="1"/>
          <p:nvPr/>
        </p:nvSpPr>
        <p:spPr>
          <a:xfrm>
            <a:off x="6983934" y="2010664"/>
            <a:ext cx="3202980" cy="1256754"/>
          </a:xfrm>
          <a:prstGeom prst="rect">
            <a:avLst/>
          </a:prstGeom>
        </p:spPr>
        <p:txBody>
          <a:bodyPr lIns="0" tIns="0" rIns="0" bIns="0" rtlCol="0" anchor="t">
            <a:spAutoFit/>
          </a:bodyPr>
          <a:lstStyle/>
          <a:p>
            <a:pPr algn="ctr" defTabSz="609630">
              <a:lnSpc>
                <a:spcPts val="4853"/>
              </a:lnSpc>
            </a:pPr>
            <a:r>
              <a:rPr lang="en-US" sz="3466" b="1">
                <a:solidFill>
                  <a:srgbClr val="971500"/>
                </a:solidFill>
                <a:latin typeface="DejaVu Serif Bold"/>
                <a:ea typeface="DejaVu Serif Bold"/>
                <a:cs typeface="DejaVu Serif Bold"/>
                <a:sym typeface="DejaVu Serif Bold"/>
              </a:rPr>
              <a:t>Hoạt động 2:</a:t>
            </a:r>
          </a:p>
          <a:p>
            <a:pPr algn="ctr" defTabSz="609630">
              <a:lnSpc>
                <a:spcPts val="4853"/>
              </a:lnSpc>
            </a:pPr>
            <a:r>
              <a:rPr lang="en-US" sz="3466" b="1">
                <a:solidFill>
                  <a:srgbClr val="971500"/>
                </a:solidFill>
                <a:latin typeface="DejaVu Serif Bold"/>
                <a:ea typeface="DejaVu Serif Bold"/>
                <a:cs typeface="DejaVu Serif Bold"/>
                <a:sym typeface="DejaVu Serif Bold"/>
              </a:rPr>
              <a:t>Thảo luận</a:t>
            </a:r>
          </a:p>
        </p:txBody>
      </p:sp>
    </p:spTree>
    <p:extLst>
      <p:ext uri="{BB962C8B-B14F-4D97-AF65-F5344CB8AC3E}">
        <p14:creationId xmlns:p14="http://schemas.microsoft.com/office/powerpoint/2010/main" val="563065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Widescreen</PresentationFormat>
  <Paragraphs>45</Paragraphs>
  <Slides>14</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Aptos</vt:lpstr>
      <vt:lpstr>Aptos Display</vt:lpstr>
      <vt:lpstr>Arial</vt:lpstr>
      <vt:lpstr>Arimo</vt:lpstr>
      <vt:lpstr>Arimo Bold</vt:lpstr>
      <vt:lpstr>Bogart Bold</vt:lpstr>
      <vt:lpstr>Calibri</vt:lpstr>
      <vt:lpstr>Calistoga</vt:lpstr>
      <vt:lpstr>DejaVu Serif Bold</vt:lpstr>
      <vt:lpstr>Kelvinch Bold</vt:lpstr>
      <vt:lpstr>Open Sans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ĐÔNG VŨ</dc:creator>
  <cp:lastModifiedBy>THKD</cp:lastModifiedBy>
  <cp:revision>2</cp:revision>
  <dcterms:created xsi:type="dcterms:W3CDTF">2024-12-02T03:27:43Z</dcterms:created>
  <dcterms:modified xsi:type="dcterms:W3CDTF">2024-12-10T14:29:29Z</dcterms:modified>
</cp:coreProperties>
</file>