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16" r:id="rId2"/>
    <p:sldId id="380"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9" autoAdjust="0"/>
    <p:restoredTop sz="94660"/>
  </p:normalViewPr>
  <p:slideViewPr>
    <p:cSldViewPr snapToGrid="0">
      <p:cViewPr varScale="1">
        <p:scale>
          <a:sx n="63" d="100"/>
          <a:sy n="63" d="100"/>
        </p:scale>
        <p:origin x="76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7E29-C1A8-6E50-3A45-5A38768FF0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47EE47A4-5EEC-255A-D6FD-CC3CE9A5ED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841FFBF4-604C-18AB-EBDD-23565E3ED0B3}"/>
              </a:ext>
            </a:extLst>
          </p:cNvPr>
          <p:cNvSpPr>
            <a:spLocks noGrp="1"/>
          </p:cNvSpPr>
          <p:nvPr>
            <p:ph type="dt" sz="half" idx="10"/>
          </p:nvPr>
        </p:nvSpPr>
        <p:spPr/>
        <p:txBody>
          <a:bodyPr/>
          <a:lstStyle/>
          <a:p>
            <a:fld id="{883603A8-5BB7-4737-8711-CFF0F546FB33}" type="datetimeFigureOut">
              <a:rPr lang="vi-VN" smtClean="0"/>
              <a:t>10/12/2024</a:t>
            </a:fld>
            <a:endParaRPr lang="vi-VN"/>
          </a:p>
        </p:txBody>
      </p:sp>
      <p:sp>
        <p:nvSpPr>
          <p:cNvPr id="5" name="Footer Placeholder 4">
            <a:extLst>
              <a:ext uri="{FF2B5EF4-FFF2-40B4-BE49-F238E27FC236}">
                <a16:creationId xmlns:a16="http://schemas.microsoft.com/office/drawing/2014/main" id="{2D0A2A1C-DF4E-C19D-BF61-D73448B85C3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4DF00BB-CE59-A91F-F566-CFA0A0A98472}"/>
              </a:ext>
            </a:extLst>
          </p:cNvPr>
          <p:cNvSpPr>
            <a:spLocks noGrp="1"/>
          </p:cNvSpPr>
          <p:nvPr>
            <p:ph type="sldNum" sz="quarter" idx="12"/>
          </p:nvPr>
        </p:nvSpPr>
        <p:spPr/>
        <p:txBody>
          <a:bodyPr/>
          <a:lstStyle/>
          <a:p>
            <a:fld id="{55327BCA-A98C-47E4-B2C4-8C4116C79837}" type="slidenum">
              <a:rPr lang="vi-VN" smtClean="0"/>
              <a:t>‹#›</a:t>
            </a:fld>
            <a:endParaRPr lang="vi-VN"/>
          </a:p>
        </p:txBody>
      </p:sp>
    </p:spTree>
    <p:extLst>
      <p:ext uri="{BB962C8B-B14F-4D97-AF65-F5344CB8AC3E}">
        <p14:creationId xmlns:p14="http://schemas.microsoft.com/office/powerpoint/2010/main" val="3302465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80DA1-66B3-92AB-8B8D-0EE2313AABB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01323A8-0DED-D19E-906E-9E365BFCF4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BCB3707-7A6D-6B1C-C3E8-42696A053F76}"/>
              </a:ext>
            </a:extLst>
          </p:cNvPr>
          <p:cNvSpPr>
            <a:spLocks noGrp="1"/>
          </p:cNvSpPr>
          <p:nvPr>
            <p:ph type="dt" sz="half" idx="10"/>
          </p:nvPr>
        </p:nvSpPr>
        <p:spPr/>
        <p:txBody>
          <a:bodyPr/>
          <a:lstStyle/>
          <a:p>
            <a:fld id="{883603A8-5BB7-4737-8711-CFF0F546FB33}" type="datetimeFigureOut">
              <a:rPr lang="vi-VN" smtClean="0"/>
              <a:t>10/12/2024</a:t>
            </a:fld>
            <a:endParaRPr lang="vi-VN"/>
          </a:p>
        </p:txBody>
      </p:sp>
      <p:sp>
        <p:nvSpPr>
          <p:cNvPr id="5" name="Footer Placeholder 4">
            <a:extLst>
              <a:ext uri="{FF2B5EF4-FFF2-40B4-BE49-F238E27FC236}">
                <a16:creationId xmlns:a16="http://schemas.microsoft.com/office/drawing/2014/main" id="{2237E055-2B30-6AA8-447E-3CF56D933E1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0231009-05B7-B7F6-5831-671DB10A3656}"/>
              </a:ext>
            </a:extLst>
          </p:cNvPr>
          <p:cNvSpPr>
            <a:spLocks noGrp="1"/>
          </p:cNvSpPr>
          <p:nvPr>
            <p:ph type="sldNum" sz="quarter" idx="12"/>
          </p:nvPr>
        </p:nvSpPr>
        <p:spPr/>
        <p:txBody>
          <a:bodyPr/>
          <a:lstStyle/>
          <a:p>
            <a:fld id="{55327BCA-A98C-47E4-B2C4-8C4116C79837}" type="slidenum">
              <a:rPr lang="vi-VN" smtClean="0"/>
              <a:t>‹#›</a:t>
            </a:fld>
            <a:endParaRPr lang="vi-VN"/>
          </a:p>
        </p:txBody>
      </p:sp>
    </p:spTree>
    <p:extLst>
      <p:ext uri="{BB962C8B-B14F-4D97-AF65-F5344CB8AC3E}">
        <p14:creationId xmlns:p14="http://schemas.microsoft.com/office/powerpoint/2010/main" val="645590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5C9878-05A2-23A5-7B9A-2F4749AA11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68F32A1-C47E-7F5B-2372-ACB5C98B46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2FF250F-DB02-074E-AD59-F52D11FE94DF}"/>
              </a:ext>
            </a:extLst>
          </p:cNvPr>
          <p:cNvSpPr>
            <a:spLocks noGrp="1"/>
          </p:cNvSpPr>
          <p:nvPr>
            <p:ph type="dt" sz="half" idx="10"/>
          </p:nvPr>
        </p:nvSpPr>
        <p:spPr/>
        <p:txBody>
          <a:bodyPr/>
          <a:lstStyle/>
          <a:p>
            <a:fld id="{883603A8-5BB7-4737-8711-CFF0F546FB33}" type="datetimeFigureOut">
              <a:rPr lang="vi-VN" smtClean="0"/>
              <a:t>10/12/2024</a:t>
            </a:fld>
            <a:endParaRPr lang="vi-VN"/>
          </a:p>
        </p:txBody>
      </p:sp>
      <p:sp>
        <p:nvSpPr>
          <p:cNvPr id="5" name="Footer Placeholder 4">
            <a:extLst>
              <a:ext uri="{FF2B5EF4-FFF2-40B4-BE49-F238E27FC236}">
                <a16:creationId xmlns:a16="http://schemas.microsoft.com/office/drawing/2014/main" id="{E3160CA3-D3E7-6553-6818-79B1072935D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3D03475-9740-4721-705A-CEF6FB0F2B38}"/>
              </a:ext>
            </a:extLst>
          </p:cNvPr>
          <p:cNvSpPr>
            <a:spLocks noGrp="1"/>
          </p:cNvSpPr>
          <p:nvPr>
            <p:ph type="sldNum" sz="quarter" idx="12"/>
          </p:nvPr>
        </p:nvSpPr>
        <p:spPr/>
        <p:txBody>
          <a:bodyPr/>
          <a:lstStyle/>
          <a:p>
            <a:fld id="{55327BCA-A98C-47E4-B2C4-8C4116C79837}" type="slidenum">
              <a:rPr lang="vi-VN" smtClean="0"/>
              <a:t>‹#›</a:t>
            </a:fld>
            <a:endParaRPr lang="vi-VN"/>
          </a:p>
        </p:txBody>
      </p:sp>
    </p:spTree>
    <p:extLst>
      <p:ext uri="{BB962C8B-B14F-4D97-AF65-F5344CB8AC3E}">
        <p14:creationId xmlns:p14="http://schemas.microsoft.com/office/powerpoint/2010/main" val="116177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EA1CE-D842-7DBB-18C9-59C80D52AC4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D8F169D-D8F0-A484-0F67-3BBA5EB0AF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B0DFF72-3946-C7B0-F4C6-BE2BBFEC794B}"/>
              </a:ext>
            </a:extLst>
          </p:cNvPr>
          <p:cNvSpPr>
            <a:spLocks noGrp="1"/>
          </p:cNvSpPr>
          <p:nvPr>
            <p:ph type="dt" sz="half" idx="10"/>
          </p:nvPr>
        </p:nvSpPr>
        <p:spPr/>
        <p:txBody>
          <a:bodyPr/>
          <a:lstStyle/>
          <a:p>
            <a:fld id="{883603A8-5BB7-4737-8711-CFF0F546FB33}" type="datetimeFigureOut">
              <a:rPr lang="vi-VN" smtClean="0"/>
              <a:t>10/12/2024</a:t>
            </a:fld>
            <a:endParaRPr lang="vi-VN"/>
          </a:p>
        </p:txBody>
      </p:sp>
      <p:sp>
        <p:nvSpPr>
          <p:cNvPr id="5" name="Footer Placeholder 4">
            <a:extLst>
              <a:ext uri="{FF2B5EF4-FFF2-40B4-BE49-F238E27FC236}">
                <a16:creationId xmlns:a16="http://schemas.microsoft.com/office/drawing/2014/main" id="{C0B55CD0-3CF4-994A-0EEE-AC400A71532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C22EE04-5663-F409-8605-792C59FAF7AA}"/>
              </a:ext>
            </a:extLst>
          </p:cNvPr>
          <p:cNvSpPr>
            <a:spLocks noGrp="1"/>
          </p:cNvSpPr>
          <p:nvPr>
            <p:ph type="sldNum" sz="quarter" idx="12"/>
          </p:nvPr>
        </p:nvSpPr>
        <p:spPr/>
        <p:txBody>
          <a:bodyPr/>
          <a:lstStyle/>
          <a:p>
            <a:fld id="{55327BCA-A98C-47E4-B2C4-8C4116C79837}" type="slidenum">
              <a:rPr lang="vi-VN" smtClean="0"/>
              <a:t>‹#›</a:t>
            </a:fld>
            <a:endParaRPr lang="vi-VN"/>
          </a:p>
        </p:txBody>
      </p:sp>
    </p:spTree>
    <p:extLst>
      <p:ext uri="{BB962C8B-B14F-4D97-AF65-F5344CB8AC3E}">
        <p14:creationId xmlns:p14="http://schemas.microsoft.com/office/powerpoint/2010/main" val="330413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54F6F-DD35-937F-DEB3-9525C7FB66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81346F2B-ADC3-8CFC-125B-419A2DDE09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F8C665-C46F-7A3E-66C4-5D5F298D0016}"/>
              </a:ext>
            </a:extLst>
          </p:cNvPr>
          <p:cNvSpPr>
            <a:spLocks noGrp="1"/>
          </p:cNvSpPr>
          <p:nvPr>
            <p:ph type="dt" sz="half" idx="10"/>
          </p:nvPr>
        </p:nvSpPr>
        <p:spPr/>
        <p:txBody>
          <a:bodyPr/>
          <a:lstStyle/>
          <a:p>
            <a:fld id="{883603A8-5BB7-4737-8711-CFF0F546FB33}" type="datetimeFigureOut">
              <a:rPr lang="vi-VN" smtClean="0"/>
              <a:t>10/12/2024</a:t>
            </a:fld>
            <a:endParaRPr lang="vi-VN"/>
          </a:p>
        </p:txBody>
      </p:sp>
      <p:sp>
        <p:nvSpPr>
          <p:cNvPr id="5" name="Footer Placeholder 4">
            <a:extLst>
              <a:ext uri="{FF2B5EF4-FFF2-40B4-BE49-F238E27FC236}">
                <a16:creationId xmlns:a16="http://schemas.microsoft.com/office/drawing/2014/main" id="{24A68120-044D-6615-A949-4C9E9D88A8A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199D44-8936-2DE3-6B1D-D8A3FF437898}"/>
              </a:ext>
            </a:extLst>
          </p:cNvPr>
          <p:cNvSpPr>
            <a:spLocks noGrp="1"/>
          </p:cNvSpPr>
          <p:nvPr>
            <p:ph type="sldNum" sz="quarter" idx="12"/>
          </p:nvPr>
        </p:nvSpPr>
        <p:spPr/>
        <p:txBody>
          <a:bodyPr/>
          <a:lstStyle/>
          <a:p>
            <a:fld id="{55327BCA-A98C-47E4-B2C4-8C4116C79837}" type="slidenum">
              <a:rPr lang="vi-VN" smtClean="0"/>
              <a:t>‹#›</a:t>
            </a:fld>
            <a:endParaRPr lang="vi-VN"/>
          </a:p>
        </p:txBody>
      </p:sp>
    </p:spTree>
    <p:extLst>
      <p:ext uri="{BB962C8B-B14F-4D97-AF65-F5344CB8AC3E}">
        <p14:creationId xmlns:p14="http://schemas.microsoft.com/office/powerpoint/2010/main" val="180101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AF2AE-6D5E-EEFB-6612-71D415865B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767870E-7E64-ED5F-8AB5-2534EF2D54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1CAC76D6-6508-81D9-EE5B-C2D20B3E97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27DDB07-C1E7-8DC1-0D17-2A858BABDCF5}"/>
              </a:ext>
            </a:extLst>
          </p:cNvPr>
          <p:cNvSpPr>
            <a:spLocks noGrp="1"/>
          </p:cNvSpPr>
          <p:nvPr>
            <p:ph type="dt" sz="half" idx="10"/>
          </p:nvPr>
        </p:nvSpPr>
        <p:spPr/>
        <p:txBody>
          <a:bodyPr/>
          <a:lstStyle/>
          <a:p>
            <a:fld id="{883603A8-5BB7-4737-8711-CFF0F546FB33}" type="datetimeFigureOut">
              <a:rPr lang="vi-VN" smtClean="0"/>
              <a:t>10/12/2024</a:t>
            </a:fld>
            <a:endParaRPr lang="vi-VN"/>
          </a:p>
        </p:txBody>
      </p:sp>
      <p:sp>
        <p:nvSpPr>
          <p:cNvPr id="6" name="Footer Placeholder 5">
            <a:extLst>
              <a:ext uri="{FF2B5EF4-FFF2-40B4-BE49-F238E27FC236}">
                <a16:creationId xmlns:a16="http://schemas.microsoft.com/office/drawing/2014/main" id="{6DD65964-4F4E-AD31-9C67-5E7E6023BA6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E2817F8-90F6-CAEB-340F-FB08473F0B31}"/>
              </a:ext>
            </a:extLst>
          </p:cNvPr>
          <p:cNvSpPr>
            <a:spLocks noGrp="1"/>
          </p:cNvSpPr>
          <p:nvPr>
            <p:ph type="sldNum" sz="quarter" idx="12"/>
          </p:nvPr>
        </p:nvSpPr>
        <p:spPr/>
        <p:txBody>
          <a:bodyPr/>
          <a:lstStyle/>
          <a:p>
            <a:fld id="{55327BCA-A98C-47E4-B2C4-8C4116C79837}" type="slidenum">
              <a:rPr lang="vi-VN" smtClean="0"/>
              <a:t>‹#›</a:t>
            </a:fld>
            <a:endParaRPr lang="vi-VN"/>
          </a:p>
        </p:txBody>
      </p:sp>
    </p:spTree>
    <p:extLst>
      <p:ext uri="{BB962C8B-B14F-4D97-AF65-F5344CB8AC3E}">
        <p14:creationId xmlns:p14="http://schemas.microsoft.com/office/powerpoint/2010/main" val="231458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B37D4-8BA8-BE56-8393-F91E6A64468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8FB5EBC-9489-4424-69A2-F96CC9EC16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BE7B5D-8174-2470-8CCD-6AC90CAEA4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4BAC17A7-E145-6EB0-269D-630B7C3F44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BFAE89-F03E-2AF6-5173-43906C31AE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E748DAB-6BCB-8CFE-04EB-FC4002A47988}"/>
              </a:ext>
            </a:extLst>
          </p:cNvPr>
          <p:cNvSpPr>
            <a:spLocks noGrp="1"/>
          </p:cNvSpPr>
          <p:nvPr>
            <p:ph type="dt" sz="half" idx="10"/>
          </p:nvPr>
        </p:nvSpPr>
        <p:spPr/>
        <p:txBody>
          <a:bodyPr/>
          <a:lstStyle/>
          <a:p>
            <a:fld id="{883603A8-5BB7-4737-8711-CFF0F546FB33}" type="datetimeFigureOut">
              <a:rPr lang="vi-VN" smtClean="0"/>
              <a:t>10/12/2024</a:t>
            </a:fld>
            <a:endParaRPr lang="vi-VN"/>
          </a:p>
        </p:txBody>
      </p:sp>
      <p:sp>
        <p:nvSpPr>
          <p:cNvPr id="8" name="Footer Placeholder 7">
            <a:extLst>
              <a:ext uri="{FF2B5EF4-FFF2-40B4-BE49-F238E27FC236}">
                <a16:creationId xmlns:a16="http://schemas.microsoft.com/office/drawing/2014/main" id="{EB656E94-4291-E621-84BD-C839F44D545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12A483A8-5AF9-CB3A-726D-0C49D3534DAF}"/>
              </a:ext>
            </a:extLst>
          </p:cNvPr>
          <p:cNvSpPr>
            <a:spLocks noGrp="1"/>
          </p:cNvSpPr>
          <p:nvPr>
            <p:ph type="sldNum" sz="quarter" idx="12"/>
          </p:nvPr>
        </p:nvSpPr>
        <p:spPr/>
        <p:txBody>
          <a:bodyPr/>
          <a:lstStyle/>
          <a:p>
            <a:fld id="{55327BCA-A98C-47E4-B2C4-8C4116C79837}" type="slidenum">
              <a:rPr lang="vi-VN" smtClean="0"/>
              <a:t>‹#›</a:t>
            </a:fld>
            <a:endParaRPr lang="vi-VN"/>
          </a:p>
        </p:txBody>
      </p:sp>
    </p:spTree>
    <p:extLst>
      <p:ext uri="{BB962C8B-B14F-4D97-AF65-F5344CB8AC3E}">
        <p14:creationId xmlns:p14="http://schemas.microsoft.com/office/powerpoint/2010/main" val="121100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37650-E39F-9186-3D6A-3D05A035C37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49A1F05-C04C-22A2-6F12-7CE049EBEBFB}"/>
              </a:ext>
            </a:extLst>
          </p:cNvPr>
          <p:cNvSpPr>
            <a:spLocks noGrp="1"/>
          </p:cNvSpPr>
          <p:nvPr>
            <p:ph type="dt" sz="half" idx="10"/>
          </p:nvPr>
        </p:nvSpPr>
        <p:spPr/>
        <p:txBody>
          <a:bodyPr/>
          <a:lstStyle/>
          <a:p>
            <a:fld id="{883603A8-5BB7-4737-8711-CFF0F546FB33}" type="datetimeFigureOut">
              <a:rPr lang="vi-VN" smtClean="0"/>
              <a:t>10/12/2024</a:t>
            </a:fld>
            <a:endParaRPr lang="vi-VN"/>
          </a:p>
        </p:txBody>
      </p:sp>
      <p:sp>
        <p:nvSpPr>
          <p:cNvPr id="4" name="Footer Placeholder 3">
            <a:extLst>
              <a:ext uri="{FF2B5EF4-FFF2-40B4-BE49-F238E27FC236}">
                <a16:creationId xmlns:a16="http://schemas.microsoft.com/office/drawing/2014/main" id="{4C325756-7D55-E1C3-6090-803949B71D1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3C71B1A7-BB9F-E012-9C9D-D70DBC381B5A}"/>
              </a:ext>
            </a:extLst>
          </p:cNvPr>
          <p:cNvSpPr>
            <a:spLocks noGrp="1"/>
          </p:cNvSpPr>
          <p:nvPr>
            <p:ph type="sldNum" sz="quarter" idx="12"/>
          </p:nvPr>
        </p:nvSpPr>
        <p:spPr/>
        <p:txBody>
          <a:bodyPr/>
          <a:lstStyle/>
          <a:p>
            <a:fld id="{55327BCA-A98C-47E4-B2C4-8C4116C79837}" type="slidenum">
              <a:rPr lang="vi-VN" smtClean="0"/>
              <a:t>‹#›</a:t>
            </a:fld>
            <a:endParaRPr lang="vi-VN"/>
          </a:p>
        </p:txBody>
      </p:sp>
    </p:spTree>
    <p:extLst>
      <p:ext uri="{BB962C8B-B14F-4D97-AF65-F5344CB8AC3E}">
        <p14:creationId xmlns:p14="http://schemas.microsoft.com/office/powerpoint/2010/main" val="320842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3FD354-210A-5224-F5D7-535B9FE169DC}"/>
              </a:ext>
            </a:extLst>
          </p:cNvPr>
          <p:cNvSpPr>
            <a:spLocks noGrp="1"/>
          </p:cNvSpPr>
          <p:nvPr>
            <p:ph type="dt" sz="half" idx="10"/>
          </p:nvPr>
        </p:nvSpPr>
        <p:spPr/>
        <p:txBody>
          <a:bodyPr/>
          <a:lstStyle/>
          <a:p>
            <a:fld id="{883603A8-5BB7-4737-8711-CFF0F546FB33}" type="datetimeFigureOut">
              <a:rPr lang="vi-VN" smtClean="0"/>
              <a:t>10/12/2024</a:t>
            </a:fld>
            <a:endParaRPr lang="vi-VN"/>
          </a:p>
        </p:txBody>
      </p:sp>
      <p:sp>
        <p:nvSpPr>
          <p:cNvPr id="3" name="Footer Placeholder 2">
            <a:extLst>
              <a:ext uri="{FF2B5EF4-FFF2-40B4-BE49-F238E27FC236}">
                <a16:creationId xmlns:a16="http://schemas.microsoft.com/office/drawing/2014/main" id="{428F89A6-EE38-B135-5A37-4B0DE5699FF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9EDD9A6-3A70-849C-6752-22BE742E6414}"/>
              </a:ext>
            </a:extLst>
          </p:cNvPr>
          <p:cNvSpPr>
            <a:spLocks noGrp="1"/>
          </p:cNvSpPr>
          <p:nvPr>
            <p:ph type="sldNum" sz="quarter" idx="12"/>
          </p:nvPr>
        </p:nvSpPr>
        <p:spPr/>
        <p:txBody>
          <a:bodyPr/>
          <a:lstStyle/>
          <a:p>
            <a:fld id="{55327BCA-A98C-47E4-B2C4-8C4116C79837}" type="slidenum">
              <a:rPr lang="vi-VN" smtClean="0"/>
              <a:t>‹#›</a:t>
            </a:fld>
            <a:endParaRPr lang="vi-VN"/>
          </a:p>
        </p:txBody>
      </p:sp>
    </p:spTree>
    <p:extLst>
      <p:ext uri="{BB962C8B-B14F-4D97-AF65-F5344CB8AC3E}">
        <p14:creationId xmlns:p14="http://schemas.microsoft.com/office/powerpoint/2010/main" val="27646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BFB37-37D3-0EF1-5DE2-E98F311675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AB8EE580-FAD8-2483-7577-3C5C31C889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3B01E17-0EA6-8C11-4C80-5D6FFA2A35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60F414-C654-E760-FC0E-D1AB96878A60}"/>
              </a:ext>
            </a:extLst>
          </p:cNvPr>
          <p:cNvSpPr>
            <a:spLocks noGrp="1"/>
          </p:cNvSpPr>
          <p:nvPr>
            <p:ph type="dt" sz="half" idx="10"/>
          </p:nvPr>
        </p:nvSpPr>
        <p:spPr/>
        <p:txBody>
          <a:bodyPr/>
          <a:lstStyle/>
          <a:p>
            <a:fld id="{883603A8-5BB7-4737-8711-CFF0F546FB33}" type="datetimeFigureOut">
              <a:rPr lang="vi-VN" smtClean="0"/>
              <a:t>10/12/2024</a:t>
            </a:fld>
            <a:endParaRPr lang="vi-VN"/>
          </a:p>
        </p:txBody>
      </p:sp>
      <p:sp>
        <p:nvSpPr>
          <p:cNvPr id="6" name="Footer Placeholder 5">
            <a:extLst>
              <a:ext uri="{FF2B5EF4-FFF2-40B4-BE49-F238E27FC236}">
                <a16:creationId xmlns:a16="http://schemas.microsoft.com/office/drawing/2014/main" id="{70FCD27A-0AC1-099B-546A-7F9C21892FF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B4BD690-FCDF-91E4-47C0-21ADC00C8F21}"/>
              </a:ext>
            </a:extLst>
          </p:cNvPr>
          <p:cNvSpPr>
            <a:spLocks noGrp="1"/>
          </p:cNvSpPr>
          <p:nvPr>
            <p:ph type="sldNum" sz="quarter" idx="12"/>
          </p:nvPr>
        </p:nvSpPr>
        <p:spPr/>
        <p:txBody>
          <a:bodyPr/>
          <a:lstStyle/>
          <a:p>
            <a:fld id="{55327BCA-A98C-47E4-B2C4-8C4116C79837}" type="slidenum">
              <a:rPr lang="vi-VN" smtClean="0"/>
              <a:t>‹#›</a:t>
            </a:fld>
            <a:endParaRPr lang="vi-VN"/>
          </a:p>
        </p:txBody>
      </p:sp>
    </p:spTree>
    <p:extLst>
      <p:ext uri="{BB962C8B-B14F-4D97-AF65-F5344CB8AC3E}">
        <p14:creationId xmlns:p14="http://schemas.microsoft.com/office/powerpoint/2010/main" val="4214149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8BEF-6557-252D-BBAD-A9C64D254B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A9049051-C2D4-4585-EFBF-DFE497374C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5532A74-D844-0EBB-84D2-3317183FF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647C21-4A07-28E3-CA92-1FE471C519EE}"/>
              </a:ext>
            </a:extLst>
          </p:cNvPr>
          <p:cNvSpPr>
            <a:spLocks noGrp="1"/>
          </p:cNvSpPr>
          <p:nvPr>
            <p:ph type="dt" sz="half" idx="10"/>
          </p:nvPr>
        </p:nvSpPr>
        <p:spPr/>
        <p:txBody>
          <a:bodyPr/>
          <a:lstStyle/>
          <a:p>
            <a:fld id="{883603A8-5BB7-4737-8711-CFF0F546FB33}" type="datetimeFigureOut">
              <a:rPr lang="vi-VN" smtClean="0"/>
              <a:t>10/12/2024</a:t>
            </a:fld>
            <a:endParaRPr lang="vi-VN"/>
          </a:p>
        </p:txBody>
      </p:sp>
      <p:sp>
        <p:nvSpPr>
          <p:cNvPr id="6" name="Footer Placeholder 5">
            <a:extLst>
              <a:ext uri="{FF2B5EF4-FFF2-40B4-BE49-F238E27FC236}">
                <a16:creationId xmlns:a16="http://schemas.microsoft.com/office/drawing/2014/main" id="{5CE96E87-DE77-ACCE-4DB1-90853E95BB2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DDCDF78-B7D2-45D4-1851-F6541291FDDA}"/>
              </a:ext>
            </a:extLst>
          </p:cNvPr>
          <p:cNvSpPr>
            <a:spLocks noGrp="1"/>
          </p:cNvSpPr>
          <p:nvPr>
            <p:ph type="sldNum" sz="quarter" idx="12"/>
          </p:nvPr>
        </p:nvSpPr>
        <p:spPr/>
        <p:txBody>
          <a:bodyPr/>
          <a:lstStyle/>
          <a:p>
            <a:fld id="{55327BCA-A98C-47E4-B2C4-8C4116C79837}" type="slidenum">
              <a:rPr lang="vi-VN" smtClean="0"/>
              <a:t>‹#›</a:t>
            </a:fld>
            <a:endParaRPr lang="vi-VN"/>
          </a:p>
        </p:txBody>
      </p:sp>
    </p:spTree>
    <p:extLst>
      <p:ext uri="{BB962C8B-B14F-4D97-AF65-F5344CB8AC3E}">
        <p14:creationId xmlns:p14="http://schemas.microsoft.com/office/powerpoint/2010/main" val="241700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376926-55FE-852C-8FDE-14EF8620E2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42BB5ED-9915-EAA0-A656-A00226F33E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392063F-DF38-5612-3AAB-C1B66BFBCB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3603A8-5BB7-4737-8711-CFF0F546FB33}" type="datetimeFigureOut">
              <a:rPr lang="vi-VN" smtClean="0"/>
              <a:t>10/12/2024</a:t>
            </a:fld>
            <a:endParaRPr lang="vi-VN"/>
          </a:p>
        </p:txBody>
      </p:sp>
      <p:sp>
        <p:nvSpPr>
          <p:cNvPr id="5" name="Footer Placeholder 4">
            <a:extLst>
              <a:ext uri="{FF2B5EF4-FFF2-40B4-BE49-F238E27FC236}">
                <a16:creationId xmlns:a16="http://schemas.microsoft.com/office/drawing/2014/main" id="{F771CFA4-B836-712E-B833-E68EF2C6C1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37FD1761-3635-125E-C29A-E14C05614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327BCA-A98C-47E4-B2C4-8C4116C79837}" type="slidenum">
              <a:rPr lang="vi-VN" smtClean="0"/>
              <a:t>‹#›</a:t>
            </a:fld>
            <a:endParaRPr lang="vi-VN"/>
          </a:p>
        </p:txBody>
      </p:sp>
    </p:spTree>
    <p:extLst>
      <p:ext uri="{BB962C8B-B14F-4D97-AF65-F5344CB8AC3E}">
        <p14:creationId xmlns:p14="http://schemas.microsoft.com/office/powerpoint/2010/main" val="1416406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8.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36.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8.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36.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sv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svg"/><Relationship Id="rId10" Type="http://schemas.openxmlformats.org/officeDocument/2006/relationships/image" Target="../media/image41.svg"/><Relationship Id="rId4" Type="http://schemas.openxmlformats.org/officeDocument/2006/relationships/image" Target="../media/image6.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6.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6.svg"/><Relationship Id="rId10" Type="http://schemas.openxmlformats.org/officeDocument/2006/relationships/image" Target="../media/image11.svg"/><Relationship Id="rId4" Type="http://schemas.openxmlformats.org/officeDocument/2006/relationships/image" Target="../media/image4.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3.svg"/><Relationship Id="rId7" Type="http://schemas.openxmlformats.org/officeDocument/2006/relationships/image" Target="../media/image4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43.sv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28.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5.sv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2.sv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56.svg"/><Relationship Id="rId7" Type="http://schemas.openxmlformats.org/officeDocument/2006/relationships/image" Target="../media/image28.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5.sv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56.svg"/><Relationship Id="rId7" Type="http://schemas.openxmlformats.org/officeDocument/2006/relationships/image" Target="../media/image28.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5.sv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58.svg"/><Relationship Id="rId7" Type="http://schemas.openxmlformats.org/officeDocument/2006/relationships/image" Target="../media/image28.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5.sv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6.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6.svg"/><Relationship Id="rId10" Type="http://schemas.openxmlformats.org/officeDocument/2006/relationships/image" Target="../media/image11.svg"/><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28.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5.sv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6.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6.svg"/><Relationship Id="rId10" Type="http://schemas.openxmlformats.org/officeDocument/2006/relationships/image" Target="../media/image11.svg"/><Relationship Id="rId4" Type="http://schemas.openxmlformats.org/officeDocument/2006/relationships/image" Target="../media/image4.png"/><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64.sv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68.sv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image" Target="../media/image17.svg"/><Relationship Id="rId10" Type="http://schemas.openxmlformats.org/officeDocument/2006/relationships/image" Target="../media/image22.svg"/><Relationship Id="rId4" Type="http://schemas.openxmlformats.org/officeDocument/2006/relationships/image" Target="../media/image11.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0.pn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0.png"/><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3E4819-73D5-5180-83DB-D4470928479B}"/>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8308F02E-C7E3-343B-2CF0-1D1B96AB0C4A}"/>
              </a:ext>
            </a:extLst>
          </p:cNvPr>
          <p:cNvSpPr>
            <a:spLocks noGrp="1"/>
          </p:cNvSpPr>
          <p:nvPr>
            <p:ph type="body" sz="quarter" idx="3"/>
          </p:nvPr>
        </p:nvSpPr>
        <p:spPr/>
        <p:txBody>
          <a:bodyPr/>
          <a:lstStyle/>
          <a:p>
            <a:endParaRPr lang="en-US"/>
          </a:p>
        </p:txBody>
      </p:sp>
      <p:pic>
        <p:nvPicPr>
          <p:cNvPr id="7" name="Picture 2">
            <a:extLst>
              <a:ext uri="{FF2B5EF4-FFF2-40B4-BE49-F238E27FC236}">
                <a16:creationId xmlns:a16="http://schemas.microsoft.com/office/drawing/2014/main" id="{6C60A982-EDF5-8D73-DF10-9C3D68AE5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7" y="-44697"/>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4">
            <a:extLst>
              <a:ext uri="{FF2B5EF4-FFF2-40B4-BE49-F238E27FC236}">
                <a16:creationId xmlns:a16="http://schemas.microsoft.com/office/drawing/2014/main" id="{48AF3BB5-00CA-BED1-11C3-3D307F23DC18}"/>
              </a:ext>
            </a:extLst>
          </p:cNvPr>
          <p:cNvSpPr txBox="1">
            <a:spLocks noChangeArrowheads="1"/>
          </p:cNvSpPr>
          <p:nvPr/>
        </p:nvSpPr>
        <p:spPr bwMode="auto">
          <a:xfrm>
            <a:off x="79282" y="1686525"/>
            <a:ext cx="11927945" cy="332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5400" dirty="0" err="1">
                <a:solidFill>
                  <a:srgbClr val="FF0000"/>
                </a:solidFill>
                <a:effectLst>
                  <a:outerShdw blurRad="38100" dist="38100" dir="2700000" algn="tl">
                    <a:srgbClr val="000000">
                      <a:alpha val="43137"/>
                    </a:srgbClr>
                  </a:outerShdw>
                </a:effectLst>
                <a:latin typeface="UTM Guanine" panose="02040603050506020204" pitchFamily="18" charset="0"/>
                <a:cs typeface="Times New Roman" panose="02020603050405020304" pitchFamily="18" charset="0"/>
              </a:rPr>
              <a:t>Tuần</a:t>
            </a:r>
            <a:r>
              <a:rPr lang="en-US" sz="5400" dirty="0">
                <a:solidFill>
                  <a:srgbClr val="FF0000"/>
                </a:solidFill>
                <a:effectLst>
                  <a:outerShdw blurRad="38100" dist="38100" dir="2700000" algn="tl">
                    <a:srgbClr val="000000">
                      <a:alpha val="43137"/>
                    </a:srgbClr>
                  </a:outerShdw>
                </a:effectLst>
                <a:latin typeface="UTM Guanine" panose="02040603050506020204" pitchFamily="18" charset="0"/>
                <a:cs typeface="Times New Roman" panose="02020603050405020304" pitchFamily="18" charset="0"/>
              </a:rPr>
              <a:t> 14 - </a:t>
            </a:r>
            <a:r>
              <a:rPr lang="en-US" sz="5400" dirty="0" err="1">
                <a:solidFill>
                  <a:srgbClr val="FF0000"/>
                </a:solidFill>
                <a:effectLst>
                  <a:outerShdw blurRad="38100" dist="38100" dir="2700000" algn="tl">
                    <a:srgbClr val="000000">
                      <a:alpha val="43137"/>
                    </a:srgbClr>
                  </a:outerShdw>
                </a:effectLst>
                <a:latin typeface="UTM Guanine" panose="02040603050506020204" pitchFamily="18" charset="0"/>
                <a:cs typeface="Times New Roman" panose="02020603050405020304" pitchFamily="18" charset="0"/>
              </a:rPr>
              <a:t>Bài</a:t>
            </a:r>
            <a:r>
              <a:rPr lang="en-US" sz="5400" dirty="0">
                <a:solidFill>
                  <a:srgbClr val="FF0000"/>
                </a:solidFill>
                <a:effectLst>
                  <a:outerShdw blurRad="38100" dist="38100" dir="2700000" algn="tl">
                    <a:srgbClr val="000000">
                      <a:alpha val="43137"/>
                    </a:srgbClr>
                  </a:outerShdw>
                </a:effectLst>
                <a:latin typeface="UTM Guanine" panose="02040603050506020204" pitchFamily="18" charset="0"/>
                <a:cs typeface="Times New Roman" panose="02020603050405020304" pitchFamily="18" charset="0"/>
              </a:rPr>
              <a:t> </a:t>
            </a:r>
            <a:r>
              <a:rPr lang="en-US" sz="5400" dirty="0" err="1">
                <a:solidFill>
                  <a:srgbClr val="FF0000"/>
                </a:solidFill>
                <a:effectLst>
                  <a:outerShdw blurRad="38100" dist="38100" dir="2700000" algn="tl">
                    <a:srgbClr val="000000">
                      <a:alpha val="43137"/>
                    </a:srgbClr>
                  </a:outerShdw>
                </a:effectLst>
                <a:latin typeface="UTM Guanine" panose="02040603050506020204" pitchFamily="18" charset="0"/>
                <a:cs typeface="Times New Roman" panose="02020603050405020304" pitchFamily="18" charset="0"/>
              </a:rPr>
              <a:t>viết</a:t>
            </a:r>
            <a:r>
              <a:rPr lang="en-US" sz="5400" dirty="0">
                <a:solidFill>
                  <a:srgbClr val="FF0000"/>
                </a:solidFill>
                <a:effectLst>
                  <a:outerShdw blurRad="38100" dist="38100" dir="2700000" algn="tl">
                    <a:srgbClr val="000000">
                      <a:alpha val="43137"/>
                    </a:srgbClr>
                  </a:outerShdw>
                </a:effectLst>
                <a:latin typeface="UTM Guanine" panose="02040603050506020204" pitchFamily="18" charset="0"/>
                <a:cs typeface="Times New Roman" panose="02020603050405020304" pitchFamily="18" charset="0"/>
              </a:rPr>
              <a:t> 1: </a:t>
            </a:r>
          </a:p>
          <a:p>
            <a:pPr algn="ctr" eaLnBrk="1" hangingPunct="1">
              <a:spcBef>
                <a:spcPts val="1350"/>
              </a:spcBef>
              <a:defRPr/>
            </a:pPr>
            <a:r>
              <a:rPr lang="en-US" sz="4000" dirty="0">
                <a:solidFill>
                  <a:schemeClr val="tx2"/>
                </a:solidFill>
                <a:effectLst>
                  <a:outerShdw blurRad="38100" dist="38100" dir="2700000" algn="tl">
                    <a:srgbClr val="000000">
                      <a:alpha val="43137"/>
                    </a:srgbClr>
                  </a:outerShdw>
                </a:effectLst>
                <a:latin typeface="UTM Avo" panose="02040603050506020204"/>
                <a:cs typeface="Times New Roman" panose="02020603050405020304" pitchFamily="18" charset="0"/>
              </a:rPr>
              <a:t>LUYỆN TẬP VIẾT ĐOẠN VĂN NÊU Ý KIẾN </a:t>
            </a:r>
          </a:p>
          <a:p>
            <a:pPr algn="ctr" eaLnBrk="1" hangingPunct="1">
              <a:spcBef>
                <a:spcPts val="1350"/>
              </a:spcBef>
              <a:defRPr/>
            </a:pPr>
            <a:r>
              <a:rPr lang="en-US" sz="4000" dirty="0">
                <a:solidFill>
                  <a:schemeClr val="tx2"/>
                </a:solidFill>
                <a:effectLst>
                  <a:outerShdw blurRad="38100" dist="38100" dir="2700000" algn="tl">
                    <a:srgbClr val="000000">
                      <a:alpha val="43137"/>
                    </a:srgbClr>
                  </a:outerShdw>
                </a:effectLst>
                <a:latin typeface="UTM Avo" panose="02040603050506020204"/>
                <a:cs typeface="Times New Roman" panose="02020603050405020304" pitchFamily="18" charset="0"/>
              </a:rPr>
              <a:t>VỀ MỘT HIỆN TƯỢNG XÃ HỘI </a:t>
            </a:r>
          </a:p>
          <a:p>
            <a:pPr algn="ctr" eaLnBrk="1" hangingPunct="1">
              <a:spcBef>
                <a:spcPts val="1350"/>
              </a:spcBef>
              <a:defRPr/>
            </a:pPr>
            <a:r>
              <a:rPr lang="en-US" sz="4000" dirty="0">
                <a:solidFill>
                  <a:schemeClr val="tx2"/>
                </a:solidFill>
                <a:effectLst>
                  <a:outerShdw blurRad="38100" dist="38100" dir="2700000" algn="tl">
                    <a:srgbClr val="000000">
                      <a:alpha val="43137"/>
                    </a:srgbClr>
                  </a:outerShdw>
                </a:effectLst>
                <a:latin typeface="UTM Avo" panose="02040603050506020204"/>
                <a:cs typeface="Times New Roman" panose="02020603050405020304" pitchFamily="18" charset="0"/>
              </a:rPr>
              <a:t>(</a:t>
            </a:r>
            <a:r>
              <a:rPr lang="en-US" sz="4000" dirty="0" err="1">
                <a:solidFill>
                  <a:schemeClr val="tx2"/>
                </a:solidFill>
                <a:effectLst>
                  <a:outerShdw blurRad="38100" dist="38100" dir="2700000" algn="tl">
                    <a:srgbClr val="000000">
                      <a:alpha val="43137"/>
                    </a:srgbClr>
                  </a:outerShdw>
                </a:effectLst>
                <a:latin typeface="UTM Avo" panose="02040603050506020204"/>
                <a:cs typeface="Times New Roman" panose="02020603050405020304" pitchFamily="18" charset="0"/>
              </a:rPr>
              <a:t>Mở</a:t>
            </a:r>
            <a:r>
              <a:rPr lang="en-US" sz="4000" dirty="0">
                <a:solidFill>
                  <a:schemeClr val="tx2"/>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r>
              <a:rPr lang="en-US" sz="4000" dirty="0" err="1">
                <a:solidFill>
                  <a:schemeClr val="tx2"/>
                </a:solidFill>
                <a:effectLst>
                  <a:outerShdw blurRad="38100" dist="38100" dir="2700000" algn="tl">
                    <a:srgbClr val="000000">
                      <a:alpha val="43137"/>
                    </a:srgbClr>
                  </a:outerShdw>
                </a:effectLst>
                <a:latin typeface="UTM Avo" panose="02040603050506020204"/>
                <a:cs typeface="Times New Roman" panose="02020603050405020304" pitchFamily="18" charset="0"/>
              </a:rPr>
              <a:t>đoạn</a:t>
            </a:r>
            <a:r>
              <a:rPr lang="en-US" sz="4000" dirty="0">
                <a:solidFill>
                  <a:schemeClr val="tx2"/>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r>
              <a:rPr lang="en-US" sz="4000" dirty="0" err="1">
                <a:solidFill>
                  <a:schemeClr val="tx2"/>
                </a:solidFill>
                <a:effectLst>
                  <a:outerShdw blurRad="38100" dist="38100" dir="2700000" algn="tl">
                    <a:srgbClr val="000000">
                      <a:alpha val="43137"/>
                    </a:srgbClr>
                  </a:outerShdw>
                </a:effectLst>
                <a:latin typeface="UTM Avo" panose="02040603050506020204"/>
                <a:cs typeface="Times New Roman" panose="02020603050405020304" pitchFamily="18" charset="0"/>
              </a:rPr>
              <a:t>kết</a:t>
            </a:r>
            <a:r>
              <a:rPr lang="en-US" sz="4000" dirty="0">
                <a:solidFill>
                  <a:schemeClr val="tx2"/>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r>
              <a:rPr lang="en-US" sz="4000" dirty="0" err="1">
                <a:solidFill>
                  <a:schemeClr val="tx2"/>
                </a:solidFill>
                <a:effectLst>
                  <a:outerShdw blurRad="38100" dist="38100" dir="2700000" algn="tl">
                    <a:srgbClr val="000000">
                      <a:alpha val="43137"/>
                    </a:srgbClr>
                  </a:outerShdw>
                </a:effectLst>
                <a:latin typeface="UTM Avo" panose="02040603050506020204"/>
                <a:cs typeface="Times New Roman" panose="02020603050405020304" pitchFamily="18" charset="0"/>
              </a:rPr>
              <a:t>đoạn</a:t>
            </a:r>
            <a:r>
              <a:rPr lang="en-US" sz="4000" dirty="0">
                <a:solidFill>
                  <a:schemeClr val="tx2"/>
                </a:solidFill>
                <a:effectLst>
                  <a:outerShdw blurRad="38100" dist="38100" dir="2700000" algn="tl">
                    <a:srgbClr val="000000">
                      <a:alpha val="43137"/>
                    </a:srgbClr>
                  </a:outerShdw>
                </a:effectLst>
                <a:latin typeface="UTM Avo" panose="02040603050506020204"/>
                <a:cs typeface="Times New Roman" panose="02020603050405020304" pitchFamily="18" charset="0"/>
              </a:rPr>
              <a:t>)</a:t>
            </a:r>
          </a:p>
        </p:txBody>
      </p:sp>
      <p:pic>
        <p:nvPicPr>
          <p:cNvPr id="6" name="Picture 5" descr="POINSET2">
            <a:extLst>
              <a:ext uri="{FF2B5EF4-FFF2-40B4-BE49-F238E27FC236}">
                <a16:creationId xmlns:a16="http://schemas.microsoft.com/office/drawing/2014/main" id="{1A6D274C-1A33-761B-475D-091A88CF1B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219216" y="-174519"/>
            <a:ext cx="1560910"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OINSET2">
            <a:extLst>
              <a:ext uri="{FF2B5EF4-FFF2-40B4-BE49-F238E27FC236}">
                <a16:creationId xmlns:a16="http://schemas.microsoft.com/office/drawing/2014/main" id="{1A6D274C-1A33-761B-475D-091A88CF1B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574933" y="21735"/>
            <a:ext cx="1560910"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POINSET2">
            <a:extLst>
              <a:ext uri="{FF2B5EF4-FFF2-40B4-BE49-F238E27FC236}">
                <a16:creationId xmlns:a16="http://schemas.microsoft.com/office/drawing/2014/main" id="{1A6D274C-1A33-761B-475D-091A88CF1B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79282" y="4835853"/>
            <a:ext cx="1560910"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POINSET2">
            <a:extLst>
              <a:ext uri="{FF2B5EF4-FFF2-40B4-BE49-F238E27FC236}">
                <a16:creationId xmlns:a16="http://schemas.microsoft.com/office/drawing/2014/main" id="{1A6D274C-1A33-761B-475D-091A88CF1B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V="1">
            <a:off x="10411874" y="5077874"/>
            <a:ext cx="1560910"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381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423" y="427904"/>
            <a:ext cx="11413155" cy="6002192"/>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txBody>
            <a:bodyPr/>
            <a:lstStyle/>
            <a:p>
              <a:endParaRPr lang="vi-VN"/>
            </a:p>
          </p:txBody>
        </p:sp>
        <p:sp>
          <p:nvSpPr>
            <p:cNvPr id="4" name="TextBox 4"/>
            <p:cNvSpPr txBox="1"/>
            <p:nvPr/>
          </p:nvSpPr>
          <p:spPr>
            <a:xfrm>
              <a:off x="0" y="-47625"/>
              <a:ext cx="4508901" cy="241886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a:off x="2668107" y="1723837"/>
            <a:ext cx="6869564" cy="1175635"/>
            <a:chOff x="0" y="0"/>
            <a:chExt cx="2713902" cy="464448"/>
          </a:xfrm>
        </p:grpSpPr>
        <p:sp>
          <p:nvSpPr>
            <p:cNvPr id="6" name="Freeform 6"/>
            <p:cNvSpPr/>
            <p:nvPr/>
          </p:nvSpPr>
          <p:spPr>
            <a:xfrm>
              <a:off x="0" y="0"/>
              <a:ext cx="2713902" cy="464448"/>
            </a:xfrm>
            <a:custGeom>
              <a:avLst/>
              <a:gdLst/>
              <a:ahLst/>
              <a:cxnLst/>
              <a:rect l="l" t="t" r="r" b="b"/>
              <a:pathLst>
                <a:path w="2713902" h="464448">
                  <a:moveTo>
                    <a:pt x="44328" y="0"/>
                  </a:moveTo>
                  <a:lnTo>
                    <a:pt x="2669573" y="0"/>
                  </a:lnTo>
                  <a:cubicBezTo>
                    <a:pt x="2694055" y="0"/>
                    <a:pt x="2713902" y="19846"/>
                    <a:pt x="2713902" y="44328"/>
                  </a:cubicBezTo>
                  <a:lnTo>
                    <a:pt x="2713902" y="420120"/>
                  </a:lnTo>
                  <a:cubicBezTo>
                    <a:pt x="2713902" y="444602"/>
                    <a:pt x="2694055" y="464448"/>
                    <a:pt x="2669573" y="464448"/>
                  </a:cubicBezTo>
                  <a:lnTo>
                    <a:pt x="44328" y="464448"/>
                  </a:lnTo>
                  <a:cubicBezTo>
                    <a:pt x="19846" y="464448"/>
                    <a:pt x="0" y="444602"/>
                    <a:pt x="0" y="420120"/>
                  </a:cubicBezTo>
                  <a:lnTo>
                    <a:pt x="0" y="44328"/>
                  </a:lnTo>
                  <a:cubicBezTo>
                    <a:pt x="0" y="19846"/>
                    <a:pt x="19846" y="0"/>
                    <a:pt x="44328" y="0"/>
                  </a:cubicBezTo>
                  <a:close/>
                </a:path>
              </a:pathLst>
            </a:custGeom>
            <a:solidFill>
              <a:srgbClr val="D0E6A5"/>
            </a:solidFill>
          </p:spPr>
          <p:txBody>
            <a:bodyPr/>
            <a:lstStyle/>
            <a:p>
              <a:endParaRPr lang="vi-VN"/>
            </a:p>
          </p:txBody>
        </p:sp>
        <p:sp>
          <p:nvSpPr>
            <p:cNvPr id="7" name="TextBox 7"/>
            <p:cNvSpPr txBox="1"/>
            <p:nvPr/>
          </p:nvSpPr>
          <p:spPr>
            <a:xfrm>
              <a:off x="0" y="-38100"/>
              <a:ext cx="2713902" cy="502548"/>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a:off x="7632019" y="1"/>
            <a:ext cx="4343975" cy="1819039"/>
          </a:xfrm>
          <a:custGeom>
            <a:avLst/>
            <a:gdLst/>
            <a:ahLst/>
            <a:cxnLst/>
            <a:rect l="l" t="t" r="r" b="b"/>
            <a:pathLst>
              <a:path w="6515962" h="2728559">
                <a:moveTo>
                  <a:pt x="0" y="0"/>
                </a:moveTo>
                <a:lnTo>
                  <a:pt x="6515962" y="0"/>
                </a:lnTo>
                <a:lnTo>
                  <a:pt x="6515962" y="2728559"/>
                </a:lnTo>
                <a:lnTo>
                  <a:pt x="0" y="2728559"/>
                </a:lnTo>
                <a:lnTo>
                  <a:pt x="0" y="0"/>
                </a:lnTo>
                <a:close/>
              </a:path>
            </a:pathLst>
          </a:custGeom>
          <a:blipFill>
            <a:blip r:embed="rId2"/>
            <a:stretch>
              <a:fillRect/>
            </a:stretch>
          </a:blipFill>
        </p:spPr>
        <p:txBody>
          <a:bodyPr/>
          <a:lstStyle/>
          <a:p>
            <a:endParaRPr lang="vi-VN"/>
          </a:p>
        </p:txBody>
      </p:sp>
      <p:sp>
        <p:nvSpPr>
          <p:cNvPr id="9" name="Freeform 9"/>
          <p:cNvSpPr/>
          <p:nvPr/>
        </p:nvSpPr>
        <p:spPr>
          <a:xfrm rot="-1401170">
            <a:off x="3273861" y="-436373"/>
            <a:ext cx="4534594" cy="1898861"/>
          </a:xfrm>
          <a:custGeom>
            <a:avLst/>
            <a:gdLst/>
            <a:ahLst/>
            <a:cxnLst/>
            <a:rect l="l" t="t" r="r" b="b"/>
            <a:pathLst>
              <a:path w="6801891" h="2848292">
                <a:moveTo>
                  <a:pt x="0" y="0"/>
                </a:moveTo>
                <a:lnTo>
                  <a:pt x="6801891" y="0"/>
                </a:lnTo>
                <a:lnTo>
                  <a:pt x="6801891" y="2848291"/>
                </a:lnTo>
                <a:lnTo>
                  <a:pt x="0" y="2848291"/>
                </a:lnTo>
                <a:lnTo>
                  <a:pt x="0" y="0"/>
                </a:lnTo>
                <a:close/>
              </a:path>
            </a:pathLst>
          </a:custGeom>
          <a:blipFill>
            <a:blip r:embed="rId2"/>
            <a:stretch>
              <a:fillRect/>
            </a:stretch>
          </a:blipFill>
        </p:spPr>
        <p:txBody>
          <a:bodyPr/>
          <a:lstStyle/>
          <a:p>
            <a:endParaRPr lang="vi-VN"/>
          </a:p>
        </p:txBody>
      </p:sp>
      <p:sp>
        <p:nvSpPr>
          <p:cNvPr id="10" name="Freeform 10"/>
          <p:cNvSpPr/>
          <p:nvPr/>
        </p:nvSpPr>
        <p:spPr>
          <a:xfrm>
            <a:off x="-978798" y="-820116"/>
            <a:ext cx="4343975" cy="1819039"/>
          </a:xfrm>
          <a:custGeom>
            <a:avLst/>
            <a:gdLst/>
            <a:ahLst/>
            <a:cxnLst/>
            <a:rect l="l" t="t" r="r" b="b"/>
            <a:pathLst>
              <a:path w="6515962" h="2728559">
                <a:moveTo>
                  <a:pt x="0" y="0"/>
                </a:moveTo>
                <a:lnTo>
                  <a:pt x="6515962" y="0"/>
                </a:lnTo>
                <a:lnTo>
                  <a:pt x="6515962" y="2728559"/>
                </a:lnTo>
                <a:lnTo>
                  <a:pt x="0" y="2728559"/>
                </a:lnTo>
                <a:lnTo>
                  <a:pt x="0" y="0"/>
                </a:lnTo>
                <a:close/>
              </a:path>
            </a:pathLst>
          </a:custGeom>
          <a:blipFill>
            <a:blip r:embed="rId2"/>
            <a:stretch>
              <a:fillRect/>
            </a:stretch>
          </a:blipFill>
        </p:spPr>
        <p:txBody>
          <a:bodyPr/>
          <a:lstStyle/>
          <a:p>
            <a:endParaRPr lang="vi-VN"/>
          </a:p>
        </p:txBody>
      </p:sp>
      <p:sp>
        <p:nvSpPr>
          <p:cNvPr id="11" name="Freeform 11"/>
          <p:cNvSpPr/>
          <p:nvPr/>
        </p:nvSpPr>
        <p:spPr>
          <a:xfrm>
            <a:off x="10281524" y="4530963"/>
            <a:ext cx="1811727" cy="2163256"/>
          </a:xfrm>
          <a:custGeom>
            <a:avLst/>
            <a:gdLst/>
            <a:ahLst/>
            <a:cxnLst/>
            <a:rect l="l" t="t" r="r" b="b"/>
            <a:pathLst>
              <a:path w="2717590" h="3244884">
                <a:moveTo>
                  <a:pt x="0" y="0"/>
                </a:moveTo>
                <a:lnTo>
                  <a:pt x="2717590" y="0"/>
                </a:lnTo>
                <a:lnTo>
                  <a:pt x="2717590" y="3244884"/>
                </a:lnTo>
                <a:lnTo>
                  <a:pt x="0" y="3244884"/>
                </a:lnTo>
                <a:lnTo>
                  <a:pt x="0" y="0"/>
                </a:lnTo>
                <a:close/>
              </a:path>
            </a:pathLst>
          </a:custGeom>
          <a:blipFill>
            <a:blip r:embed="rId3"/>
            <a:stretch>
              <a:fillRect/>
            </a:stretch>
          </a:blipFill>
        </p:spPr>
        <p:txBody>
          <a:bodyPr/>
          <a:lstStyle/>
          <a:p>
            <a:endParaRPr lang="vi-VN"/>
          </a:p>
        </p:txBody>
      </p:sp>
      <p:grpSp>
        <p:nvGrpSpPr>
          <p:cNvPr id="12" name="Group 12"/>
          <p:cNvGrpSpPr/>
          <p:nvPr/>
        </p:nvGrpSpPr>
        <p:grpSpPr>
          <a:xfrm>
            <a:off x="2898536" y="3073858"/>
            <a:ext cx="5961155" cy="930000"/>
            <a:chOff x="0" y="0"/>
            <a:chExt cx="11922309" cy="1860000"/>
          </a:xfrm>
        </p:grpSpPr>
        <p:grpSp>
          <p:nvGrpSpPr>
            <p:cNvPr id="13" name="Group 13"/>
            <p:cNvGrpSpPr/>
            <p:nvPr/>
          </p:nvGrpSpPr>
          <p:grpSpPr>
            <a:xfrm>
              <a:off x="0" y="0"/>
              <a:ext cx="11922309" cy="1860000"/>
              <a:chOff x="0" y="0"/>
              <a:chExt cx="2752392" cy="429401"/>
            </a:xfrm>
          </p:grpSpPr>
          <p:sp>
            <p:nvSpPr>
              <p:cNvPr id="14" name="Freeform 14"/>
              <p:cNvSpPr/>
              <p:nvPr/>
            </p:nvSpPr>
            <p:spPr>
              <a:xfrm>
                <a:off x="0" y="0"/>
                <a:ext cx="2752392" cy="429401"/>
              </a:xfrm>
              <a:custGeom>
                <a:avLst/>
                <a:gdLst/>
                <a:ahLst/>
                <a:cxnLst/>
                <a:rect l="l" t="t" r="r" b="b"/>
                <a:pathLst>
                  <a:path w="2752392" h="429401">
                    <a:moveTo>
                      <a:pt x="28892" y="0"/>
                    </a:moveTo>
                    <a:lnTo>
                      <a:pt x="2723500" y="0"/>
                    </a:lnTo>
                    <a:cubicBezTo>
                      <a:pt x="2731163" y="0"/>
                      <a:pt x="2738512" y="3044"/>
                      <a:pt x="2743930" y="8462"/>
                    </a:cubicBezTo>
                    <a:cubicBezTo>
                      <a:pt x="2749348" y="13881"/>
                      <a:pt x="2752392" y="21229"/>
                      <a:pt x="2752392" y="28892"/>
                    </a:cubicBezTo>
                    <a:lnTo>
                      <a:pt x="2752392" y="400509"/>
                    </a:lnTo>
                    <a:cubicBezTo>
                      <a:pt x="2752392" y="416466"/>
                      <a:pt x="2739457" y="429401"/>
                      <a:pt x="2723500" y="429401"/>
                    </a:cubicBezTo>
                    <a:lnTo>
                      <a:pt x="28892" y="429401"/>
                    </a:lnTo>
                    <a:cubicBezTo>
                      <a:pt x="21229" y="429401"/>
                      <a:pt x="13881" y="426357"/>
                      <a:pt x="8462" y="420939"/>
                    </a:cubicBezTo>
                    <a:cubicBezTo>
                      <a:pt x="3044" y="415520"/>
                      <a:pt x="0" y="408172"/>
                      <a:pt x="0" y="400509"/>
                    </a:cubicBezTo>
                    <a:lnTo>
                      <a:pt x="0" y="28892"/>
                    </a:lnTo>
                    <a:cubicBezTo>
                      <a:pt x="0" y="21229"/>
                      <a:pt x="3044" y="13881"/>
                      <a:pt x="8462" y="8462"/>
                    </a:cubicBezTo>
                    <a:cubicBezTo>
                      <a:pt x="13881" y="3044"/>
                      <a:pt x="21229" y="0"/>
                      <a:pt x="28892" y="0"/>
                    </a:cubicBezTo>
                    <a:close/>
                  </a:path>
                </a:pathLst>
              </a:custGeom>
              <a:solidFill>
                <a:srgbClr val="F7F3F0"/>
              </a:solidFill>
              <a:ln w="38100" cap="rnd">
                <a:solidFill>
                  <a:srgbClr val="D78F28"/>
                </a:solidFill>
                <a:prstDash val="solid"/>
                <a:round/>
              </a:ln>
            </p:spPr>
            <p:txBody>
              <a:bodyPr/>
              <a:lstStyle/>
              <a:p>
                <a:endParaRPr lang="vi-VN"/>
              </a:p>
            </p:txBody>
          </p:sp>
          <p:sp>
            <p:nvSpPr>
              <p:cNvPr id="15" name="TextBox 15"/>
              <p:cNvSpPr txBox="1"/>
              <p:nvPr/>
            </p:nvSpPr>
            <p:spPr>
              <a:xfrm>
                <a:off x="0" y="-38100"/>
                <a:ext cx="2752392" cy="46750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6" name="TextBox 16"/>
            <p:cNvSpPr txBox="1"/>
            <p:nvPr/>
          </p:nvSpPr>
          <p:spPr>
            <a:xfrm>
              <a:off x="574018" y="147604"/>
              <a:ext cx="8980857" cy="1538882"/>
            </a:xfrm>
            <a:prstGeom prst="rect">
              <a:avLst/>
            </a:prstGeom>
          </p:spPr>
          <p:txBody>
            <a:bodyPr lIns="0" tIns="0" rIns="0" bIns="0" rtlCol="0" anchor="t">
              <a:spAutoFit/>
            </a:bodyPr>
            <a:lstStyle/>
            <a:p>
              <a:pPr defTabSz="609630">
                <a:lnSpc>
                  <a:spcPts val="2025"/>
                </a:lnSpc>
              </a:pPr>
              <a:r>
                <a:rPr lang="en-US" sz="1447" b="1">
                  <a:solidFill>
                    <a:srgbClr val="000000"/>
                  </a:solidFill>
                  <a:latin typeface="Arimo Bold"/>
                  <a:ea typeface="Arimo Bold"/>
                  <a:cs typeface="Arimo Bold"/>
                  <a:sym typeface="Arimo Bold"/>
                </a:rPr>
                <a:t>A.Nêu lại ý kiến như câu mở đoạn để khẳng định lại ý bản thân.</a:t>
              </a:r>
            </a:p>
            <a:p>
              <a:pPr defTabSz="609630">
                <a:lnSpc>
                  <a:spcPts val="2025"/>
                </a:lnSpc>
              </a:pPr>
              <a:endParaRPr lang="en-US" sz="1447" b="1">
                <a:solidFill>
                  <a:srgbClr val="000000"/>
                </a:solidFill>
                <a:latin typeface="Arimo Bold"/>
                <a:ea typeface="Arimo Bold"/>
                <a:cs typeface="Arimo Bold"/>
                <a:sym typeface="Arimo Bold"/>
              </a:endParaRPr>
            </a:p>
          </p:txBody>
        </p:sp>
      </p:grpSp>
      <p:grpSp>
        <p:nvGrpSpPr>
          <p:cNvPr id="17" name="Group 17"/>
          <p:cNvGrpSpPr/>
          <p:nvPr/>
        </p:nvGrpSpPr>
        <p:grpSpPr>
          <a:xfrm>
            <a:off x="2898536" y="4130481"/>
            <a:ext cx="5961155" cy="710216"/>
            <a:chOff x="0" y="0"/>
            <a:chExt cx="11922309" cy="1420432"/>
          </a:xfrm>
        </p:grpSpPr>
        <p:grpSp>
          <p:nvGrpSpPr>
            <p:cNvPr id="18" name="Group 18"/>
            <p:cNvGrpSpPr/>
            <p:nvPr/>
          </p:nvGrpSpPr>
          <p:grpSpPr>
            <a:xfrm>
              <a:off x="0" y="0"/>
              <a:ext cx="11922309" cy="1420432"/>
              <a:chOff x="0" y="0"/>
              <a:chExt cx="2355024" cy="280579"/>
            </a:xfrm>
          </p:grpSpPr>
          <p:sp>
            <p:nvSpPr>
              <p:cNvPr id="19" name="Freeform 19"/>
              <p:cNvSpPr/>
              <p:nvPr/>
            </p:nvSpPr>
            <p:spPr>
              <a:xfrm>
                <a:off x="0" y="0"/>
                <a:ext cx="2355024" cy="280579"/>
              </a:xfrm>
              <a:custGeom>
                <a:avLst/>
                <a:gdLst/>
                <a:ahLst/>
                <a:cxnLst/>
                <a:rect l="l" t="t" r="r" b="b"/>
                <a:pathLst>
                  <a:path w="2355024" h="280579">
                    <a:moveTo>
                      <a:pt x="33767" y="0"/>
                    </a:moveTo>
                    <a:lnTo>
                      <a:pt x="2321257" y="0"/>
                    </a:lnTo>
                    <a:cubicBezTo>
                      <a:pt x="2339906" y="0"/>
                      <a:pt x="2355024" y="15118"/>
                      <a:pt x="2355024" y="33767"/>
                    </a:cubicBezTo>
                    <a:lnTo>
                      <a:pt x="2355024" y="246812"/>
                    </a:lnTo>
                    <a:cubicBezTo>
                      <a:pt x="2355024" y="265461"/>
                      <a:pt x="2339906" y="280579"/>
                      <a:pt x="2321257" y="280579"/>
                    </a:cubicBezTo>
                    <a:lnTo>
                      <a:pt x="33767" y="280579"/>
                    </a:lnTo>
                    <a:cubicBezTo>
                      <a:pt x="15118" y="280579"/>
                      <a:pt x="0" y="265461"/>
                      <a:pt x="0" y="246812"/>
                    </a:cubicBezTo>
                    <a:lnTo>
                      <a:pt x="0" y="33767"/>
                    </a:lnTo>
                    <a:cubicBezTo>
                      <a:pt x="0" y="15118"/>
                      <a:pt x="15118" y="0"/>
                      <a:pt x="33767" y="0"/>
                    </a:cubicBezTo>
                    <a:close/>
                  </a:path>
                </a:pathLst>
              </a:custGeom>
              <a:solidFill>
                <a:srgbClr val="F7F3F0"/>
              </a:solidFill>
              <a:ln w="38100" cap="rnd">
                <a:solidFill>
                  <a:srgbClr val="D78F28"/>
                </a:solidFill>
                <a:prstDash val="solid"/>
                <a:round/>
              </a:ln>
            </p:spPr>
            <p:txBody>
              <a:bodyPr/>
              <a:lstStyle/>
              <a:p>
                <a:endParaRPr lang="vi-VN"/>
              </a:p>
            </p:txBody>
          </p:sp>
          <p:sp>
            <p:nvSpPr>
              <p:cNvPr id="20" name="TextBox 20"/>
              <p:cNvSpPr txBox="1"/>
              <p:nvPr/>
            </p:nvSpPr>
            <p:spPr>
              <a:xfrm>
                <a:off x="0" y="-38100"/>
                <a:ext cx="2355024" cy="31867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1" name="TextBox 21"/>
            <p:cNvSpPr txBox="1"/>
            <p:nvPr/>
          </p:nvSpPr>
          <p:spPr>
            <a:xfrm>
              <a:off x="574018" y="182152"/>
              <a:ext cx="8980857" cy="1025922"/>
            </a:xfrm>
            <a:prstGeom prst="rect">
              <a:avLst/>
            </a:prstGeom>
          </p:spPr>
          <p:txBody>
            <a:bodyPr lIns="0" tIns="0" rIns="0" bIns="0" rtlCol="0" anchor="t">
              <a:spAutoFit/>
            </a:bodyPr>
            <a:lstStyle/>
            <a:p>
              <a:pPr defTabSz="609630">
                <a:lnSpc>
                  <a:spcPts val="2043"/>
                </a:lnSpc>
              </a:pPr>
              <a:r>
                <a:rPr lang="en-US" sz="1460" b="1">
                  <a:solidFill>
                    <a:srgbClr val="000000"/>
                  </a:solidFill>
                  <a:latin typeface="Arimo Bold"/>
                  <a:ea typeface="Arimo Bold"/>
                  <a:cs typeface="Arimo Bold"/>
                  <a:sym typeface="Arimo Bold"/>
                </a:rPr>
                <a:t>B.Sắp xếp các ý đã tìm được cho phù hợp</a:t>
              </a:r>
            </a:p>
            <a:p>
              <a:pPr defTabSz="609630">
                <a:lnSpc>
                  <a:spcPts val="2043"/>
                </a:lnSpc>
              </a:pPr>
              <a:endParaRPr lang="en-US" sz="1460" b="1">
                <a:solidFill>
                  <a:srgbClr val="000000"/>
                </a:solidFill>
                <a:latin typeface="Arimo Bold"/>
                <a:ea typeface="Arimo Bold"/>
                <a:cs typeface="Arimo Bold"/>
                <a:sym typeface="Arimo Bold"/>
              </a:endParaRPr>
            </a:p>
          </p:txBody>
        </p:sp>
      </p:grpSp>
      <p:grpSp>
        <p:nvGrpSpPr>
          <p:cNvPr id="22" name="Group 22"/>
          <p:cNvGrpSpPr/>
          <p:nvPr/>
        </p:nvGrpSpPr>
        <p:grpSpPr>
          <a:xfrm>
            <a:off x="2898536" y="5136873"/>
            <a:ext cx="5961155" cy="710216"/>
            <a:chOff x="0" y="0"/>
            <a:chExt cx="11922309" cy="1420432"/>
          </a:xfrm>
        </p:grpSpPr>
        <p:grpSp>
          <p:nvGrpSpPr>
            <p:cNvPr id="23" name="Group 23"/>
            <p:cNvGrpSpPr/>
            <p:nvPr/>
          </p:nvGrpSpPr>
          <p:grpSpPr>
            <a:xfrm>
              <a:off x="0" y="0"/>
              <a:ext cx="11922309" cy="1420432"/>
              <a:chOff x="0" y="0"/>
              <a:chExt cx="2355024" cy="280579"/>
            </a:xfrm>
          </p:grpSpPr>
          <p:sp>
            <p:nvSpPr>
              <p:cNvPr id="24" name="Freeform 24"/>
              <p:cNvSpPr/>
              <p:nvPr/>
            </p:nvSpPr>
            <p:spPr>
              <a:xfrm>
                <a:off x="0" y="0"/>
                <a:ext cx="2355024" cy="280579"/>
              </a:xfrm>
              <a:custGeom>
                <a:avLst/>
                <a:gdLst/>
                <a:ahLst/>
                <a:cxnLst/>
                <a:rect l="l" t="t" r="r" b="b"/>
                <a:pathLst>
                  <a:path w="2355024" h="280579">
                    <a:moveTo>
                      <a:pt x="33767" y="0"/>
                    </a:moveTo>
                    <a:lnTo>
                      <a:pt x="2321257" y="0"/>
                    </a:lnTo>
                    <a:cubicBezTo>
                      <a:pt x="2339906" y="0"/>
                      <a:pt x="2355024" y="15118"/>
                      <a:pt x="2355024" y="33767"/>
                    </a:cubicBezTo>
                    <a:lnTo>
                      <a:pt x="2355024" y="246812"/>
                    </a:lnTo>
                    <a:cubicBezTo>
                      <a:pt x="2355024" y="265461"/>
                      <a:pt x="2339906" y="280579"/>
                      <a:pt x="2321257" y="280579"/>
                    </a:cubicBezTo>
                    <a:lnTo>
                      <a:pt x="33767" y="280579"/>
                    </a:lnTo>
                    <a:cubicBezTo>
                      <a:pt x="15118" y="280579"/>
                      <a:pt x="0" y="265461"/>
                      <a:pt x="0" y="246812"/>
                    </a:cubicBezTo>
                    <a:lnTo>
                      <a:pt x="0" y="33767"/>
                    </a:lnTo>
                    <a:cubicBezTo>
                      <a:pt x="0" y="15118"/>
                      <a:pt x="15118" y="0"/>
                      <a:pt x="33767" y="0"/>
                    </a:cubicBezTo>
                    <a:close/>
                  </a:path>
                </a:pathLst>
              </a:custGeom>
              <a:solidFill>
                <a:srgbClr val="F7F3F0"/>
              </a:solidFill>
              <a:ln w="38100" cap="rnd">
                <a:solidFill>
                  <a:srgbClr val="D78F28"/>
                </a:solidFill>
                <a:prstDash val="solid"/>
                <a:round/>
              </a:ln>
            </p:spPr>
            <p:txBody>
              <a:bodyPr/>
              <a:lstStyle/>
              <a:p>
                <a:endParaRPr lang="vi-VN"/>
              </a:p>
            </p:txBody>
          </p:sp>
          <p:sp>
            <p:nvSpPr>
              <p:cNvPr id="25" name="TextBox 25"/>
              <p:cNvSpPr txBox="1"/>
              <p:nvPr/>
            </p:nvSpPr>
            <p:spPr>
              <a:xfrm>
                <a:off x="0" y="-38100"/>
                <a:ext cx="2355024" cy="31867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6" name="TextBox 26"/>
            <p:cNvSpPr txBox="1"/>
            <p:nvPr/>
          </p:nvSpPr>
          <p:spPr>
            <a:xfrm>
              <a:off x="574018" y="182152"/>
              <a:ext cx="8980857" cy="1025922"/>
            </a:xfrm>
            <a:prstGeom prst="rect">
              <a:avLst/>
            </a:prstGeom>
          </p:spPr>
          <p:txBody>
            <a:bodyPr lIns="0" tIns="0" rIns="0" bIns="0" rtlCol="0" anchor="t">
              <a:spAutoFit/>
            </a:bodyPr>
            <a:lstStyle/>
            <a:p>
              <a:pPr defTabSz="609630">
                <a:lnSpc>
                  <a:spcPts val="2043"/>
                </a:lnSpc>
              </a:pPr>
              <a:r>
                <a:rPr lang="en-US" sz="1460" b="1">
                  <a:solidFill>
                    <a:srgbClr val="000000"/>
                  </a:solidFill>
                  <a:latin typeface="Arimo Bold"/>
                  <a:ea typeface="Arimo Bold"/>
                  <a:cs typeface="Arimo Bold"/>
                  <a:sym typeface="Arimo Bold"/>
                </a:rPr>
                <a:t>C.Không lặp lại nguyên văn như câu mở đoạn.</a:t>
              </a:r>
            </a:p>
            <a:p>
              <a:pPr defTabSz="609630">
                <a:lnSpc>
                  <a:spcPts val="2043"/>
                </a:lnSpc>
              </a:pPr>
              <a:endParaRPr lang="en-US" sz="1460" b="1">
                <a:solidFill>
                  <a:srgbClr val="000000"/>
                </a:solidFill>
                <a:latin typeface="Arimo Bold"/>
                <a:ea typeface="Arimo Bold"/>
                <a:cs typeface="Arimo Bold"/>
                <a:sym typeface="Arimo Bold"/>
              </a:endParaRPr>
            </a:p>
          </p:txBody>
        </p:sp>
      </p:grpSp>
      <p:sp>
        <p:nvSpPr>
          <p:cNvPr id="27" name="Freeform 27"/>
          <p:cNvSpPr/>
          <p:nvPr/>
        </p:nvSpPr>
        <p:spPr>
          <a:xfrm>
            <a:off x="0" y="5427003"/>
            <a:ext cx="2085794" cy="1490395"/>
          </a:xfrm>
          <a:custGeom>
            <a:avLst/>
            <a:gdLst/>
            <a:ahLst/>
            <a:cxnLst/>
            <a:rect l="l" t="t" r="r" b="b"/>
            <a:pathLst>
              <a:path w="3128691" h="2235592">
                <a:moveTo>
                  <a:pt x="0" y="0"/>
                </a:moveTo>
                <a:lnTo>
                  <a:pt x="3128691" y="0"/>
                </a:lnTo>
                <a:lnTo>
                  <a:pt x="3128691" y="2235592"/>
                </a:lnTo>
                <a:lnTo>
                  <a:pt x="0" y="223559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28" name="Freeform 28"/>
          <p:cNvSpPr/>
          <p:nvPr/>
        </p:nvSpPr>
        <p:spPr>
          <a:xfrm>
            <a:off x="9165291" y="1557635"/>
            <a:ext cx="1003617" cy="1061519"/>
          </a:xfrm>
          <a:custGeom>
            <a:avLst/>
            <a:gdLst/>
            <a:ahLst/>
            <a:cxnLst/>
            <a:rect l="l" t="t" r="r" b="b"/>
            <a:pathLst>
              <a:path w="1505426" h="1592278">
                <a:moveTo>
                  <a:pt x="0" y="0"/>
                </a:moveTo>
                <a:lnTo>
                  <a:pt x="1505426" y="0"/>
                </a:lnTo>
                <a:lnTo>
                  <a:pt x="1505426" y="1592278"/>
                </a:lnTo>
                <a:lnTo>
                  <a:pt x="0" y="159227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29" name="TextBox 29"/>
          <p:cNvSpPr txBox="1"/>
          <p:nvPr/>
        </p:nvSpPr>
        <p:spPr>
          <a:xfrm>
            <a:off x="2898536" y="1866891"/>
            <a:ext cx="6355319" cy="769441"/>
          </a:xfrm>
          <a:prstGeom prst="rect">
            <a:avLst/>
          </a:prstGeom>
        </p:spPr>
        <p:txBody>
          <a:bodyPr lIns="0" tIns="0" rIns="0" bIns="0" rtlCol="0" anchor="t">
            <a:spAutoFit/>
          </a:bodyPr>
          <a:lstStyle/>
          <a:p>
            <a:pPr algn="ctr" defTabSz="609630">
              <a:lnSpc>
                <a:spcPts val="2986"/>
              </a:lnSpc>
              <a:spcBef>
                <a:spcPct val="0"/>
              </a:spcBef>
            </a:pPr>
            <a:r>
              <a:rPr lang="en-US" sz="2133" b="1">
                <a:solidFill>
                  <a:srgbClr val="000000"/>
                </a:solidFill>
                <a:latin typeface="Arimo Bold"/>
                <a:ea typeface="Arimo Bold"/>
                <a:cs typeface="Arimo Bold"/>
                <a:sym typeface="Arimo Bold"/>
              </a:rPr>
              <a:t>Trong đoạn văn nêu ý kiến về một hiện tượng xã hội, khi phần kết đoạn, em cần lưu ý điều gì?</a:t>
            </a:r>
          </a:p>
        </p:txBody>
      </p:sp>
    </p:spTree>
    <p:extLst>
      <p:ext uri="{BB962C8B-B14F-4D97-AF65-F5344CB8AC3E}">
        <p14:creationId xmlns:p14="http://schemas.microsoft.com/office/powerpoint/2010/main" val="2247811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423" y="427904"/>
            <a:ext cx="11413155" cy="6002192"/>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txBody>
            <a:bodyPr/>
            <a:lstStyle/>
            <a:p>
              <a:endParaRPr lang="vi-VN"/>
            </a:p>
          </p:txBody>
        </p:sp>
        <p:sp>
          <p:nvSpPr>
            <p:cNvPr id="4" name="TextBox 4"/>
            <p:cNvSpPr txBox="1"/>
            <p:nvPr/>
          </p:nvSpPr>
          <p:spPr>
            <a:xfrm>
              <a:off x="0" y="-47625"/>
              <a:ext cx="4508901" cy="241886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a:off x="2668107" y="1723837"/>
            <a:ext cx="6869564" cy="1175635"/>
            <a:chOff x="0" y="0"/>
            <a:chExt cx="2713902" cy="464448"/>
          </a:xfrm>
        </p:grpSpPr>
        <p:sp>
          <p:nvSpPr>
            <p:cNvPr id="6" name="Freeform 6"/>
            <p:cNvSpPr/>
            <p:nvPr/>
          </p:nvSpPr>
          <p:spPr>
            <a:xfrm>
              <a:off x="0" y="0"/>
              <a:ext cx="2713902" cy="464448"/>
            </a:xfrm>
            <a:custGeom>
              <a:avLst/>
              <a:gdLst/>
              <a:ahLst/>
              <a:cxnLst/>
              <a:rect l="l" t="t" r="r" b="b"/>
              <a:pathLst>
                <a:path w="2713902" h="464448">
                  <a:moveTo>
                    <a:pt x="44328" y="0"/>
                  </a:moveTo>
                  <a:lnTo>
                    <a:pt x="2669573" y="0"/>
                  </a:lnTo>
                  <a:cubicBezTo>
                    <a:pt x="2694055" y="0"/>
                    <a:pt x="2713902" y="19846"/>
                    <a:pt x="2713902" y="44328"/>
                  </a:cubicBezTo>
                  <a:lnTo>
                    <a:pt x="2713902" y="420120"/>
                  </a:lnTo>
                  <a:cubicBezTo>
                    <a:pt x="2713902" y="444602"/>
                    <a:pt x="2694055" y="464448"/>
                    <a:pt x="2669573" y="464448"/>
                  </a:cubicBezTo>
                  <a:lnTo>
                    <a:pt x="44328" y="464448"/>
                  </a:lnTo>
                  <a:cubicBezTo>
                    <a:pt x="19846" y="464448"/>
                    <a:pt x="0" y="444602"/>
                    <a:pt x="0" y="420120"/>
                  </a:cubicBezTo>
                  <a:lnTo>
                    <a:pt x="0" y="44328"/>
                  </a:lnTo>
                  <a:cubicBezTo>
                    <a:pt x="0" y="19846"/>
                    <a:pt x="19846" y="0"/>
                    <a:pt x="44328" y="0"/>
                  </a:cubicBezTo>
                  <a:close/>
                </a:path>
              </a:pathLst>
            </a:custGeom>
            <a:solidFill>
              <a:srgbClr val="D0E6A5"/>
            </a:solidFill>
          </p:spPr>
          <p:txBody>
            <a:bodyPr/>
            <a:lstStyle/>
            <a:p>
              <a:endParaRPr lang="vi-VN"/>
            </a:p>
          </p:txBody>
        </p:sp>
        <p:sp>
          <p:nvSpPr>
            <p:cNvPr id="7" name="TextBox 7"/>
            <p:cNvSpPr txBox="1"/>
            <p:nvPr/>
          </p:nvSpPr>
          <p:spPr>
            <a:xfrm>
              <a:off x="0" y="-38100"/>
              <a:ext cx="2713902" cy="502548"/>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a:off x="7632019" y="1"/>
            <a:ext cx="4343975" cy="1819039"/>
          </a:xfrm>
          <a:custGeom>
            <a:avLst/>
            <a:gdLst/>
            <a:ahLst/>
            <a:cxnLst/>
            <a:rect l="l" t="t" r="r" b="b"/>
            <a:pathLst>
              <a:path w="6515962" h="2728559">
                <a:moveTo>
                  <a:pt x="0" y="0"/>
                </a:moveTo>
                <a:lnTo>
                  <a:pt x="6515962" y="0"/>
                </a:lnTo>
                <a:lnTo>
                  <a:pt x="6515962" y="2728559"/>
                </a:lnTo>
                <a:lnTo>
                  <a:pt x="0" y="2728559"/>
                </a:lnTo>
                <a:lnTo>
                  <a:pt x="0" y="0"/>
                </a:lnTo>
                <a:close/>
              </a:path>
            </a:pathLst>
          </a:custGeom>
          <a:blipFill>
            <a:blip r:embed="rId2"/>
            <a:stretch>
              <a:fillRect/>
            </a:stretch>
          </a:blipFill>
        </p:spPr>
        <p:txBody>
          <a:bodyPr/>
          <a:lstStyle/>
          <a:p>
            <a:endParaRPr lang="vi-VN"/>
          </a:p>
        </p:txBody>
      </p:sp>
      <p:sp>
        <p:nvSpPr>
          <p:cNvPr id="9" name="Freeform 9"/>
          <p:cNvSpPr/>
          <p:nvPr/>
        </p:nvSpPr>
        <p:spPr>
          <a:xfrm rot="-1401170">
            <a:off x="3273861" y="-436373"/>
            <a:ext cx="4534594" cy="1898861"/>
          </a:xfrm>
          <a:custGeom>
            <a:avLst/>
            <a:gdLst/>
            <a:ahLst/>
            <a:cxnLst/>
            <a:rect l="l" t="t" r="r" b="b"/>
            <a:pathLst>
              <a:path w="6801891" h="2848292">
                <a:moveTo>
                  <a:pt x="0" y="0"/>
                </a:moveTo>
                <a:lnTo>
                  <a:pt x="6801891" y="0"/>
                </a:lnTo>
                <a:lnTo>
                  <a:pt x="6801891" y="2848291"/>
                </a:lnTo>
                <a:lnTo>
                  <a:pt x="0" y="2848291"/>
                </a:lnTo>
                <a:lnTo>
                  <a:pt x="0" y="0"/>
                </a:lnTo>
                <a:close/>
              </a:path>
            </a:pathLst>
          </a:custGeom>
          <a:blipFill>
            <a:blip r:embed="rId2"/>
            <a:stretch>
              <a:fillRect/>
            </a:stretch>
          </a:blipFill>
        </p:spPr>
        <p:txBody>
          <a:bodyPr/>
          <a:lstStyle/>
          <a:p>
            <a:endParaRPr lang="vi-VN"/>
          </a:p>
        </p:txBody>
      </p:sp>
      <p:sp>
        <p:nvSpPr>
          <p:cNvPr id="10" name="Freeform 10"/>
          <p:cNvSpPr/>
          <p:nvPr/>
        </p:nvSpPr>
        <p:spPr>
          <a:xfrm>
            <a:off x="-978798" y="-820116"/>
            <a:ext cx="4343975" cy="1819039"/>
          </a:xfrm>
          <a:custGeom>
            <a:avLst/>
            <a:gdLst/>
            <a:ahLst/>
            <a:cxnLst/>
            <a:rect l="l" t="t" r="r" b="b"/>
            <a:pathLst>
              <a:path w="6515962" h="2728559">
                <a:moveTo>
                  <a:pt x="0" y="0"/>
                </a:moveTo>
                <a:lnTo>
                  <a:pt x="6515962" y="0"/>
                </a:lnTo>
                <a:lnTo>
                  <a:pt x="6515962" y="2728559"/>
                </a:lnTo>
                <a:lnTo>
                  <a:pt x="0" y="2728559"/>
                </a:lnTo>
                <a:lnTo>
                  <a:pt x="0" y="0"/>
                </a:lnTo>
                <a:close/>
              </a:path>
            </a:pathLst>
          </a:custGeom>
          <a:blipFill>
            <a:blip r:embed="rId2"/>
            <a:stretch>
              <a:fillRect/>
            </a:stretch>
          </a:blipFill>
        </p:spPr>
        <p:txBody>
          <a:bodyPr/>
          <a:lstStyle/>
          <a:p>
            <a:endParaRPr lang="vi-VN"/>
          </a:p>
        </p:txBody>
      </p:sp>
      <p:sp>
        <p:nvSpPr>
          <p:cNvPr id="11" name="Freeform 11"/>
          <p:cNvSpPr/>
          <p:nvPr/>
        </p:nvSpPr>
        <p:spPr>
          <a:xfrm>
            <a:off x="10281524" y="4530963"/>
            <a:ext cx="1811727" cy="2163256"/>
          </a:xfrm>
          <a:custGeom>
            <a:avLst/>
            <a:gdLst/>
            <a:ahLst/>
            <a:cxnLst/>
            <a:rect l="l" t="t" r="r" b="b"/>
            <a:pathLst>
              <a:path w="2717590" h="3244884">
                <a:moveTo>
                  <a:pt x="0" y="0"/>
                </a:moveTo>
                <a:lnTo>
                  <a:pt x="2717590" y="0"/>
                </a:lnTo>
                <a:lnTo>
                  <a:pt x="2717590" y="3244884"/>
                </a:lnTo>
                <a:lnTo>
                  <a:pt x="0" y="3244884"/>
                </a:lnTo>
                <a:lnTo>
                  <a:pt x="0" y="0"/>
                </a:lnTo>
                <a:close/>
              </a:path>
            </a:pathLst>
          </a:custGeom>
          <a:blipFill>
            <a:blip r:embed="rId3"/>
            <a:stretch>
              <a:fillRect/>
            </a:stretch>
          </a:blipFill>
        </p:spPr>
        <p:txBody>
          <a:bodyPr/>
          <a:lstStyle/>
          <a:p>
            <a:endParaRPr lang="vi-VN"/>
          </a:p>
        </p:txBody>
      </p:sp>
      <p:grpSp>
        <p:nvGrpSpPr>
          <p:cNvPr id="12" name="Group 12"/>
          <p:cNvGrpSpPr/>
          <p:nvPr/>
        </p:nvGrpSpPr>
        <p:grpSpPr>
          <a:xfrm>
            <a:off x="2898536" y="3073858"/>
            <a:ext cx="5961155" cy="930000"/>
            <a:chOff x="0" y="0"/>
            <a:chExt cx="11922309" cy="1860000"/>
          </a:xfrm>
        </p:grpSpPr>
        <p:grpSp>
          <p:nvGrpSpPr>
            <p:cNvPr id="13" name="Group 13"/>
            <p:cNvGrpSpPr/>
            <p:nvPr/>
          </p:nvGrpSpPr>
          <p:grpSpPr>
            <a:xfrm>
              <a:off x="0" y="0"/>
              <a:ext cx="11922309" cy="1860000"/>
              <a:chOff x="0" y="0"/>
              <a:chExt cx="2752392" cy="429401"/>
            </a:xfrm>
          </p:grpSpPr>
          <p:sp>
            <p:nvSpPr>
              <p:cNvPr id="14" name="Freeform 14"/>
              <p:cNvSpPr/>
              <p:nvPr/>
            </p:nvSpPr>
            <p:spPr>
              <a:xfrm>
                <a:off x="0" y="0"/>
                <a:ext cx="2752392" cy="429401"/>
              </a:xfrm>
              <a:custGeom>
                <a:avLst/>
                <a:gdLst/>
                <a:ahLst/>
                <a:cxnLst/>
                <a:rect l="l" t="t" r="r" b="b"/>
                <a:pathLst>
                  <a:path w="2752392" h="429401">
                    <a:moveTo>
                      <a:pt x="28892" y="0"/>
                    </a:moveTo>
                    <a:lnTo>
                      <a:pt x="2723500" y="0"/>
                    </a:lnTo>
                    <a:cubicBezTo>
                      <a:pt x="2731163" y="0"/>
                      <a:pt x="2738512" y="3044"/>
                      <a:pt x="2743930" y="8462"/>
                    </a:cubicBezTo>
                    <a:cubicBezTo>
                      <a:pt x="2749348" y="13881"/>
                      <a:pt x="2752392" y="21229"/>
                      <a:pt x="2752392" y="28892"/>
                    </a:cubicBezTo>
                    <a:lnTo>
                      <a:pt x="2752392" y="400509"/>
                    </a:lnTo>
                    <a:cubicBezTo>
                      <a:pt x="2752392" y="416466"/>
                      <a:pt x="2739457" y="429401"/>
                      <a:pt x="2723500" y="429401"/>
                    </a:cubicBezTo>
                    <a:lnTo>
                      <a:pt x="28892" y="429401"/>
                    </a:lnTo>
                    <a:cubicBezTo>
                      <a:pt x="21229" y="429401"/>
                      <a:pt x="13881" y="426357"/>
                      <a:pt x="8462" y="420939"/>
                    </a:cubicBezTo>
                    <a:cubicBezTo>
                      <a:pt x="3044" y="415520"/>
                      <a:pt x="0" y="408172"/>
                      <a:pt x="0" y="400509"/>
                    </a:cubicBezTo>
                    <a:lnTo>
                      <a:pt x="0" y="28892"/>
                    </a:lnTo>
                    <a:cubicBezTo>
                      <a:pt x="0" y="21229"/>
                      <a:pt x="3044" y="13881"/>
                      <a:pt x="8462" y="8462"/>
                    </a:cubicBezTo>
                    <a:cubicBezTo>
                      <a:pt x="13881" y="3044"/>
                      <a:pt x="21229" y="0"/>
                      <a:pt x="28892" y="0"/>
                    </a:cubicBezTo>
                    <a:close/>
                  </a:path>
                </a:pathLst>
              </a:custGeom>
              <a:solidFill>
                <a:srgbClr val="F7F3F0"/>
              </a:solidFill>
              <a:ln w="38100" cap="rnd">
                <a:solidFill>
                  <a:srgbClr val="D78F28"/>
                </a:solidFill>
                <a:prstDash val="solid"/>
                <a:round/>
              </a:ln>
            </p:spPr>
            <p:txBody>
              <a:bodyPr/>
              <a:lstStyle/>
              <a:p>
                <a:endParaRPr lang="vi-VN"/>
              </a:p>
            </p:txBody>
          </p:sp>
          <p:sp>
            <p:nvSpPr>
              <p:cNvPr id="15" name="TextBox 15"/>
              <p:cNvSpPr txBox="1"/>
              <p:nvPr/>
            </p:nvSpPr>
            <p:spPr>
              <a:xfrm>
                <a:off x="0" y="-38100"/>
                <a:ext cx="2752392" cy="46750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6" name="TextBox 16"/>
            <p:cNvSpPr txBox="1"/>
            <p:nvPr/>
          </p:nvSpPr>
          <p:spPr>
            <a:xfrm>
              <a:off x="574018" y="147604"/>
              <a:ext cx="8980857" cy="1538882"/>
            </a:xfrm>
            <a:prstGeom prst="rect">
              <a:avLst/>
            </a:prstGeom>
          </p:spPr>
          <p:txBody>
            <a:bodyPr lIns="0" tIns="0" rIns="0" bIns="0" rtlCol="0" anchor="t">
              <a:spAutoFit/>
            </a:bodyPr>
            <a:lstStyle/>
            <a:p>
              <a:pPr defTabSz="609630">
                <a:lnSpc>
                  <a:spcPts val="2025"/>
                </a:lnSpc>
              </a:pPr>
              <a:r>
                <a:rPr lang="en-US" sz="1447" b="1">
                  <a:solidFill>
                    <a:srgbClr val="000000"/>
                  </a:solidFill>
                  <a:latin typeface="Arimo Bold"/>
                  <a:ea typeface="Arimo Bold"/>
                  <a:cs typeface="Arimo Bold"/>
                  <a:sym typeface="Arimo Bold"/>
                </a:rPr>
                <a:t>A.Nêu lại ý kiến như câu mở đoạn để khẳng định lại ý bản thân.</a:t>
              </a:r>
            </a:p>
            <a:p>
              <a:pPr defTabSz="609630">
                <a:lnSpc>
                  <a:spcPts val="2025"/>
                </a:lnSpc>
              </a:pPr>
              <a:endParaRPr lang="en-US" sz="1447" b="1">
                <a:solidFill>
                  <a:srgbClr val="000000"/>
                </a:solidFill>
                <a:latin typeface="Arimo Bold"/>
                <a:ea typeface="Arimo Bold"/>
                <a:cs typeface="Arimo Bold"/>
                <a:sym typeface="Arimo Bold"/>
              </a:endParaRPr>
            </a:p>
          </p:txBody>
        </p:sp>
      </p:grpSp>
      <p:grpSp>
        <p:nvGrpSpPr>
          <p:cNvPr id="17" name="Group 17"/>
          <p:cNvGrpSpPr/>
          <p:nvPr/>
        </p:nvGrpSpPr>
        <p:grpSpPr>
          <a:xfrm>
            <a:off x="2898536" y="4130481"/>
            <a:ext cx="5961155" cy="710216"/>
            <a:chOff x="0" y="0"/>
            <a:chExt cx="11922309" cy="1420432"/>
          </a:xfrm>
        </p:grpSpPr>
        <p:grpSp>
          <p:nvGrpSpPr>
            <p:cNvPr id="18" name="Group 18"/>
            <p:cNvGrpSpPr/>
            <p:nvPr/>
          </p:nvGrpSpPr>
          <p:grpSpPr>
            <a:xfrm>
              <a:off x="0" y="0"/>
              <a:ext cx="11922309" cy="1420432"/>
              <a:chOff x="0" y="0"/>
              <a:chExt cx="2355024" cy="280579"/>
            </a:xfrm>
          </p:grpSpPr>
          <p:sp>
            <p:nvSpPr>
              <p:cNvPr id="19" name="Freeform 19"/>
              <p:cNvSpPr/>
              <p:nvPr/>
            </p:nvSpPr>
            <p:spPr>
              <a:xfrm>
                <a:off x="0" y="0"/>
                <a:ext cx="2355024" cy="280579"/>
              </a:xfrm>
              <a:custGeom>
                <a:avLst/>
                <a:gdLst/>
                <a:ahLst/>
                <a:cxnLst/>
                <a:rect l="l" t="t" r="r" b="b"/>
                <a:pathLst>
                  <a:path w="2355024" h="280579">
                    <a:moveTo>
                      <a:pt x="33767" y="0"/>
                    </a:moveTo>
                    <a:lnTo>
                      <a:pt x="2321257" y="0"/>
                    </a:lnTo>
                    <a:cubicBezTo>
                      <a:pt x="2339906" y="0"/>
                      <a:pt x="2355024" y="15118"/>
                      <a:pt x="2355024" y="33767"/>
                    </a:cubicBezTo>
                    <a:lnTo>
                      <a:pt x="2355024" y="246812"/>
                    </a:lnTo>
                    <a:cubicBezTo>
                      <a:pt x="2355024" y="265461"/>
                      <a:pt x="2339906" y="280579"/>
                      <a:pt x="2321257" y="280579"/>
                    </a:cubicBezTo>
                    <a:lnTo>
                      <a:pt x="33767" y="280579"/>
                    </a:lnTo>
                    <a:cubicBezTo>
                      <a:pt x="15118" y="280579"/>
                      <a:pt x="0" y="265461"/>
                      <a:pt x="0" y="246812"/>
                    </a:cubicBezTo>
                    <a:lnTo>
                      <a:pt x="0" y="33767"/>
                    </a:lnTo>
                    <a:cubicBezTo>
                      <a:pt x="0" y="15118"/>
                      <a:pt x="15118" y="0"/>
                      <a:pt x="33767" y="0"/>
                    </a:cubicBezTo>
                    <a:close/>
                  </a:path>
                </a:pathLst>
              </a:custGeom>
              <a:solidFill>
                <a:srgbClr val="F7F3F0"/>
              </a:solidFill>
              <a:ln w="38100" cap="rnd">
                <a:solidFill>
                  <a:srgbClr val="D78F28"/>
                </a:solidFill>
                <a:prstDash val="solid"/>
                <a:round/>
              </a:ln>
            </p:spPr>
            <p:txBody>
              <a:bodyPr/>
              <a:lstStyle/>
              <a:p>
                <a:endParaRPr lang="vi-VN"/>
              </a:p>
            </p:txBody>
          </p:sp>
          <p:sp>
            <p:nvSpPr>
              <p:cNvPr id="20" name="TextBox 20"/>
              <p:cNvSpPr txBox="1"/>
              <p:nvPr/>
            </p:nvSpPr>
            <p:spPr>
              <a:xfrm>
                <a:off x="0" y="-38100"/>
                <a:ext cx="2355024" cy="31867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1" name="TextBox 21"/>
            <p:cNvSpPr txBox="1"/>
            <p:nvPr/>
          </p:nvSpPr>
          <p:spPr>
            <a:xfrm>
              <a:off x="574018" y="182152"/>
              <a:ext cx="8980857" cy="1025922"/>
            </a:xfrm>
            <a:prstGeom prst="rect">
              <a:avLst/>
            </a:prstGeom>
          </p:spPr>
          <p:txBody>
            <a:bodyPr lIns="0" tIns="0" rIns="0" bIns="0" rtlCol="0" anchor="t">
              <a:spAutoFit/>
            </a:bodyPr>
            <a:lstStyle/>
            <a:p>
              <a:pPr defTabSz="609630">
                <a:lnSpc>
                  <a:spcPts val="2043"/>
                </a:lnSpc>
              </a:pPr>
              <a:r>
                <a:rPr lang="en-US" sz="1460" b="1">
                  <a:solidFill>
                    <a:srgbClr val="000000"/>
                  </a:solidFill>
                  <a:latin typeface="Arimo Bold"/>
                  <a:ea typeface="Arimo Bold"/>
                  <a:cs typeface="Arimo Bold"/>
                  <a:sym typeface="Arimo Bold"/>
                </a:rPr>
                <a:t>B.Sắp xếp các ý đã tìm được cho phù hợp</a:t>
              </a:r>
            </a:p>
            <a:p>
              <a:pPr defTabSz="609630">
                <a:lnSpc>
                  <a:spcPts val="2043"/>
                </a:lnSpc>
              </a:pPr>
              <a:endParaRPr lang="en-US" sz="1460" b="1">
                <a:solidFill>
                  <a:srgbClr val="000000"/>
                </a:solidFill>
                <a:latin typeface="Arimo Bold"/>
                <a:ea typeface="Arimo Bold"/>
                <a:cs typeface="Arimo Bold"/>
                <a:sym typeface="Arimo Bold"/>
              </a:endParaRPr>
            </a:p>
          </p:txBody>
        </p:sp>
      </p:grpSp>
      <p:grpSp>
        <p:nvGrpSpPr>
          <p:cNvPr id="22" name="Group 22"/>
          <p:cNvGrpSpPr/>
          <p:nvPr/>
        </p:nvGrpSpPr>
        <p:grpSpPr>
          <a:xfrm>
            <a:off x="2898536" y="5136873"/>
            <a:ext cx="5961155" cy="710216"/>
            <a:chOff x="0" y="0"/>
            <a:chExt cx="11922309" cy="1420432"/>
          </a:xfrm>
        </p:grpSpPr>
        <p:grpSp>
          <p:nvGrpSpPr>
            <p:cNvPr id="23" name="Group 23"/>
            <p:cNvGrpSpPr/>
            <p:nvPr/>
          </p:nvGrpSpPr>
          <p:grpSpPr>
            <a:xfrm>
              <a:off x="0" y="0"/>
              <a:ext cx="11922309" cy="1420432"/>
              <a:chOff x="0" y="0"/>
              <a:chExt cx="2355024" cy="280579"/>
            </a:xfrm>
          </p:grpSpPr>
          <p:sp>
            <p:nvSpPr>
              <p:cNvPr id="24" name="Freeform 24"/>
              <p:cNvSpPr/>
              <p:nvPr/>
            </p:nvSpPr>
            <p:spPr>
              <a:xfrm>
                <a:off x="0" y="0"/>
                <a:ext cx="2355024" cy="280579"/>
              </a:xfrm>
              <a:custGeom>
                <a:avLst/>
                <a:gdLst/>
                <a:ahLst/>
                <a:cxnLst/>
                <a:rect l="l" t="t" r="r" b="b"/>
                <a:pathLst>
                  <a:path w="2355024" h="280579">
                    <a:moveTo>
                      <a:pt x="33767" y="0"/>
                    </a:moveTo>
                    <a:lnTo>
                      <a:pt x="2321257" y="0"/>
                    </a:lnTo>
                    <a:cubicBezTo>
                      <a:pt x="2339906" y="0"/>
                      <a:pt x="2355024" y="15118"/>
                      <a:pt x="2355024" y="33767"/>
                    </a:cubicBezTo>
                    <a:lnTo>
                      <a:pt x="2355024" y="246812"/>
                    </a:lnTo>
                    <a:cubicBezTo>
                      <a:pt x="2355024" y="265461"/>
                      <a:pt x="2339906" y="280579"/>
                      <a:pt x="2321257" y="280579"/>
                    </a:cubicBezTo>
                    <a:lnTo>
                      <a:pt x="33767" y="280579"/>
                    </a:lnTo>
                    <a:cubicBezTo>
                      <a:pt x="15118" y="280579"/>
                      <a:pt x="0" y="265461"/>
                      <a:pt x="0" y="246812"/>
                    </a:cubicBezTo>
                    <a:lnTo>
                      <a:pt x="0" y="33767"/>
                    </a:lnTo>
                    <a:cubicBezTo>
                      <a:pt x="0" y="15118"/>
                      <a:pt x="15118" y="0"/>
                      <a:pt x="33767" y="0"/>
                    </a:cubicBezTo>
                    <a:close/>
                  </a:path>
                </a:pathLst>
              </a:custGeom>
              <a:solidFill>
                <a:srgbClr val="D73C37"/>
              </a:solidFill>
              <a:ln w="38100" cap="rnd">
                <a:solidFill>
                  <a:srgbClr val="D78F28"/>
                </a:solidFill>
                <a:prstDash val="solid"/>
                <a:round/>
              </a:ln>
            </p:spPr>
            <p:txBody>
              <a:bodyPr/>
              <a:lstStyle/>
              <a:p>
                <a:endParaRPr lang="vi-VN"/>
              </a:p>
            </p:txBody>
          </p:sp>
          <p:sp>
            <p:nvSpPr>
              <p:cNvPr id="25" name="TextBox 25"/>
              <p:cNvSpPr txBox="1"/>
              <p:nvPr/>
            </p:nvSpPr>
            <p:spPr>
              <a:xfrm>
                <a:off x="0" y="-38100"/>
                <a:ext cx="2355024" cy="31867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6" name="TextBox 26"/>
            <p:cNvSpPr txBox="1"/>
            <p:nvPr/>
          </p:nvSpPr>
          <p:spPr>
            <a:xfrm>
              <a:off x="574018" y="182152"/>
              <a:ext cx="8980857" cy="1025922"/>
            </a:xfrm>
            <a:prstGeom prst="rect">
              <a:avLst/>
            </a:prstGeom>
          </p:spPr>
          <p:txBody>
            <a:bodyPr lIns="0" tIns="0" rIns="0" bIns="0" rtlCol="0" anchor="t">
              <a:spAutoFit/>
            </a:bodyPr>
            <a:lstStyle/>
            <a:p>
              <a:pPr defTabSz="609630">
                <a:lnSpc>
                  <a:spcPts val="2043"/>
                </a:lnSpc>
              </a:pPr>
              <a:r>
                <a:rPr lang="en-US" sz="1460" b="1">
                  <a:solidFill>
                    <a:srgbClr val="000000"/>
                  </a:solidFill>
                  <a:latin typeface="Arimo Bold"/>
                  <a:ea typeface="Arimo Bold"/>
                  <a:cs typeface="Arimo Bold"/>
                  <a:sym typeface="Arimo Bold"/>
                </a:rPr>
                <a:t>C.Không lặp lại nguyên văn như câu mở đoạn.</a:t>
              </a:r>
            </a:p>
            <a:p>
              <a:pPr defTabSz="609630">
                <a:lnSpc>
                  <a:spcPts val="2043"/>
                </a:lnSpc>
              </a:pPr>
              <a:endParaRPr lang="en-US" sz="1460" b="1">
                <a:solidFill>
                  <a:srgbClr val="000000"/>
                </a:solidFill>
                <a:latin typeface="Arimo Bold"/>
                <a:ea typeface="Arimo Bold"/>
                <a:cs typeface="Arimo Bold"/>
                <a:sym typeface="Arimo Bold"/>
              </a:endParaRPr>
            </a:p>
          </p:txBody>
        </p:sp>
      </p:grpSp>
      <p:sp>
        <p:nvSpPr>
          <p:cNvPr id="27" name="Freeform 27"/>
          <p:cNvSpPr/>
          <p:nvPr/>
        </p:nvSpPr>
        <p:spPr>
          <a:xfrm>
            <a:off x="0" y="5427003"/>
            <a:ext cx="2085794" cy="1490395"/>
          </a:xfrm>
          <a:custGeom>
            <a:avLst/>
            <a:gdLst/>
            <a:ahLst/>
            <a:cxnLst/>
            <a:rect l="l" t="t" r="r" b="b"/>
            <a:pathLst>
              <a:path w="3128691" h="2235592">
                <a:moveTo>
                  <a:pt x="0" y="0"/>
                </a:moveTo>
                <a:lnTo>
                  <a:pt x="3128691" y="0"/>
                </a:lnTo>
                <a:lnTo>
                  <a:pt x="3128691" y="2235592"/>
                </a:lnTo>
                <a:lnTo>
                  <a:pt x="0" y="223559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28" name="Freeform 28"/>
          <p:cNvSpPr/>
          <p:nvPr/>
        </p:nvSpPr>
        <p:spPr>
          <a:xfrm>
            <a:off x="9165291" y="1557635"/>
            <a:ext cx="1003617" cy="1061519"/>
          </a:xfrm>
          <a:custGeom>
            <a:avLst/>
            <a:gdLst/>
            <a:ahLst/>
            <a:cxnLst/>
            <a:rect l="l" t="t" r="r" b="b"/>
            <a:pathLst>
              <a:path w="1505426" h="1592278">
                <a:moveTo>
                  <a:pt x="0" y="0"/>
                </a:moveTo>
                <a:lnTo>
                  <a:pt x="1505426" y="0"/>
                </a:lnTo>
                <a:lnTo>
                  <a:pt x="1505426" y="1592278"/>
                </a:lnTo>
                <a:lnTo>
                  <a:pt x="0" y="159227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29" name="TextBox 29"/>
          <p:cNvSpPr txBox="1"/>
          <p:nvPr/>
        </p:nvSpPr>
        <p:spPr>
          <a:xfrm>
            <a:off x="2898536" y="1866891"/>
            <a:ext cx="6355319" cy="769441"/>
          </a:xfrm>
          <a:prstGeom prst="rect">
            <a:avLst/>
          </a:prstGeom>
        </p:spPr>
        <p:txBody>
          <a:bodyPr lIns="0" tIns="0" rIns="0" bIns="0" rtlCol="0" anchor="t">
            <a:spAutoFit/>
          </a:bodyPr>
          <a:lstStyle/>
          <a:p>
            <a:pPr algn="ctr" defTabSz="609630">
              <a:lnSpc>
                <a:spcPts val="2986"/>
              </a:lnSpc>
              <a:spcBef>
                <a:spcPct val="0"/>
              </a:spcBef>
            </a:pPr>
            <a:r>
              <a:rPr lang="en-US" sz="2133" b="1">
                <a:solidFill>
                  <a:srgbClr val="000000"/>
                </a:solidFill>
                <a:latin typeface="Arimo Bold"/>
                <a:ea typeface="Arimo Bold"/>
                <a:cs typeface="Arimo Bold"/>
                <a:sym typeface="Arimo Bold"/>
              </a:rPr>
              <a:t>Trong đoạn văn nêu ý kiến về một hiện tượng xã hội, khi phần kết đoạn, em cần lưu ý điều gì?</a:t>
            </a:r>
          </a:p>
        </p:txBody>
      </p:sp>
    </p:spTree>
    <p:extLst>
      <p:ext uri="{BB962C8B-B14F-4D97-AF65-F5344CB8AC3E}">
        <p14:creationId xmlns:p14="http://schemas.microsoft.com/office/powerpoint/2010/main" val="3931889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423" y="427904"/>
            <a:ext cx="11116777" cy="6002192"/>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txBody>
            <a:bodyPr/>
            <a:lstStyle/>
            <a:p>
              <a:endParaRPr lang="vi-VN"/>
            </a:p>
          </p:txBody>
        </p:sp>
        <p:sp>
          <p:nvSpPr>
            <p:cNvPr id="4" name="TextBox 4"/>
            <p:cNvSpPr txBox="1"/>
            <p:nvPr/>
          </p:nvSpPr>
          <p:spPr>
            <a:xfrm>
              <a:off x="0" y="-47625"/>
              <a:ext cx="4391813" cy="241886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Freeform 5"/>
          <p:cNvSpPr/>
          <p:nvPr/>
        </p:nvSpPr>
        <p:spPr>
          <a:xfrm>
            <a:off x="8164041" y="5937641"/>
            <a:ext cx="4046292" cy="2648793"/>
          </a:xfrm>
          <a:custGeom>
            <a:avLst/>
            <a:gdLst/>
            <a:ahLst/>
            <a:cxnLst/>
            <a:rect l="l" t="t" r="r" b="b"/>
            <a:pathLst>
              <a:path w="6069438" h="3973190">
                <a:moveTo>
                  <a:pt x="0" y="0"/>
                </a:moveTo>
                <a:lnTo>
                  <a:pt x="6069438" y="0"/>
                </a:lnTo>
                <a:lnTo>
                  <a:pt x="6069438" y="3973190"/>
                </a:lnTo>
                <a:lnTo>
                  <a:pt x="0" y="39731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6" name="Freeform 6"/>
          <p:cNvSpPr/>
          <p:nvPr/>
        </p:nvSpPr>
        <p:spPr>
          <a:xfrm>
            <a:off x="9008532" y="172248"/>
            <a:ext cx="949045" cy="1019101"/>
          </a:xfrm>
          <a:custGeom>
            <a:avLst/>
            <a:gdLst/>
            <a:ahLst/>
            <a:cxnLst/>
            <a:rect l="l" t="t" r="r" b="b"/>
            <a:pathLst>
              <a:path w="1423568" h="1528651">
                <a:moveTo>
                  <a:pt x="0" y="0"/>
                </a:moveTo>
                <a:lnTo>
                  <a:pt x="1423568" y="0"/>
                </a:lnTo>
                <a:lnTo>
                  <a:pt x="1423568" y="1528651"/>
                </a:lnTo>
                <a:lnTo>
                  <a:pt x="0" y="1528651"/>
                </a:lnTo>
                <a:lnTo>
                  <a:pt x="0" y="0"/>
                </a:lnTo>
                <a:close/>
              </a:path>
            </a:pathLst>
          </a:custGeom>
          <a:blipFill>
            <a:blip r:embed="rId4">
              <a:extLst>
                <a:ext uri="{96DAC541-7B7A-43D3-8B79-37D633B846F1}">
                  <asvg:svgBlip xmlns:asvg="http://schemas.microsoft.com/office/drawing/2016/SVG/main" xmlns="" r:embed="rId5"/>
                </a:ext>
              </a:extLst>
            </a:blip>
            <a:stretch>
              <a:fillRect l="-246415" t="-129667"/>
            </a:stretch>
          </a:blipFill>
        </p:spPr>
        <p:txBody>
          <a:bodyPr/>
          <a:lstStyle/>
          <a:p>
            <a:endParaRPr lang="vi-VN"/>
          </a:p>
        </p:txBody>
      </p:sp>
      <p:sp>
        <p:nvSpPr>
          <p:cNvPr id="7" name="Freeform 7"/>
          <p:cNvSpPr/>
          <p:nvPr/>
        </p:nvSpPr>
        <p:spPr>
          <a:xfrm rot="-726169">
            <a:off x="6405262" y="510811"/>
            <a:ext cx="928669" cy="1300137"/>
          </a:xfrm>
          <a:custGeom>
            <a:avLst/>
            <a:gdLst/>
            <a:ahLst/>
            <a:cxnLst/>
            <a:rect l="l" t="t" r="r" b="b"/>
            <a:pathLst>
              <a:path w="1393004" h="1950206">
                <a:moveTo>
                  <a:pt x="0" y="0"/>
                </a:moveTo>
                <a:lnTo>
                  <a:pt x="1393004" y="0"/>
                </a:lnTo>
                <a:lnTo>
                  <a:pt x="1393004" y="1950206"/>
                </a:lnTo>
                <a:lnTo>
                  <a:pt x="0" y="1950206"/>
                </a:lnTo>
                <a:lnTo>
                  <a:pt x="0" y="0"/>
                </a:lnTo>
                <a:close/>
              </a:path>
            </a:pathLst>
          </a:custGeom>
          <a:blipFill>
            <a:blip r:embed="rId6">
              <a:extLst>
                <a:ext uri="{96DAC541-7B7A-43D3-8B79-37D633B846F1}">
                  <asvg:svgBlip xmlns:asvg="http://schemas.microsoft.com/office/drawing/2016/SVG/main" xmlns="" r:embed="rId7"/>
                </a:ext>
              </a:extLst>
            </a:blip>
            <a:stretch>
              <a:fillRect l="-26833" t="-37953" r="-344151" b="-234981"/>
            </a:stretch>
          </a:blipFill>
        </p:spPr>
        <p:txBody>
          <a:bodyPr/>
          <a:lstStyle/>
          <a:p>
            <a:endParaRPr lang="vi-VN"/>
          </a:p>
        </p:txBody>
      </p:sp>
      <p:sp>
        <p:nvSpPr>
          <p:cNvPr id="8" name="Freeform 8"/>
          <p:cNvSpPr/>
          <p:nvPr/>
        </p:nvSpPr>
        <p:spPr>
          <a:xfrm rot="-2355099">
            <a:off x="7654310" y="779101"/>
            <a:ext cx="588925" cy="824495"/>
          </a:xfrm>
          <a:custGeom>
            <a:avLst/>
            <a:gdLst/>
            <a:ahLst/>
            <a:cxnLst/>
            <a:rect l="l" t="t" r="r" b="b"/>
            <a:pathLst>
              <a:path w="883387" h="1236742">
                <a:moveTo>
                  <a:pt x="0" y="0"/>
                </a:moveTo>
                <a:lnTo>
                  <a:pt x="883387" y="0"/>
                </a:lnTo>
                <a:lnTo>
                  <a:pt x="883387" y="1236742"/>
                </a:lnTo>
                <a:lnTo>
                  <a:pt x="0" y="1236742"/>
                </a:lnTo>
                <a:lnTo>
                  <a:pt x="0" y="0"/>
                </a:lnTo>
                <a:close/>
              </a:path>
            </a:pathLst>
          </a:custGeom>
          <a:blipFill>
            <a:blip r:embed="rId6">
              <a:extLst>
                <a:ext uri="{96DAC541-7B7A-43D3-8B79-37D633B846F1}">
                  <asvg:svgBlip xmlns:asvg="http://schemas.microsoft.com/office/drawing/2016/SVG/main" xmlns="" r:embed="rId7"/>
                </a:ext>
              </a:extLst>
            </a:blip>
            <a:stretch>
              <a:fillRect l="-26833" t="-37953" r="-344151" b="-234981"/>
            </a:stretch>
          </a:blipFill>
        </p:spPr>
        <p:txBody>
          <a:bodyPr/>
          <a:lstStyle/>
          <a:p>
            <a:endParaRPr lang="vi-VN"/>
          </a:p>
        </p:txBody>
      </p:sp>
      <p:sp>
        <p:nvSpPr>
          <p:cNvPr id="9" name="Freeform 9"/>
          <p:cNvSpPr/>
          <p:nvPr/>
        </p:nvSpPr>
        <p:spPr>
          <a:xfrm rot="-2920782">
            <a:off x="8229899" y="1649027"/>
            <a:ext cx="415477" cy="581667"/>
          </a:xfrm>
          <a:custGeom>
            <a:avLst/>
            <a:gdLst/>
            <a:ahLst/>
            <a:cxnLst/>
            <a:rect l="l" t="t" r="r" b="b"/>
            <a:pathLst>
              <a:path w="623215" h="872500">
                <a:moveTo>
                  <a:pt x="0" y="0"/>
                </a:moveTo>
                <a:lnTo>
                  <a:pt x="623214" y="0"/>
                </a:lnTo>
                <a:lnTo>
                  <a:pt x="623214" y="872500"/>
                </a:lnTo>
                <a:lnTo>
                  <a:pt x="0" y="872500"/>
                </a:lnTo>
                <a:lnTo>
                  <a:pt x="0" y="0"/>
                </a:lnTo>
                <a:close/>
              </a:path>
            </a:pathLst>
          </a:custGeom>
          <a:blipFill>
            <a:blip r:embed="rId6">
              <a:extLst>
                <a:ext uri="{96DAC541-7B7A-43D3-8B79-37D633B846F1}">
                  <asvg:svgBlip xmlns:asvg="http://schemas.microsoft.com/office/drawing/2016/SVG/main" xmlns="" r:embed="rId7"/>
                </a:ext>
              </a:extLst>
            </a:blip>
            <a:stretch>
              <a:fillRect l="-26833" t="-37953" r="-344151" b="-234981"/>
            </a:stretch>
          </a:blipFill>
        </p:spPr>
        <p:txBody>
          <a:bodyPr/>
          <a:lstStyle/>
          <a:p>
            <a:endParaRPr lang="vi-VN"/>
          </a:p>
        </p:txBody>
      </p:sp>
      <p:sp>
        <p:nvSpPr>
          <p:cNvPr id="10" name="Freeform 10"/>
          <p:cNvSpPr/>
          <p:nvPr/>
        </p:nvSpPr>
        <p:spPr>
          <a:xfrm rot="5400000">
            <a:off x="10214138" y="658850"/>
            <a:ext cx="730213" cy="784114"/>
          </a:xfrm>
          <a:custGeom>
            <a:avLst/>
            <a:gdLst/>
            <a:ahLst/>
            <a:cxnLst/>
            <a:rect l="l" t="t" r="r" b="b"/>
            <a:pathLst>
              <a:path w="1095319" h="1176171">
                <a:moveTo>
                  <a:pt x="0" y="0"/>
                </a:moveTo>
                <a:lnTo>
                  <a:pt x="1095319" y="0"/>
                </a:lnTo>
                <a:lnTo>
                  <a:pt x="1095319" y="1176171"/>
                </a:lnTo>
                <a:lnTo>
                  <a:pt x="0" y="1176171"/>
                </a:lnTo>
                <a:lnTo>
                  <a:pt x="0" y="0"/>
                </a:lnTo>
                <a:close/>
              </a:path>
            </a:pathLst>
          </a:custGeom>
          <a:blipFill>
            <a:blip r:embed="rId4">
              <a:extLst>
                <a:ext uri="{96DAC541-7B7A-43D3-8B79-37D633B846F1}">
                  <asvg:svgBlip xmlns:asvg="http://schemas.microsoft.com/office/drawing/2016/SVG/main" xmlns="" r:embed="rId5"/>
                </a:ext>
              </a:extLst>
            </a:blip>
            <a:stretch>
              <a:fillRect l="-246415" t="-129667"/>
            </a:stretch>
          </a:blipFill>
        </p:spPr>
        <p:txBody>
          <a:bodyPr/>
          <a:lstStyle/>
          <a:p>
            <a:endParaRPr lang="vi-VN"/>
          </a:p>
        </p:txBody>
      </p:sp>
      <p:sp>
        <p:nvSpPr>
          <p:cNvPr id="11" name="Freeform 11"/>
          <p:cNvSpPr/>
          <p:nvPr/>
        </p:nvSpPr>
        <p:spPr>
          <a:xfrm>
            <a:off x="2216609" y="681798"/>
            <a:ext cx="7758783" cy="5046442"/>
          </a:xfrm>
          <a:custGeom>
            <a:avLst/>
            <a:gdLst/>
            <a:ahLst/>
            <a:cxnLst/>
            <a:rect l="l" t="t" r="r" b="b"/>
            <a:pathLst>
              <a:path w="11638175" h="7569663">
                <a:moveTo>
                  <a:pt x="0" y="0"/>
                </a:moveTo>
                <a:lnTo>
                  <a:pt x="11638174" y="0"/>
                </a:lnTo>
                <a:lnTo>
                  <a:pt x="11638174" y="7569663"/>
                </a:lnTo>
                <a:lnTo>
                  <a:pt x="0" y="7569663"/>
                </a:lnTo>
                <a:lnTo>
                  <a:pt x="0" y="0"/>
                </a:lnTo>
                <a:close/>
              </a:path>
            </a:pathLst>
          </a:custGeom>
          <a:blipFill>
            <a:blip r:embed="rId8"/>
            <a:stretch>
              <a:fillRect/>
            </a:stretch>
          </a:blipFill>
        </p:spPr>
        <p:txBody>
          <a:bodyPr/>
          <a:lstStyle/>
          <a:p>
            <a:endParaRPr lang="vi-VN"/>
          </a:p>
        </p:txBody>
      </p:sp>
      <p:sp>
        <p:nvSpPr>
          <p:cNvPr id="12" name="TextBox 12"/>
          <p:cNvSpPr txBox="1"/>
          <p:nvPr/>
        </p:nvSpPr>
        <p:spPr>
          <a:xfrm>
            <a:off x="4852982" y="2363109"/>
            <a:ext cx="2486038" cy="628377"/>
          </a:xfrm>
          <a:prstGeom prst="rect">
            <a:avLst/>
          </a:prstGeom>
        </p:spPr>
        <p:txBody>
          <a:bodyPr lIns="0" tIns="0" rIns="0" bIns="0" rtlCol="0" anchor="t">
            <a:spAutoFit/>
          </a:bodyPr>
          <a:lstStyle/>
          <a:p>
            <a:pPr algn="ctr" defTabSz="609630">
              <a:lnSpc>
                <a:spcPts val="4934"/>
              </a:lnSpc>
              <a:spcBef>
                <a:spcPct val="0"/>
              </a:spcBef>
            </a:pPr>
            <a:r>
              <a:rPr lang="en-US" sz="3524">
                <a:solidFill>
                  <a:srgbClr val="000000"/>
                </a:solidFill>
                <a:latin typeface="Calistoga"/>
                <a:ea typeface="Calistoga"/>
                <a:cs typeface="Calistoga"/>
                <a:sym typeface="Calistoga"/>
              </a:rPr>
              <a:t>TIẾNG VIỆT</a:t>
            </a:r>
          </a:p>
        </p:txBody>
      </p:sp>
      <p:sp>
        <p:nvSpPr>
          <p:cNvPr id="13" name="TextBox 13"/>
          <p:cNvSpPr txBox="1"/>
          <p:nvPr/>
        </p:nvSpPr>
        <p:spPr>
          <a:xfrm>
            <a:off x="2216609" y="3015588"/>
            <a:ext cx="7758783" cy="487313"/>
          </a:xfrm>
          <a:prstGeom prst="rect">
            <a:avLst/>
          </a:prstGeom>
        </p:spPr>
        <p:txBody>
          <a:bodyPr lIns="0" tIns="0" rIns="0" bIns="0" rtlCol="0" anchor="t">
            <a:spAutoFit/>
          </a:bodyPr>
          <a:lstStyle/>
          <a:p>
            <a:pPr algn="ctr" defTabSz="609630">
              <a:lnSpc>
                <a:spcPts val="3827"/>
              </a:lnSpc>
              <a:spcBef>
                <a:spcPct val="0"/>
              </a:spcBef>
            </a:pPr>
            <a:r>
              <a:rPr lang="en-US" sz="2733" b="1">
                <a:solidFill>
                  <a:srgbClr val="000000"/>
                </a:solidFill>
                <a:latin typeface="Bogart Bold"/>
                <a:ea typeface="Bogart Bold"/>
                <a:cs typeface="Bogart Bold"/>
                <a:sym typeface="Bogart Bold"/>
              </a:rPr>
              <a:t>Bài 8</a:t>
            </a:r>
          </a:p>
        </p:txBody>
      </p:sp>
      <p:sp>
        <p:nvSpPr>
          <p:cNvPr id="14" name="TextBox 14"/>
          <p:cNvSpPr txBox="1"/>
          <p:nvPr/>
        </p:nvSpPr>
        <p:spPr>
          <a:xfrm>
            <a:off x="2359256" y="3567392"/>
            <a:ext cx="7473490" cy="1897955"/>
          </a:xfrm>
          <a:prstGeom prst="rect">
            <a:avLst/>
          </a:prstGeom>
        </p:spPr>
        <p:txBody>
          <a:bodyPr lIns="0" tIns="0" rIns="0" bIns="0" rtlCol="0" anchor="t">
            <a:spAutoFit/>
          </a:bodyPr>
          <a:lstStyle/>
          <a:p>
            <a:pPr algn="ctr" defTabSz="609630">
              <a:lnSpc>
                <a:spcPts val="3734"/>
              </a:lnSpc>
              <a:spcBef>
                <a:spcPct val="0"/>
              </a:spcBef>
            </a:pPr>
            <a:r>
              <a:rPr lang="en-US" sz="2667" b="1">
                <a:solidFill>
                  <a:srgbClr val="000000"/>
                </a:solidFill>
                <a:latin typeface="Bogart Bold"/>
                <a:ea typeface="Bogart Bold"/>
                <a:cs typeface="Bogart Bold"/>
                <a:sym typeface="Bogart Bold"/>
              </a:rPr>
              <a:t>BÀI VIẾT 1</a:t>
            </a:r>
          </a:p>
          <a:p>
            <a:pPr algn="ctr" defTabSz="609630">
              <a:lnSpc>
                <a:spcPts val="3734"/>
              </a:lnSpc>
              <a:spcBef>
                <a:spcPct val="0"/>
              </a:spcBef>
            </a:pPr>
            <a:r>
              <a:rPr lang="en-US" sz="2667" b="1">
                <a:solidFill>
                  <a:srgbClr val="000000"/>
                </a:solidFill>
                <a:latin typeface="Bogart Bold"/>
                <a:ea typeface="Bogart Bold"/>
                <a:cs typeface="Bogart Bold"/>
                <a:sym typeface="Bogart Bold"/>
              </a:rPr>
              <a:t>LUYỆN TẬP VIẾT ĐOẠN VĂN NÊU Ý KIẾN </a:t>
            </a:r>
          </a:p>
          <a:p>
            <a:pPr algn="ctr" defTabSz="609630">
              <a:lnSpc>
                <a:spcPts val="3734"/>
              </a:lnSpc>
              <a:spcBef>
                <a:spcPct val="0"/>
              </a:spcBef>
            </a:pPr>
            <a:r>
              <a:rPr lang="en-US" sz="2667" b="1">
                <a:solidFill>
                  <a:srgbClr val="000000"/>
                </a:solidFill>
                <a:latin typeface="Bogart Bold"/>
                <a:ea typeface="Bogart Bold"/>
                <a:cs typeface="Bogart Bold"/>
                <a:sym typeface="Bogart Bold"/>
              </a:rPr>
              <a:t>VỀ MỘT HIỆN TƯỢNG XÃ HỘI </a:t>
            </a:r>
          </a:p>
          <a:p>
            <a:pPr algn="ctr" defTabSz="609630">
              <a:lnSpc>
                <a:spcPts val="3734"/>
              </a:lnSpc>
              <a:spcBef>
                <a:spcPct val="0"/>
              </a:spcBef>
            </a:pPr>
            <a:r>
              <a:rPr lang="en-US" sz="2667" b="1">
                <a:solidFill>
                  <a:srgbClr val="000000"/>
                </a:solidFill>
                <a:latin typeface="Bogart Bold"/>
                <a:ea typeface="Bogart Bold"/>
                <a:cs typeface="Bogart Bold"/>
                <a:sym typeface="Bogart Bold"/>
              </a:rPr>
              <a:t>(Mở đoạn, kết đoạn)</a:t>
            </a:r>
          </a:p>
        </p:txBody>
      </p:sp>
      <p:sp>
        <p:nvSpPr>
          <p:cNvPr id="15" name="Freeform 15"/>
          <p:cNvSpPr/>
          <p:nvPr/>
        </p:nvSpPr>
        <p:spPr>
          <a:xfrm>
            <a:off x="363723" y="427905"/>
            <a:ext cx="1230586" cy="1668079"/>
          </a:xfrm>
          <a:custGeom>
            <a:avLst/>
            <a:gdLst/>
            <a:ahLst/>
            <a:cxnLst/>
            <a:rect l="l" t="t" r="r" b="b"/>
            <a:pathLst>
              <a:path w="1845879" h="2502119">
                <a:moveTo>
                  <a:pt x="0" y="0"/>
                </a:moveTo>
                <a:lnTo>
                  <a:pt x="1845879" y="0"/>
                </a:lnTo>
                <a:lnTo>
                  <a:pt x="1845879" y="2502119"/>
                </a:lnTo>
                <a:lnTo>
                  <a:pt x="0" y="250211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vi-VN"/>
          </a:p>
        </p:txBody>
      </p:sp>
      <p:sp>
        <p:nvSpPr>
          <p:cNvPr id="16" name="Freeform 16"/>
          <p:cNvSpPr/>
          <p:nvPr/>
        </p:nvSpPr>
        <p:spPr>
          <a:xfrm flipH="1">
            <a:off x="270210" y="4959292"/>
            <a:ext cx="2658343" cy="1898709"/>
          </a:xfrm>
          <a:custGeom>
            <a:avLst/>
            <a:gdLst/>
            <a:ahLst/>
            <a:cxnLst/>
            <a:rect l="l" t="t" r="r" b="b"/>
            <a:pathLst>
              <a:path w="3987514" h="2848063">
                <a:moveTo>
                  <a:pt x="3987513" y="0"/>
                </a:moveTo>
                <a:lnTo>
                  <a:pt x="0" y="0"/>
                </a:lnTo>
                <a:lnTo>
                  <a:pt x="0" y="2848063"/>
                </a:lnTo>
                <a:lnTo>
                  <a:pt x="3987513" y="2848063"/>
                </a:lnTo>
                <a:lnTo>
                  <a:pt x="3987513" y="0"/>
                </a:lnTo>
                <a:close/>
              </a:path>
            </a:pathLst>
          </a:custGeom>
          <a:blipFill>
            <a:blip r:embed="rId9">
              <a:extLst>
                <a:ext uri="{96DAC541-7B7A-43D3-8B79-37D633B846F1}">
                  <asvg:svgBlip xmlns:asvg="http://schemas.microsoft.com/office/drawing/2016/SVG/main" xmlns="" r:embed="rId10"/>
                </a:ext>
              </a:extLst>
            </a:blip>
            <a:stretch>
              <a:fillRect b="-89783"/>
            </a:stretch>
          </a:blipFill>
        </p:spPr>
        <p:txBody>
          <a:bodyPr/>
          <a:lstStyle/>
          <a:p>
            <a:endParaRPr lang="vi-VN"/>
          </a:p>
        </p:txBody>
      </p:sp>
    </p:spTree>
    <p:extLst>
      <p:ext uri="{BB962C8B-B14F-4D97-AF65-F5344CB8AC3E}">
        <p14:creationId xmlns:p14="http://schemas.microsoft.com/office/powerpoint/2010/main" val="2251997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7612" y="427904"/>
            <a:ext cx="11116777" cy="6002192"/>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txBody>
            <a:bodyPr/>
            <a:lstStyle/>
            <a:p>
              <a:endParaRPr lang="vi-VN"/>
            </a:p>
          </p:txBody>
        </p:sp>
        <p:sp>
          <p:nvSpPr>
            <p:cNvPr id="4" name="TextBox 4"/>
            <p:cNvSpPr txBox="1"/>
            <p:nvPr/>
          </p:nvSpPr>
          <p:spPr>
            <a:xfrm>
              <a:off x="0" y="-47625"/>
              <a:ext cx="4391813" cy="241886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TextBox 5"/>
          <p:cNvSpPr txBox="1"/>
          <p:nvPr/>
        </p:nvSpPr>
        <p:spPr>
          <a:xfrm>
            <a:off x="1389150" y="2628477"/>
            <a:ext cx="5690417" cy="1744067"/>
          </a:xfrm>
          <a:prstGeom prst="rect">
            <a:avLst/>
          </a:prstGeom>
        </p:spPr>
        <p:txBody>
          <a:bodyPr lIns="0" tIns="0" rIns="0" bIns="0" rtlCol="0" anchor="t">
            <a:spAutoFit/>
          </a:bodyPr>
          <a:lstStyle/>
          <a:p>
            <a:pPr algn="ctr" defTabSz="609630">
              <a:lnSpc>
                <a:spcPts val="6800"/>
              </a:lnSpc>
            </a:pPr>
            <a:r>
              <a:rPr lang="en-US" sz="5666" b="1">
                <a:solidFill>
                  <a:srgbClr val="000000"/>
                </a:solidFill>
                <a:latin typeface="Bogart Bold"/>
                <a:ea typeface="Bogart Bold"/>
                <a:cs typeface="Bogart Bold"/>
                <a:sym typeface="Bogart Bold"/>
              </a:rPr>
              <a:t>2.LUYỆN TẬP THỰC HÀNH </a:t>
            </a:r>
          </a:p>
        </p:txBody>
      </p:sp>
      <p:sp>
        <p:nvSpPr>
          <p:cNvPr id="6" name="Freeform 6"/>
          <p:cNvSpPr/>
          <p:nvPr/>
        </p:nvSpPr>
        <p:spPr>
          <a:xfrm>
            <a:off x="8044788" y="1759484"/>
            <a:ext cx="3289375" cy="4412717"/>
          </a:xfrm>
          <a:custGeom>
            <a:avLst/>
            <a:gdLst/>
            <a:ahLst/>
            <a:cxnLst/>
            <a:rect l="l" t="t" r="r" b="b"/>
            <a:pathLst>
              <a:path w="4934063" h="6619075">
                <a:moveTo>
                  <a:pt x="0" y="0"/>
                </a:moveTo>
                <a:lnTo>
                  <a:pt x="4934062" y="0"/>
                </a:lnTo>
                <a:lnTo>
                  <a:pt x="4934062" y="6619075"/>
                </a:lnTo>
                <a:lnTo>
                  <a:pt x="0" y="661907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7" name="Freeform 7"/>
          <p:cNvSpPr/>
          <p:nvPr/>
        </p:nvSpPr>
        <p:spPr>
          <a:xfrm>
            <a:off x="7459908" y="4435336"/>
            <a:ext cx="4046292" cy="2648793"/>
          </a:xfrm>
          <a:custGeom>
            <a:avLst/>
            <a:gdLst/>
            <a:ahLst/>
            <a:cxnLst/>
            <a:rect l="l" t="t" r="r" b="b"/>
            <a:pathLst>
              <a:path w="6069438" h="3973190">
                <a:moveTo>
                  <a:pt x="0" y="0"/>
                </a:moveTo>
                <a:lnTo>
                  <a:pt x="6069438" y="0"/>
                </a:lnTo>
                <a:lnTo>
                  <a:pt x="6069438" y="3973190"/>
                </a:lnTo>
                <a:lnTo>
                  <a:pt x="0" y="39731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8" name="Freeform 8"/>
          <p:cNvSpPr/>
          <p:nvPr/>
        </p:nvSpPr>
        <p:spPr>
          <a:xfrm>
            <a:off x="-1428228" y="4671930"/>
            <a:ext cx="4228055" cy="2519127"/>
          </a:xfrm>
          <a:custGeom>
            <a:avLst/>
            <a:gdLst/>
            <a:ahLst/>
            <a:cxnLst/>
            <a:rect l="l" t="t" r="r" b="b"/>
            <a:pathLst>
              <a:path w="6342082" h="3778690">
                <a:moveTo>
                  <a:pt x="0" y="0"/>
                </a:moveTo>
                <a:lnTo>
                  <a:pt x="6342082" y="0"/>
                </a:lnTo>
                <a:lnTo>
                  <a:pt x="6342082" y="3778690"/>
                </a:lnTo>
                <a:lnTo>
                  <a:pt x="0" y="3778690"/>
                </a:lnTo>
                <a:lnTo>
                  <a:pt x="0" y="0"/>
                </a:lnTo>
                <a:close/>
              </a:path>
            </a:pathLst>
          </a:custGeom>
          <a:blipFill>
            <a:blip r:embed="rId6"/>
            <a:stretch>
              <a:fillRect/>
            </a:stretch>
          </a:blipFill>
        </p:spPr>
        <p:txBody>
          <a:bodyPr/>
          <a:lstStyle/>
          <a:p>
            <a:endParaRPr lang="vi-VN"/>
          </a:p>
        </p:txBody>
      </p:sp>
      <p:sp>
        <p:nvSpPr>
          <p:cNvPr id="9" name="Freeform 9"/>
          <p:cNvSpPr/>
          <p:nvPr/>
        </p:nvSpPr>
        <p:spPr>
          <a:xfrm>
            <a:off x="8740430" y="98134"/>
            <a:ext cx="949045" cy="1019101"/>
          </a:xfrm>
          <a:custGeom>
            <a:avLst/>
            <a:gdLst/>
            <a:ahLst/>
            <a:cxnLst/>
            <a:rect l="l" t="t" r="r" b="b"/>
            <a:pathLst>
              <a:path w="1423568" h="1528651">
                <a:moveTo>
                  <a:pt x="0" y="0"/>
                </a:moveTo>
                <a:lnTo>
                  <a:pt x="1423568" y="0"/>
                </a:lnTo>
                <a:lnTo>
                  <a:pt x="1423568" y="1528651"/>
                </a:lnTo>
                <a:lnTo>
                  <a:pt x="0" y="1528651"/>
                </a:lnTo>
                <a:lnTo>
                  <a:pt x="0" y="0"/>
                </a:lnTo>
                <a:close/>
              </a:path>
            </a:pathLst>
          </a:custGeom>
          <a:blipFill>
            <a:blip r:embed="rId7">
              <a:extLst>
                <a:ext uri="{96DAC541-7B7A-43D3-8B79-37D633B846F1}">
                  <asvg:svgBlip xmlns:asvg="http://schemas.microsoft.com/office/drawing/2016/SVG/main" xmlns="" r:embed="rId8"/>
                </a:ext>
              </a:extLst>
            </a:blip>
            <a:stretch>
              <a:fillRect l="-246415" t="-129667"/>
            </a:stretch>
          </a:blipFill>
        </p:spPr>
        <p:txBody>
          <a:bodyPr/>
          <a:lstStyle/>
          <a:p>
            <a:endParaRPr lang="vi-VN"/>
          </a:p>
        </p:txBody>
      </p:sp>
      <p:sp>
        <p:nvSpPr>
          <p:cNvPr id="10" name="Freeform 10"/>
          <p:cNvSpPr/>
          <p:nvPr/>
        </p:nvSpPr>
        <p:spPr>
          <a:xfrm rot="-726169">
            <a:off x="6367920" y="444149"/>
            <a:ext cx="961551" cy="1346171"/>
          </a:xfrm>
          <a:custGeom>
            <a:avLst/>
            <a:gdLst/>
            <a:ahLst/>
            <a:cxnLst/>
            <a:rect l="l" t="t" r="r" b="b"/>
            <a:pathLst>
              <a:path w="1442327" h="2019257">
                <a:moveTo>
                  <a:pt x="0" y="0"/>
                </a:moveTo>
                <a:lnTo>
                  <a:pt x="1442326" y="0"/>
                </a:lnTo>
                <a:lnTo>
                  <a:pt x="1442326" y="2019257"/>
                </a:lnTo>
                <a:lnTo>
                  <a:pt x="0" y="2019257"/>
                </a:lnTo>
                <a:lnTo>
                  <a:pt x="0" y="0"/>
                </a:lnTo>
                <a:close/>
              </a:path>
            </a:pathLst>
          </a:custGeom>
          <a:blipFill>
            <a:blip r:embed="rId9">
              <a:extLst>
                <a:ext uri="{96DAC541-7B7A-43D3-8B79-37D633B846F1}">
                  <asvg:svgBlip xmlns:asvg="http://schemas.microsoft.com/office/drawing/2016/SVG/main" xmlns="" r:embed="rId10"/>
                </a:ext>
              </a:extLst>
            </a:blip>
            <a:stretch>
              <a:fillRect l="-26833" t="-37953" r="-344151" b="-234981"/>
            </a:stretch>
          </a:blipFill>
        </p:spPr>
        <p:txBody>
          <a:bodyPr/>
          <a:lstStyle/>
          <a:p>
            <a:endParaRPr lang="vi-VN"/>
          </a:p>
        </p:txBody>
      </p:sp>
      <p:sp>
        <p:nvSpPr>
          <p:cNvPr id="11" name="Freeform 11"/>
          <p:cNvSpPr/>
          <p:nvPr/>
        </p:nvSpPr>
        <p:spPr>
          <a:xfrm rot="-2355099">
            <a:off x="7654310" y="665455"/>
            <a:ext cx="588925" cy="824495"/>
          </a:xfrm>
          <a:custGeom>
            <a:avLst/>
            <a:gdLst/>
            <a:ahLst/>
            <a:cxnLst/>
            <a:rect l="l" t="t" r="r" b="b"/>
            <a:pathLst>
              <a:path w="883387" h="1236742">
                <a:moveTo>
                  <a:pt x="0" y="0"/>
                </a:moveTo>
                <a:lnTo>
                  <a:pt x="883387" y="0"/>
                </a:lnTo>
                <a:lnTo>
                  <a:pt x="883387" y="1236742"/>
                </a:lnTo>
                <a:lnTo>
                  <a:pt x="0" y="1236742"/>
                </a:lnTo>
                <a:lnTo>
                  <a:pt x="0" y="0"/>
                </a:lnTo>
                <a:close/>
              </a:path>
            </a:pathLst>
          </a:custGeom>
          <a:blipFill>
            <a:blip r:embed="rId9">
              <a:extLst>
                <a:ext uri="{96DAC541-7B7A-43D3-8B79-37D633B846F1}">
                  <asvg:svgBlip xmlns:asvg="http://schemas.microsoft.com/office/drawing/2016/SVG/main" xmlns="" r:embed="rId10"/>
                </a:ext>
              </a:extLst>
            </a:blip>
            <a:stretch>
              <a:fillRect l="-26833" t="-37953" r="-344151" b="-234981"/>
            </a:stretch>
          </a:blipFill>
        </p:spPr>
        <p:txBody>
          <a:bodyPr/>
          <a:lstStyle/>
          <a:p>
            <a:endParaRPr lang="vi-VN"/>
          </a:p>
        </p:txBody>
      </p:sp>
      <p:sp>
        <p:nvSpPr>
          <p:cNvPr id="12" name="Freeform 12"/>
          <p:cNvSpPr/>
          <p:nvPr/>
        </p:nvSpPr>
        <p:spPr>
          <a:xfrm rot="-1649417">
            <a:off x="9057653" y="1630478"/>
            <a:ext cx="342963" cy="480149"/>
          </a:xfrm>
          <a:custGeom>
            <a:avLst/>
            <a:gdLst/>
            <a:ahLst/>
            <a:cxnLst/>
            <a:rect l="l" t="t" r="r" b="b"/>
            <a:pathLst>
              <a:path w="514445" h="720223">
                <a:moveTo>
                  <a:pt x="0" y="0"/>
                </a:moveTo>
                <a:lnTo>
                  <a:pt x="514445" y="0"/>
                </a:lnTo>
                <a:lnTo>
                  <a:pt x="514445" y="720223"/>
                </a:lnTo>
                <a:lnTo>
                  <a:pt x="0" y="720223"/>
                </a:lnTo>
                <a:lnTo>
                  <a:pt x="0" y="0"/>
                </a:lnTo>
                <a:close/>
              </a:path>
            </a:pathLst>
          </a:custGeom>
          <a:blipFill>
            <a:blip r:embed="rId9">
              <a:extLst>
                <a:ext uri="{96DAC541-7B7A-43D3-8B79-37D633B846F1}">
                  <asvg:svgBlip xmlns:asvg="http://schemas.microsoft.com/office/drawing/2016/SVG/main" xmlns="" r:embed="rId10"/>
                </a:ext>
              </a:extLst>
            </a:blip>
            <a:stretch>
              <a:fillRect l="-26833" t="-37953" r="-344151" b="-234981"/>
            </a:stretch>
          </a:blipFill>
        </p:spPr>
        <p:txBody>
          <a:bodyPr/>
          <a:lstStyle/>
          <a:p>
            <a:endParaRPr lang="vi-VN"/>
          </a:p>
        </p:txBody>
      </p:sp>
      <p:sp>
        <p:nvSpPr>
          <p:cNvPr id="13" name="Freeform 13"/>
          <p:cNvSpPr/>
          <p:nvPr/>
        </p:nvSpPr>
        <p:spPr>
          <a:xfrm>
            <a:off x="0" y="211081"/>
            <a:ext cx="3040854" cy="2282280"/>
          </a:xfrm>
          <a:custGeom>
            <a:avLst/>
            <a:gdLst/>
            <a:ahLst/>
            <a:cxnLst/>
            <a:rect l="l" t="t" r="r" b="b"/>
            <a:pathLst>
              <a:path w="4561281" h="3423420">
                <a:moveTo>
                  <a:pt x="0" y="0"/>
                </a:moveTo>
                <a:lnTo>
                  <a:pt x="4561281" y="0"/>
                </a:lnTo>
                <a:lnTo>
                  <a:pt x="4561281" y="3423420"/>
                </a:lnTo>
                <a:lnTo>
                  <a:pt x="0" y="3423420"/>
                </a:lnTo>
                <a:lnTo>
                  <a:pt x="0" y="0"/>
                </a:lnTo>
                <a:close/>
              </a:path>
            </a:pathLst>
          </a:custGeom>
          <a:blipFill>
            <a:blip r:embed="rId11">
              <a:extLst>
                <a:ext uri="{96DAC541-7B7A-43D3-8B79-37D633B846F1}">
                  <asvg:svgBlip xmlns:asvg="http://schemas.microsoft.com/office/drawing/2016/SVG/main" xmlns="" r:embed="rId12"/>
                </a:ext>
              </a:extLst>
            </a:blip>
            <a:stretch>
              <a:fillRect l="-36727" t="-1150" r="-6100"/>
            </a:stretch>
          </a:blipFill>
        </p:spPr>
        <p:txBody>
          <a:bodyPr/>
          <a:lstStyle/>
          <a:p>
            <a:endParaRPr lang="vi-VN"/>
          </a:p>
        </p:txBody>
      </p:sp>
      <p:sp>
        <p:nvSpPr>
          <p:cNvPr id="14" name="Freeform 14"/>
          <p:cNvSpPr/>
          <p:nvPr/>
        </p:nvSpPr>
        <p:spPr>
          <a:xfrm rot="5400000">
            <a:off x="10033998" y="545204"/>
            <a:ext cx="730213" cy="784114"/>
          </a:xfrm>
          <a:custGeom>
            <a:avLst/>
            <a:gdLst/>
            <a:ahLst/>
            <a:cxnLst/>
            <a:rect l="l" t="t" r="r" b="b"/>
            <a:pathLst>
              <a:path w="1095319" h="1176171">
                <a:moveTo>
                  <a:pt x="0" y="0"/>
                </a:moveTo>
                <a:lnTo>
                  <a:pt x="1095319" y="0"/>
                </a:lnTo>
                <a:lnTo>
                  <a:pt x="1095319" y="1176172"/>
                </a:lnTo>
                <a:lnTo>
                  <a:pt x="0" y="1176172"/>
                </a:lnTo>
                <a:lnTo>
                  <a:pt x="0" y="0"/>
                </a:lnTo>
                <a:close/>
              </a:path>
            </a:pathLst>
          </a:custGeom>
          <a:blipFill>
            <a:blip r:embed="rId7">
              <a:extLst>
                <a:ext uri="{96DAC541-7B7A-43D3-8B79-37D633B846F1}">
                  <asvg:svgBlip xmlns:asvg="http://schemas.microsoft.com/office/drawing/2016/SVG/main" xmlns="" r:embed="rId8"/>
                </a:ext>
              </a:extLst>
            </a:blip>
            <a:stretch>
              <a:fillRect l="-246415" t="-129667"/>
            </a:stretch>
          </a:blipFill>
        </p:spPr>
        <p:txBody>
          <a:bodyPr/>
          <a:lstStyle/>
          <a:p>
            <a:endParaRPr lang="vi-VN"/>
          </a:p>
        </p:txBody>
      </p:sp>
      <p:sp>
        <p:nvSpPr>
          <p:cNvPr id="15" name="Freeform 15"/>
          <p:cNvSpPr/>
          <p:nvPr/>
        </p:nvSpPr>
        <p:spPr>
          <a:xfrm rot="9638616">
            <a:off x="8096172" y="1410631"/>
            <a:ext cx="478974" cy="670564"/>
          </a:xfrm>
          <a:custGeom>
            <a:avLst/>
            <a:gdLst/>
            <a:ahLst/>
            <a:cxnLst/>
            <a:rect l="l" t="t" r="r" b="b"/>
            <a:pathLst>
              <a:path w="718461" h="1005846">
                <a:moveTo>
                  <a:pt x="0" y="0"/>
                </a:moveTo>
                <a:lnTo>
                  <a:pt x="718461" y="0"/>
                </a:lnTo>
                <a:lnTo>
                  <a:pt x="718461" y="1005847"/>
                </a:lnTo>
                <a:lnTo>
                  <a:pt x="0" y="1005847"/>
                </a:lnTo>
                <a:lnTo>
                  <a:pt x="0" y="0"/>
                </a:lnTo>
                <a:close/>
              </a:path>
            </a:pathLst>
          </a:custGeom>
          <a:blipFill>
            <a:blip r:embed="rId9">
              <a:extLst>
                <a:ext uri="{96DAC541-7B7A-43D3-8B79-37D633B846F1}">
                  <asvg:svgBlip xmlns:asvg="http://schemas.microsoft.com/office/drawing/2016/SVG/main" xmlns="" r:embed="rId10"/>
                </a:ext>
              </a:extLst>
            </a:blip>
            <a:stretch>
              <a:fillRect l="-26833" t="-37953" r="-344151" b="-234981"/>
            </a:stretch>
          </a:blipFill>
        </p:spPr>
        <p:txBody>
          <a:bodyPr/>
          <a:lstStyle/>
          <a:p>
            <a:endParaRPr lang="vi-VN"/>
          </a:p>
        </p:txBody>
      </p:sp>
    </p:spTree>
    <p:extLst>
      <p:ext uri="{BB962C8B-B14F-4D97-AF65-F5344CB8AC3E}">
        <p14:creationId xmlns:p14="http://schemas.microsoft.com/office/powerpoint/2010/main" val="1721691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7612" y="427904"/>
            <a:ext cx="11116777" cy="6002192"/>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txBody>
            <a:bodyPr/>
            <a:lstStyle/>
            <a:p>
              <a:endParaRPr lang="vi-VN"/>
            </a:p>
          </p:txBody>
        </p:sp>
        <p:sp>
          <p:nvSpPr>
            <p:cNvPr id="4" name="TextBox 4"/>
            <p:cNvSpPr txBox="1"/>
            <p:nvPr/>
          </p:nvSpPr>
          <p:spPr>
            <a:xfrm>
              <a:off x="0" y="-47625"/>
              <a:ext cx="4391813" cy="241886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Freeform 5"/>
          <p:cNvSpPr/>
          <p:nvPr/>
        </p:nvSpPr>
        <p:spPr>
          <a:xfrm>
            <a:off x="0" y="211081"/>
            <a:ext cx="3040854" cy="2282280"/>
          </a:xfrm>
          <a:custGeom>
            <a:avLst/>
            <a:gdLst/>
            <a:ahLst/>
            <a:cxnLst/>
            <a:rect l="l" t="t" r="r" b="b"/>
            <a:pathLst>
              <a:path w="4561281" h="3423420">
                <a:moveTo>
                  <a:pt x="0" y="0"/>
                </a:moveTo>
                <a:lnTo>
                  <a:pt x="4561281" y="0"/>
                </a:lnTo>
                <a:lnTo>
                  <a:pt x="4561281" y="3423420"/>
                </a:lnTo>
                <a:lnTo>
                  <a:pt x="0" y="3423420"/>
                </a:lnTo>
                <a:lnTo>
                  <a:pt x="0" y="0"/>
                </a:lnTo>
                <a:close/>
              </a:path>
            </a:pathLst>
          </a:custGeom>
          <a:blipFill>
            <a:blip r:embed="rId2">
              <a:extLst>
                <a:ext uri="{96DAC541-7B7A-43D3-8B79-37D633B846F1}">
                  <asvg:svgBlip xmlns:asvg="http://schemas.microsoft.com/office/drawing/2016/SVG/main" xmlns="" r:embed="rId3"/>
                </a:ext>
              </a:extLst>
            </a:blip>
            <a:stretch>
              <a:fillRect l="-36727" t="-1150" r="-6100"/>
            </a:stretch>
          </a:blipFill>
        </p:spPr>
        <p:txBody>
          <a:bodyPr/>
          <a:lstStyle/>
          <a:p>
            <a:endParaRPr lang="vi-VN"/>
          </a:p>
        </p:txBody>
      </p:sp>
      <p:sp>
        <p:nvSpPr>
          <p:cNvPr id="6" name="Freeform 6"/>
          <p:cNvSpPr/>
          <p:nvPr/>
        </p:nvSpPr>
        <p:spPr>
          <a:xfrm>
            <a:off x="2611820" y="2603146"/>
            <a:ext cx="7517365" cy="1858839"/>
          </a:xfrm>
          <a:custGeom>
            <a:avLst/>
            <a:gdLst/>
            <a:ahLst/>
            <a:cxnLst/>
            <a:rect l="l" t="t" r="r" b="b"/>
            <a:pathLst>
              <a:path w="11276047" h="2788259">
                <a:moveTo>
                  <a:pt x="0" y="0"/>
                </a:moveTo>
                <a:lnTo>
                  <a:pt x="11276047" y="0"/>
                </a:lnTo>
                <a:lnTo>
                  <a:pt x="11276047" y="2788259"/>
                </a:lnTo>
                <a:lnTo>
                  <a:pt x="0" y="278825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7" name="Freeform 7"/>
          <p:cNvSpPr/>
          <p:nvPr/>
        </p:nvSpPr>
        <p:spPr>
          <a:xfrm>
            <a:off x="9710355" y="4186127"/>
            <a:ext cx="2613521" cy="2743200"/>
          </a:xfrm>
          <a:custGeom>
            <a:avLst/>
            <a:gdLst/>
            <a:ahLst/>
            <a:cxnLst/>
            <a:rect l="l" t="t" r="r" b="b"/>
            <a:pathLst>
              <a:path w="3920282" h="4114800">
                <a:moveTo>
                  <a:pt x="0" y="0"/>
                </a:moveTo>
                <a:lnTo>
                  <a:pt x="3920282" y="0"/>
                </a:lnTo>
                <a:lnTo>
                  <a:pt x="3920282"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8" name="Freeform 8"/>
          <p:cNvSpPr/>
          <p:nvPr/>
        </p:nvSpPr>
        <p:spPr>
          <a:xfrm>
            <a:off x="0" y="5219112"/>
            <a:ext cx="1594549" cy="1710215"/>
          </a:xfrm>
          <a:custGeom>
            <a:avLst/>
            <a:gdLst/>
            <a:ahLst/>
            <a:cxnLst/>
            <a:rect l="l" t="t" r="r" b="b"/>
            <a:pathLst>
              <a:path w="2391823" h="2565323">
                <a:moveTo>
                  <a:pt x="0" y="0"/>
                </a:moveTo>
                <a:lnTo>
                  <a:pt x="2391823" y="0"/>
                </a:lnTo>
                <a:lnTo>
                  <a:pt x="2391823" y="2565323"/>
                </a:lnTo>
                <a:lnTo>
                  <a:pt x="0" y="2565323"/>
                </a:lnTo>
                <a:lnTo>
                  <a:pt x="0" y="0"/>
                </a:lnTo>
                <a:close/>
              </a:path>
            </a:pathLst>
          </a:custGeom>
          <a:blipFill>
            <a:blip r:embed="rId8"/>
            <a:stretch>
              <a:fillRect/>
            </a:stretch>
          </a:blipFill>
        </p:spPr>
        <p:txBody>
          <a:bodyPr/>
          <a:lstStyle/>
          <a:p>
            <a:endParaRPr lang="vi-VN"/>
          </a:p>
        </p:txBody>
      </p:sp>
      <p:sp>
        <p:nvSpPr>
          <p:cNvPr id="9" name="TextBox 9"/>
          <p:cNvSpPr txBox="1"/>
          <p:nvPr/>
        </p:nvSpPr>
        <p:spPr>
          <a:xfrm>
            <a:off x="3030650" y="3195592"/>
            <a:ext cx="6679704" cy="628377"/>
          </a:xfrm>
          <a:prstGeom prst="rect">
            <a:avLst/>
          </a:prstGeom>
        </p:spPr>
        <p:txBody>
          <a:bodyPr lIns="0" tIns="0" rIns="0" bIns="0" rtlCol="0" anchor="t">
            <a:spAutoFit/>
          </a:bodyPr>
          <a:lstStyle/>
          <a:p>
            <a:pPr algn="ctr" defTabSz="609630">
              <a:lnSpc>
                <a:spcPts val="4853"/>
              </a:lnSpc>
            </a:pPr>
            <a:r>
              <a:rPr lang="en-US" sz="3466" b="1">
                <a:solidFill>
                  <a:srgbClr val="000000"/>
                </a:solidFill>
                <a:latin typeface="DejaVu Serif Bold"/>
                <a:ea typeface="DejaVu Serif Bold"/>
                <a:cs typeface="DejaVu Serif Bold"/>
                <a:sym typeface="DejaVu Serif Bold"/>
              </a:rPr>
              <a:t>Hoạt động 1: Chuẩn bị viết</a:t>
            </a:r>
          </a:p>
        </p:txBody>
      </p:sp>
    </p:spTree>
    <p:extLst>
      <p:ext uri="{BB962C8B-B14F-4D97-AF65-F5344CB8AC3E}">
        <p14:creationId xmlns:p14="http://schemas.microsoft.com/office/powerpoint/2010/main" val="1811650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7612" y="427904"/>
            <a:ext cx="11116777" cy="6002192"/>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txBody>
            <a:bodyPr/>
            <a:lstStyle/>
            <a:p>
              <a:endParaRPr lang="vi-VN"/>
            </a:p>
          </p:txBody>
        </p:sp>
        <p:sp>
          <p:nvSpPr>
            <p:cNvPr id="4" name="TextBox 4"/>
            <p:cNvSpPr txBox="1"/>
            <p:nvPr/>
          </p:nvSpPr>
          <p:spPr>
            <a:xfrm>
              <a:off x="0" y="-47625"/>
              <a:ext cx="4391813" cy="241886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Freeform 5"/>
          <p:cNvSpPr/>
          <p:nvPr/>
        </p:nvSpPr>
        <p:spPr>
          <a:xfrm>
            <a:off x="3347233" y="518311"/>
            <a:ext cx="5497534" cy="1359390"/>
          </a:xfrm>
          <a:custGeom>
            <a:avLst/>
            <a:gdLst/>
            <a:ahLst/>
            <a:cxnLst/>
            <a:rect l="l" t="t" r="r" b="b"/>
            <a:pathLst>
              <a:path w="8246301" h="2039085">
                <a:moveTo>
                  <a:pt x="0" y="0"/>
                </a:moveTo>
                <a:lnTo>
                  <a:pt x="8246302" y="0"/>
                </a:lnTo>
                <a:lnTo>
                  <a:pt x="8246302" y="2039085"/>
                </a:lnTo>
                <a:lnTo>
                  <a:pt x="0" y="20390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6" name="Freeform 6"/>
          <p:cNvSpPr/>
          <p:nvPr/>
        </p:nvSpPr>
        <p:spPr>
          <a:xfrm>
            <a:off x="9710355" y="4186127"/>
            <a:ext cx="2613521" cy="2743200"/>
          </a:xfrm>
          <a:custGeom>
            <a:avLst/>
            <a:gdLst/>
            <a:ahLst/>
            <a:cxnLst/>
            <a:rect l="l" t="t" r="r" b="b"/>
            <a:pathLst>
              <a:path w="3920282" h="4114800">
                <a:moveTo>
                  <a:pt x="0" y="0"/>
                </a:moveTo>
                <a:lnTo>
                  <a:pt x="3920282" y="0"/>
                </a:lnTo>
                <a:lnTo>
                  <a:pt x="392028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7" name="Freeform 7"/>
          <p:cNvSpPr/>
          <p:nvPr/>
        </p:nvSpPr>
        <p:spPr>
          <a:xfrm>
            <a:off x="0" y="5027779"/>
            <a:ext cx="2990175" cy="2288843"/>
          </a:xfrm>
          <a:custGeom>
            <a:avLst/>
            <a:gdLst/>
            <a:ahLst/>
            <a:cxnLst/>
            <a:rect l="l" t="t" r="r" b="b"/>
            <a:pathLst>
              <a:path w="4485262" h="3433264">
                <a:moveTo>
                  <a:pt x="0" y="0"/>
                </a:moveTo>
                <a:lnTo>
                  <a:pt x="4485262" y="0"/>
                </a:lnTo>
                <a:lnTo>
                  <a:pt x="4485262" y="3433264"/>
                </a:lnTo>
                <a:lnTo>
                  <a:pt x="0" y="343326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grpSp>
        <p:nvGrpSpPr>
          <p:cNvPr id="8" name="Group 8"/>
          <p:cNvGrpSpPr/>
          <p:nvPr/>
        </p:nvGrpSpPr>
        <p:grpSpPr>
          <a:xfrm>
            <a:off x="2033316" y="2597811"/>
            <a:ext cx="8125368" cy="2551177"/>
            <a:chOff x="0" y="0"/>
            <a:chExt cx="3210022" cy="1007872"/>
          </a:xfrm>
        </p:grpSpPr>
        <p:sp>
          <p:nvSpPr>
            <p:cNvPr id="9" name="Freeform 9"/>
            <p:cNvSpPr/>
            <p:nvPr/>
          </p:nvSpPr>
          <p:spPr>
            <a:xfrm>
              <a:off x="0" y="0"/>
              <a:ext cx="3210022" cy="1007872"/>
            </a:xfrm>
            <a:custGeom>
              <a:avLst/>
              <a:gdLst/>
              <a:ahLst/>
              <a:cxnLst/>
              <a:rect l="l" t="t" r="r" b="b"/>
              <a:pathLst>
                <a:path w="3210022" h="1007872">
                  <a:moveTo>
                    <a:pt x="32395" y="0"/>
                  </a:moveTo>
                  <a:lnTo>
                    <a:pt x="3177626" y="0"/>
                  </a:lnTo>
                  <a:cubicBezTo>
                    <a:pt x="3195518" y="0"/>
                    <a:pt x="3210022" y="14504"/>
                    <a:pt x="3210022" y="32395"/>
                  </a:cubicBezTo>
                  <a:lnTo>
                    <a:pt x="3210022" y="975477"/>
                  </a:lnTo>
                  <a:cubicBezTo>
                    <a:pt x="3210022" y="984069"/>
                    <a:pt x="3206609" y="992309"/>
                    <a:pt x="3200534" y="998384"/>
                  </a:cubicBezTo>
                  <a:cubicBezTo>
                    <a:pt x="3194458" y="1004459"/>
                    <a:pt x="3186218" y="1007872"/>
                    <a:pt x="3177626" y="1007872"/>
                  </a:cubicBezTo>
                  <a:lnTo>
                    <a:pt x="32395" y="1007872"/>
                  </a:lnTo>
                  <a:cubicBezTo>
                    <a:pt x="23804" y="1007872"/>
                    <a:pt x="15564" y="1004459"/>
                    <a:pt x="9488" y="998384"/>
                  </a:cubicBezTo>
                  <a:cubicBezTo>
                    <a:pt x="3413" y="992309"/>
                    <a:pt x="0" y="984069"/>
                    <a:pt x="0" y="975477"/>
                  </a:cubicBezTo>
                  <a:lnTo>
                    <a:pt x="0" y="32395"/>
                  </a:lnTo>
                  <a:cubicBezTo>
                    <a:pt x="0" y="23804"/>
                    <a:pt x="3413" y="15564"/>
                    <a:pt x="9488" y="9488"/>
                  </a:cubicBezTo>
                  <a:cubicBezTo>
                    <a:pt x="15564" y="3413"/>
                    <a:pt x="23804" y="0"/>
                    <a:pt x="32395" y="0"/>
                  </a:cubicBezTo>
                  <a:close/>
                </a:path>
              </a:pathLst>
            </a:custGeom>
            <a:solidFill>
              <a:srgbClr val="000000">
                <a:alpha val="0"/>
              </a:srgbClr>
            </a:solidFill>
            <a:ln w="38100" cap="rnd">
              <a:solidFill>
                <a:srgbClr val="000000"/>
              </a:solidFill>
              <a:prstDash val="lgDash"/>
              <a:round/>
            </a:ln>
          </p:spPr>
          <p:txBody>
            <a:bodyPr/>
            <a:lstStyle/>
            <a:p>
              <a:endParaRPr lang="vi-VN"/>
            </a:p>
          </p:txBody>
        </p:sp>
        <p:sp>
          <p:nvSpPr>
            <p:cNvPr id="10" name="TextBox 10"/>
            <p:cNvSpPr txBox="1"/>
            <p:nvPr/>
          </p:nvSpPr>
          <p:spPr>
            <a:xfrm>
              <a:off x="0" y="-47625"/>
              <a:ext cx="3210022" cy="105549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1" name="TextBox 11"/>
          <p:cNvSpPr txBox="1"/>
          <p:nvPr/>
        </p:nvSpPr>
        <p:spPr>
          <a:xfrm>
            <a:off x="3030650" y="736651"/>
            <a:ext cx="6679704" cy="628377"/>
          </a:xfrm>
          <a:prstGeom prst="rect">
            <a:avLst/>
          </a:prstGeom>
        </p:spPr>
        <p:txBody>
          <a:bodyPr lIns="0" tIns="0" rIns="0" bIns="0" rtlCol="0" anchor="t">
            <a:spAutoFit/>
          </a:bodyPr>
          <a:lstStyle/>
          <a:p>
            <a:pPr algn="ctr" defTabSz="609630">
              <a:lnSpc>
                <a:spcPts val="4853"/>
              </a:lnSpc>
            </a:pPr>
            <a:r>
              <a:rPr lang="en-US" sz="3466" b="1">
                <a:solidFill>
                  <a:srgbClr val="000000"/>
                </a:solidFill>
                <a:latin typeface="DejaVu Serif Bold"/>
                <a:ea typeface="DejaVu Serif Bold"/>
                <a:cs typeface="DejaVu Serif Bold"/>
                <a:sym typeface="DejaVu Serif Bold"/>
              </a:rPr>
              <a:t>Thảo luận nhóm </a:t>
            </a:r>
          </a:p>
        </p:txBody>
      </p:sp>
      <p:sp>
        <p:nvSpPr>
          <p:cNvPr id="12" name="TextBox 12"/>
          <p:cNvSpPr txBox="1"/>
          <p:nvPr/>
        </p:nvSpPr>
        <p:spPr>
          <a:xfrm>
            <a:off x="1122054" y="1993714"/>
            <a:ext cx="3736241" cy="628377"/>
          </a:xfrm>
          <a:prstGeom prst="rect">
            <a:avLst/>
          </a:prstGeom>
        </p:spPr>
        <p:txBody>
          <a:bodyPr lIns="0" tIns="0" rIns="0" bIns="0" rtlCol="0" anchor="t">
            <a:spAutoFit/>
          </a:bodyPr>
          <a:lstStyle/>
          <a:p>
            <a:pPr algn="ctr" defTabSz="609630">
              <a:lnSpc>
                <a:spcPts val="4853"/>
              </a:lnSpc>
            </a:pPr>
            <a:r>
              <a:rPr lang="en-US" sz="3466" b="1">
                <a:solidFill>
                  <a:srgbClr val="540C2C"/>
                </a:solidFill>
                <a:latin typeface="DejaVu Serif Bold"/>
                <a:ea typeface="DejaVu Serif Bold"/>
                <a:cs typeface="DejaVu Serif Bold"/>
                <a:sym typeface="DejaVu Serif Bold"/>
              </a:rPr>
              <a:t>Gợi ý</a:t>
            </a:r>
          </a:p>
        </p:txBody>
      </p:sp>
      <p:sp>
        <p:nvSpPr>
          <p:cNvPr id="13" name="TextBox 13"/>
          <p:cNvSpPr txBox="1"/>
          <p:nvPr/>
        </p:nvSpPr>
        <p:spPr>
          <a:xfrm>
            <a:off x="2507288" y="2989364"/>
            <a:ext cx="7353101" cy="1423467"/>
          </a:xfrm>
          <a:prstGeom prst="rect">
            <a:avLst/>
          </a:prstGeom>
        </p:spPr>
        <p:txBody>
          <a:bodyPr lIns="0" tIns="0" rIns="0" bIns="0" rtlCol="0" anchor="t">
            <a:spAutoFit/>
          </a:bodyPr>
          <a:lstStyle/>
          <a:p>
            <a:pPr marL="446216" lvl="1" indent="-223108" defTabSz="609630">
              <a:lnSpc>
                <a:spcPts val="3720"/>
              </a:lnSpc>
              <a:buFont typeface="Arial"/>
              <a:buChar char="•"/>
            </a:pPr>
            <a:r>
              <a:rPr lang="en-US" sz="2067">
                <a:solidFill>
                  <a:srgbClr val="000000"/>
                </a:solidFill>
                <a:latin typeface="Arimo"/>
                <a:ea typeface="Arimo"/>
                <a:cs typeface="Arimo"/>
                <a:sym typeface="Arimo"/>
              </a:rPr>
              <a:t>Hiện tượng xã hội được nêu lên trong đoạn văn là gì? </a:t>
            </a:r>
          </a:p>
          <a:p>
            <a:pPr marL="446216" lvl="1" indent="-223108" defTabSz="609630">
              <a:lnSpc>
                <a:spcPts val="3720"/>
              </a:lnSpc>
              <a:buFont typeface="Arial"/>
              <a:buChar char="•"/>
            </a:pPr>
            <a:r>
              <a:rPr lang="en-US" sz="2067">
                <a:solidFill>
                  <a:srgbClr val="000000"/>
                </a:solidFill>
                <a:latin typeface="Arimo"/>
                <a:ea typeface="Arimo"/>
                <a:cs typeface="Arimo"/>
                <a:sym typeface="Arimo"/>
              </a:rPr>
              <a:t>Người viết tán thành hay không tán thành?</a:t>
            </a:r>
          </a:p>
          <a:p>
            <a:pPr marL="446216" lvl="1" indent="-223108" defTabSz="609630">
              <a:lnSpc>
                <a:spcPts val="3720"/>
              </a:lnSpc>
              <a:buFont typeface="Arial"/>
              <a:buChar char="•"/>
            </a:pPr>
            <a:r>
              <a:rPr lang="en-US" sz="2067">
                <a:solidFill>
                  <a:srgbClr val="000000"/>
                </a:solidFill>
                <a:latin typeface="Arimo"/>
                <a:ea typeface="Arimo"/>
                <a:cs typeface="Arimo"/>
                <a:sym typeface="Arimo"/>
              </a:rPr>
              <a:t>Những lí do người viết đưa ra là gì?</a:t>
            </a:r>
          </a:p>
        </p:txBody>
      </p:sp>
    </p:spTree>
    <p:extLst>
      <p:ext uri="{BB962C8B-B14F-4D97-AF65-F5344CB8AC3E}">
        <p14:creationId xmlns:p14="http://schemas.microsoft.com/office/powerpoint/2010/main" val="367673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7612" y="427904"/>
            <a:ext cx="11116777" cy="6002192"/>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txBody>
            <a:bodyPr/>
            <a:lstStyle/>
            <a:p>
              <a:endParaRPr lang="vi-VN"/>
            </a:p>
          </p:txBody>
        </p:sp>
        <p:sp>
          <p:nvSpPr>
            <p:cNvPr id="4" name="TextBox 4"/>
            <p:cNvSpPr txBox="1"/>
            <p:nvPr/>
          </p:nvSpPr>
          <p:spPr>
            <a:xfrm>
              <a:off x="0" y="-47625"/>
              <a:ext cx="4391813" cy="241886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Freeform 5"/>
          <p:cNvSpPr/>
          <p:nvPr/>
        </p:nvSpPr>
        <p:spPr>
          <a:xfrm>
            <a:off x="2474836" y="2569274"/>
            <a:ext cx="7654349" cy="1892711"/>
          </a:xfrm>
          <a:custGeom>
            <a:avLst/>
            <a:gdLst/>
            <a:ahLst/>
            <a:cxnLst/>
            <a:rect l="l" t="t" r="r" b="b"/>
            <a:pathLst>
              <a:path w="11481523" h="2839067">
                <a:moveTo>
                  <a:pt x="0" y="0"/>
                </a:moveTo>
                <a:lnTo>
                  <a:pt x="11481523" y="0"/>
                </a:lnTo>
                <a:lnTo>
                  <a:pt x="11481523" y="2839067"/>
                </a:lnTo>
                <a:lnTo>
                  <a:pt x="0" y="283906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6" name="Freeform 6"/>
          <p:cNvSpPr/>
          <p:nvPr/>
        </p:nvSpPr>
        <p:spPr>
          <a:xfrm>
            <a:off x="177165" y="427904"/>
            <a:ext cx="2058460" cy="2084996"/>
          </a:xfrm>
          <a:custGeom>
            <a:avLst/>
            <a:gdLst/>
            <a:ahLst/>
            <a:cxnLst/>
            <a:rect l="l" t="t" r="r" b="b"/>
            <a:pathLst>
              <a:path w="3087690" h="3127494">
                <a:moveTo>
                  <a:pt x="0" y="0"/>
                </a:moveTo>
                <a:lnTo>
                  <a:pt x="3087690" y="0"/>
                </a:lnTo>
                <a:lnTo>
                  <a:pt x="3087690" y="3127494"/>
                </a:lnTo>
                <a:lnTo>
                  <a:pt x="0" y="312749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7" name="Freeform 7"/>
          <p:cNvSpPr/>
          <p:nvPr/>
        </p:nvSpPr>
        <p:spPr>
          <a:xfrm>
            <a:off x="8721373" y="116248"/>
            <a:ext cx="2784827" cy="2015202"/>
          </a:xfrm>
          <a:custGeom>
            <a:avLst/>
            <a:gdLst/>
            <a:ahLst/>
            <a:cxnLst/>
            <a:rect l="l" t="t" r="r" b="b"/>
            <a:pathLst>
              <a:path w="4177240" h="3022803">
                <a:moveTo>
                  <a:pt x="0" y="0"/>
                </a:moveTo>
                <a:lnTo>
                  <a:pt x="4177240" y="0"/>
                </a:lnTo>
                <a:lnTo>
                  <a:pt x="4177240" y="3022802"/>
                </a:lnTo>
                <a:lnTo>
                  <a:pt x="0" y="30228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8" name="TextBox 8"/>
          <p:cNvSpPr txBox="1"/>
          <p:nvPr/>
        </p:nvSpPr>
        <p:spPr>
          <a:xfrm>
            <a:off x="3030650" y="2789598"/>
            <a:ext cx="6679704" cy="1885131"/>
          </a:xfrm>
          <a:prstGeom prst="rect">
            <a:avLst/>
          </a:prstGeom>
        </p:spPr>
        <p:txBody>
          <a:bodyPr lIns="0" tIns="0" rIns="0" bIns="0" rtlCol="0" anchor="t">
            <a:spAutoFit/>
          </a:bodyPr>
          <a:lstStyle/>
          <a:p>
            <a:pPr algn="ctr" defTabSz="609630">
              <a:lnSpc>
                <a:spcPts val="4853"/>
              </a:lnSpc>
            </a:pPr>
            <a:r>
              <a:rPr lang="en-US" sz="3466" b="1">
                <a:solidFill>
                  <a:srgbClr val="000000"/>
                </a:solidFill>
                <a:latin typeface="DejaVu Serif Bold"/>
                <a:ea typeface="DejaVu Serif Bold"/>
                <a:cs typeface="DejaVu Serif Bold"/>
                <a:sym typeface="DejaVu Serif Bold"/>
              </a:rPr>
              <a:t>Hoạt động 2: Viếtcâu mở đoạn và câu kết đoạn</a:t>
            </a:r>
          </a:p>
          <a:p>
            <a:pPr algn="ctr" defTabSz="609630">
              <a:lnSpc>
                <a:spcPts val="4853"/>
              </a:lnSpc>
            </a:pPr>
            <a:endParaRPr lang="en-US" sz="3466" b="1">
              <a:solidFill>
                <a:srgbClr val="000000"/>
              </a:solidFill>
              <a:latin typeface="DejaVu Serif Bold"/>
              <a:ea typeface="DejaVu Serif Bold"/>
              <a:cs typeface="DejaVu Serif Bold"/>
              <a:sym typeface="DejaVu Serif Bold"/>
            </a:endParaRPr>
          </a:p>
        </p:txBody>
      </p:sp>
      <p:sp>
        <p:nvSpPr>
          <p:cNvPr id="9" name="Freeform 9"/>
          <p:cNvSpPr/>
          <p:nvPr/>
        </p:nvSpPr>
        <p:spPr>
          <a:xfrm>
            <a:off x="6666452" y="1020081"/>
            <a:ext cx="1299751" cy="940547"/>
          </a:xfrm>
          <a:custGeom>
            <a:avLst/>
            <a:gdLst/>
            <a:ahLst/>
            <a:cxnLst/>
            <a:rect l="l" t="t" r="r" b="b"/>
            <a:pathLst>
              <a:path w="1949626" h="1410820">
                <a:moveTo>
                  <a:pt x="0" y="0"/>
                </a:moveTo>
                <a:lnTo>
                  <a:pt x="1949626" y="0"/>
                </a:lnTo>
                <a:lnTo>
                  <a:pt x="1949626" y="1410820"/>
                </a:lnTo>
                <a:lnTo>
                  <a:pt x="0" y="141082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10" name="Freeform 10"/>
          <p:cNvSpPr/>
          <p:nvPr/>
        </p:nvSpPr>
        <p:spPr>
          <a:xfrm>
            <a:off x="5233808" y="1330164"/>
            <a:ext cx="1299751" cy="940547"/>
          </a:xfrm>
          <a:custGeom>
            <a:avLst/>
            <a:gdLst/>
            <a:ahLst/>
            <a:cxnLst/>
            <a:rect l="l" t="t" r="r" b="b"/>
            <a:pathLst>
              <a:path w="1949626" h="1410820">
                <a:moveTo>
                  <a:pt x="0" y="0"/>
                </a:moveTo>
                <a:lnTo>
                  <a:pt x="1949625" y="0"/>
                </a:lnTo>
                <a:lnTo>
                  <a:pt x="1949625" y="1410820"/>
                </a:lnTo>
                <a:lnTo>
                  <a:pt x="0" y="141082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11" name="Freeform 11"/>
          <p:cNvSpPr/>
          <p:nvPr/>
        </p:nvSpPr>
        <p:spPr>
          <a:xfrm>
            <a:off x="3801163" y="685800"/>
            <a:ext cx="1299751" cy="940547"/>
          </a:xfrm>
          <a:custGeom>
            <a:avLst/>
            <a:gdLst/>
            <a:ahLst/>
            <a:cxnLst/>
            <a:rect l="l" t="t" r="r" b="b"/>
            <a:pathLst>
              <a:path w="1949626" h="1410820">
                <a:moveTo>
                  <a:pt x="0" y="0"/>
                </a:moveTo>
                <a:lnTo>
                  <a:pt x="1949625" y="0"/>
                </a:lnTo>
                <a:lnTo>
                  <a:pt x="1949625" y="1410820"/>
                </a:lnTo>
                <a:lnTo>
                  <a:pt x="0" y="141082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spTree>
    <p:extLst>
      <p:ext uri="{BB962C8B-B14F-4D97-AF65-F5344CB8AC3E}">
        <p14:creationId xmlns:p14="http://schemas.microsoft.com/office/powerpoint/2010/main" val="2220339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7612" y="427904"/>
            <a:ext cx="11116777" cy="6002192"/>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txBody>
            <a:bodyPr/>
            <a:lstStyle/>
            <a:p>
              <a:endParaRPr lang="vi-VN"/>
            </a:p>
          </p:txBody>
        </p:sp>
        <p:sp>
          <p:nvSpPr>
            <p:cNvPr id="4" name="TextBox 4"/>
            <p:cNvSpPr txBox="1"/>
            <p:nvPr/>
          </p:nvSpPr>
          <p:spPr>
            <a:xfrm>
              <a:off x="0" y="-47625"/>
              <a:ext cx="4391813" cy="241886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Freeform 5"/>
          <p:cNvSpPr/>
          <p:nvPr/>
        </p:nvSpPr>
        <p:spPr>
          <a:xfrm>
            <a:off x="2725527" y="353272"/>
            <a:ext cx="6916623" cy="1710292"/>
          </a:xfrm>
          <a:custGeom>
            <a:avLst/>
            <a:gdLst/>
            <a:ahLst/>
            <a:cxnLst/>
            <a:rect l="l" t="t" r="r" b="b"/>
            <a:pathLst>
              <a:path w="10374935" h="2565438">
                <a:moveTo>
                  <a:pt x="0" y="0"/>
                </a:moveTo>
                <a:lnTo>
                  <a:pt x="10374935" y="0"/>
                </a:lnTo>
                <a:lnTo>
                  <a:pt x="10374935" y="2565438"/>
                </a:lnTo>
                <a:lnTo>
                  <a:pt x="0" y="256543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6" name="Freeform 6"/>
          <p:cNvSpPr/>
          <p:nvPr/>
        </p:nvSpPr>
        <p:spPr>
          <a:xfrm>
            <a:off x="9710355" y="4186127"/>
            <a:ext cx="2613521" cy="2743200"/>
          </a:xfrm>
          <a:custGeom>
            <a:avLst/>
            <a:gdLst/>
            <a:ahLst/>
            <a:cxnLst/>
            <a:rect l="l" t="t" r="r" b="b"/>
            <a:pathLst>
              <a:path w="3920282" h="4114800">
                <a:moveTo>
                  <a:pt x="0" y="0"/>
                </a:moveTo>
                <a:lnTo>
                  <a:pt x="3920282" y="0"/>
                </a:lnTo>
                <a:lnTo>
                  <a:pt x="392028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7" name="Freeform 7"/>
          <p:cNvSpPr/>
          <p:nvPr/>
        </p:nvSpPr>
        <p:spPr>
          <a:xfrm>
            <a:off x="0" y="5027779"/>
            <a:ext cx="2990175" cy="2288843"/>
          </a:xfrm>
          <a:custGeom>
            <a:avLst/>
            <a:gdLst/>
            <a:ahLst/>
            <a:cxnLst/>
            <a:rect l="l" t="t" r="r" b="b"/>
            <a:pathLst>
              <a:path w="4485262" h="3433264">
                <a:moveTo>
                  <a:pt x="0" y="0"/>
                </a:moveTo>
                <a:lnTo>
                  <a:pt x="4485262" y="0"/>
                </a:lnTo>
                <a:lnTo>
                  <a:pt x="4485262" y="3433264"/>
                </a:lnTo>
                <a:lnTo>
                  <a:pt x="0" y="343326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grpSp>
        <p:nvGrpSpPr>
          <p:cNvPr id="8" name="Group 8"/>
          <p:cNvGrpSpPr/>
          <p:nvPr/>
        </p:nvGrpSpPr>
        <p:grpSpPr>
          <a:xfrm>
            <a:off x="2033316" y="2597811"/>
            <a:ext cx="8234673" cy="2551177"/>
            <a:chOff x="0" y="0"/>
            <a:chExt cx="3253204" cy="1007872"/>
          </a:xfrm>
        </p:grpSpPr>
        <p:sp>
          <p:nvSpPr>
            <p:cNvPr id="9" name="Freeform 9"/>
            <p:cNvSpPr/>
            <p:nvPr/>
          </p:nvSpPr>
          <p:spPr>
            <a:xfrm>
              <a:off x="0" y="0"/>
              <a:ext cx="3253204" cy="1007872"/>
            </a:xfrm>
            <a:custGeom>
              <a:avLst/>
              <a:gdLst/>
              <a:ahLst/>
              <a:cxnLst/>
              <a:rect l="l" t="t" r="r" b="b"/>
              <a:pathLst>
                <a:path w="3253204" h="1007872">
                  <a:moveTo>
                    <a:pt x="31965" y="0"/>
                  </a:moveTo>
                  <a:lnTo>
                    <a:pt x="3221238" y="0"/>
                  </a:lnTo>
                  <a:cubicBezTo>
                    <a:pt x="3229716" y="0"/>
                    <a:pt x="3237847" y="3368"/>
                    <a:pt x="3243841" y="9362"/>
                  </a:cubicBezTo>
                  <a:cubicBezTo>
                    <a:pt x="3249836" y="15357"/>
                    <a:pt x="3253204" y="23488"/>
                    <a:pt x="3253204" y="31965"/>
                  </a:cubicBezTo>
                  <a:lnTo>
                    <a:pt x="3253204" y="975907"/>
                  </a:lnTo>
                  <a:cubicBezTo>
                    <a:pt x="3253204" y="984385"/>
                    <a:pt x="3249836" y="992515"/>
                    <a:pt x="3243841" y="998510"/>
                  </a:cubicBezTo>
                  <a:cubicBezTo>
                    <a:pt x="3237847" y="1004504"/>
                    <a:pt x="3229716" y="1007872"/>
                    <a:pt x="3221238" y="1007872"/>
                  </a:cubicBezTo>
                  <a:lnTo>
                    <a:pt x="31965" y="1007872"/>
                  </a:lnTo>
                  <a:cubicBezTo>
                    <a:pt x="23488" y="1007872"/>
                    <a:pt x="15357" y="1004504"/>
                    <a:pt x="9362" y="998510"/>
                  </a:cubicBezTo>
                  <a:cubicBezTo>
                    <a:pt x="3368" y="992515"/>
                    <a:pt x="0" y="984385"/>
                    <a:pt x="0" y="975907"/>
                  </a:cubicBezTo>
                  <a:lnTo>
                    <a:pt x="0" y="31965"/>
                  </a:lnTo>
                  <a:cubicBezTo>
                    <a:pt x="0" y="23488"/>
                    <a:pt x="3368" y="15357"/>
                    <a:pt x="9362" y="9362"/>
                  </a:cubicBezTo>
                  <a:cubicBezTo>
                    <a:pt x="15357" y="3368"/>
                    <a:pt x="23488" y="0"/>
                    <a:pt x="31965" y="0"/>
                  </a:cubicBezTo>
                  <a:close/>
                </a:path>
              </a:pathLst>
            </a:custGeom>
            <a:solidFill>
              <a:srgbClr val="000000">
                <a:alpha val="0"/>
              </a:srgbClr>
            </a:solidFill>
            <a:ln w="38100" cap="rnd">
              <a:solidFill>
                <a:srgbClr val="000000"/>
              </a:solidFill>
              <a:prstDash val="lgDash"/>
              <a:round/>
            </a:ln>
          </p:spPr>
          <p:txBody>
            <a:bodyPr/>
            <a:lstStyle/>
            <a:p>
              <a:endParaRPr lang="vi-VN"/>
            </a:p>
          </p:txBody>
        </p:sp>
        <p:sp>
          <p:nvSpPr>
            <p:cNvPr id="10" name="TextBox 10"/>
            <p:cNvSpPr txBox="1"/>
            <p:nvPr/>
          </p:nvSpPr>
          <p:spPr>
            <a:xfrm>
              <a:off x="0" y="-47625"/>
              <a:ext cx="3253204" cy="105549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1" name="TextBox 11"/>
          <p:cNvSpPr txBox="1"/>
          <p:nvPr/>
        </p:nvSpPr>
        <p:spPr>
          <a:xfrm>
            <a:off x="3030650" y="736651"/>
            <a:ext cx="6679704" cy="628377"/>
          </a:xfrm>
          <a:prstGeom prst="rect">
            <a:avLst/>
          </a:prstGeom>
        </p:spPr>
        <p:txBody>
          <a:bodyPr lIns="0" tIns="0" rIns="0" bIns="0" rtlCol="0" anchor="t">
            <a:spAutoFit/>
          </a:bodyPr>
          <a:lstStyle/>
          <a:p>
            <a:pPr algn="ctr" defTabSz="609630">
              <a:lnSpc>
                <a:spcPts val="4853"/>
              </a:lnSpc>
            </a:pPr>
            <a:r>
              <a:rPr lang="en-US" sz="3466">
                <a:solidFill>
                  <a:srgbClr val="000000"/>
                </a:solidFill>
                <a:latin typeface="DejaVu Serif"/>
                <a:ea typeface="DejaVu Serif"/>
                <a:cs typeface="DejaVu Serif"/>
                <a:sym typeface="DejaVu Serif"/>
              </a:rPr>
              <a:t>Đoạn 1: Mở đoạn, kết đoạn</a:t>
            </a:r>
          </a:p>
        </p:txBody>
      </p:sp>
      <p:sp>
        <p:nvSpPr>
          <p:cNvPr id="12" name="TextBox 12"/>
          <p:cNvSpPr txBox="1"/>
          <p:nvPr/>
        </p:nvSpPr>
        <p:spPr>
          <a:xfrm>
            <a:off x="1122054" y="1993714"/>
            <a:ext cx="3736241" cy="628377"/>
          </a:xfrm>
          <a:prstGeom prst="rect">
            <a:avLst/>
          </a:prstGeom>
        </p:spPr>
        <p:txBody>
          <a:bodyPr lIns="0" tIns="0" rIns="0" bIns="0" rtlCol="0" anchor="t">
            <a:spAutoFit/>
          </a:bodyPr>
          <a:lstStyle/>
          <a:p>
            <a:pPr algn="ctr" defTabSz="609630">
              <a:lnSpc>
                <a:spcPts val="4853"/>
              </a:lnSpc>
            </a:pPr>
            <a:r>
              <a:rPr lang="en-US" sz="3466" b="1">
                <a:solidFill>
                  <a:srgbClr val="540C2C"/>
                </a:solidFill>
                <a:latin typeface="DejaVu Serif Bold"/>
                <a:ea typeface="DejaVu Serif Bold"/>
                <a:cs typeface="DejaVu Serif Bold"/>
                <a:sym typeface="DejaVu Serif Bold"/>
              </a:rPr>
              <a:t>Gợi ý</a:t>
            </a:r>
          </a:p>
        </p:txBody>
      </p:sp>
      <p:sp>
        <p:nvSpPr>
          <p:cNvPr id="13" name="TextBox 13"/>
          <p:cNvSpPr txBox="1"/>
          <p:nvPr/>
        </p:nvSpPr>
        <p:spPr>
          <a:xfrm>
            <a:off x="2099688" y="2824735"/>
            <a:ext cx="8168301" cy="1897955"/>
          </a:xfrm>
          <a:prstGeom prst="rect">
            <a:avLst/>
          </a:prstGeom>
        </p:spPr>
        <p:txBody>
          <a:bodyPr lIns="0" tIns="0" rIns="0" bIns="0" rtlCol="0" anchor="t">
            <a:spAutoFit/>
          </a:bodyPr>
          <a:lstStyle/>
          <a:p>
            <a:pPr defTabSz="609630">
              <a:lnSpc>
                <a:spcPts val="3720"/>
              </a:lnSpc>
            </a:pPr>
            <a:r>
              <a:rPr lang="en-US" sz="2067" b="1" u="sng">
                <a:solidFill>
                  <a:srgbClr val="000000"/>
                </a:solidFill>
                <a:latin typeface="Arimo Bold"/>
                <a:ea typeface="Arimo Bold"/>
                <a:cs typeface="Arimo Bold"/>
                <a:sym typeface="Arimo Bold"/>
              </a:rPr>
              <a:t>Mở đoạn</a:t>
            </a:r>
            <a:r>
              <a:rPr lang="en-US" sz="2067" b="1">
                <a:solidFill>
                  <a:srgbClr val="000000"/>
                </a:solidFill>
                <a:latin typeface="Arimo Bold"/>
                <a:ea typeface="Arimo Bold"/>
                <a:cs typeface="Arimo Bold"/>
                <a:sym typeface="Arimo Bold"/>
              </a:rPr>
              <a:t>:</a:t>
            </a:r>
            <a:r>
              <a:rPr lang="en-US" sz="2067">
                <a:solidFill>
                  <a:srgbClr val="000000"/>
                </a:solidFill>
                <a:latin typeface="Arimo"/>
                <a:ea typeface="Arimo"/>
                <a:cs typeface="Arimo"/>
                <a:sym typeface="Arimo"/>
              </a:rPr>
              <a:t> Trong buổi sinh hoạt Đội cuối tuần trước, Chi đội ta có một số đội viên không đeo khăn quàng đỏ khi đến trường. Các bạn nghĩ xem, có nên để bị phê bình vì một việc nhỏ như vậy hay không?</a:t>
            </a:r>
          </a:p>
          <a:p>
            <a:pPr defTabSz="609630">
              <a:lnSpc>
                <a:spcPts val="3720"/>
              </a:lnSpc>
            </a:pPr>
            <a:endParaRPr lang="en-US" sz="2067">
              <a:solidFill>
                <a:srgbClr val="000000"/>
              </a:solidFill>
              <a:latin typeface="Arimo"/>
              <a:ea typeface="Arimo"/>
              <a:cs typeface="Arimo"/>
              <a:sym typeface="Arimo"/>
            </a:endParaRPr>
          </a:p>
        </p:txBody>
      </p:sp>
    </p:spTree>
    <p:extLst>
      <p:ext uri="{BB962C8B-B14F-4D97-AF65-F5344CB8AC3E}">
        <p14:creationId xmlns:p14="http://schemas.microsoft.com/office/powerpoint/2010/main" val="2218546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7612" y="427904"/>
            <a:ext cx="11116777" cy="6002192"/>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txBody>
            <a:bodyPr/>
            <a:lstStyle/>
            <a:p>
              <a:endParaRPr lang="vi-VN"/>
            </a:p>
          </p:txBody>
        </p:sp>
        <p:sp>
          <p:nvSpPr>
            <p:cNvPr id="4" name="TextBox 4"/>
            <p:cNvSpPr txBox="1"/>
            <p:nvPr/>
          </p:nvSpPr>
          <p:spPr>
            <a:xfrm>
              <a:off x="0" y="-47625"/>
              <a:ext cx="4391813" cy="241886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Freeform 5"/>
          <p:cNvSpPr/>
          <p:nvPr/>
        </p:nvSpPr>
        <p:spPr>
          <a:xfrm>
            <a:off x="2725527" y="353272"/>
            <a:ext cx="6916623" cy="1710292"/>
          </a:xfrm>
          <a:custGeom>
            <a:avLst/>
            <a:gdLst/>
            <a:ahLst/>
            <a:cxnLst/>
            <a:rect l="l" t="t" r="r" b="b"/>
            <a:pathLst>
              <a:path w="10374935" h="2565438">
                <a:moveTo>
                  <a:pt x="0" y="0"/>
                </a:moveTo>
                <a:lnTo>
                  <a:pt x="10374935" y="0"/>
                </a:lnTo>
                <a:lnTo>
                  <a:pt x="10374935" y="2565438"/>
                </a:lnTo>
                <a:lnTo>
                  <a:pt x="0" y="256543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6" name="Freeform 6"/>
          <p:cNvSpPr/>
          <p:nvPr/>
        </p:nvSpPr>
        <p:spPr>
          <a:xfrm>
            <a:off x="9710355" y="4186127"/>
            <a:ext cx="2613521" cy="2743200"/>
          </a:xfrm>
          <a:custGeom>
            <a:avLst/>
            <a:gdLst/>
            <a:ahLst/>
            <a:cxnLst/>
            <a:rect l="l" t="t" r="r" b="b"/>
            <a:pathLst>
              <a:path w="3920282" h="4114800">
                <a:moveTo>
                  <a:pt x="0" y="0"/>
                </a:moveTo>
                <a:lnTo>
                  <a:pt x="3920282" y="0"/>
                </a:lnTo>
                <a:lnTo>
                  <a:pt x="392028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7" name="Freeform 7"/>
          <p:cNvSpPr/>
          <p:nvPr/>
        </p:nvSpPr>
        <p:spPr>
          <a:xfrm>
            <a:off x="0" y="5027779"/>
            <a:ext cx="2990175" cy="2288843"/>
          </a:xfrm>
          <a:custGeom>
            <a:avLst/>
            <a:gdLst/>
            <a:ahLst/>
            <a:cxnLst/>
            <a:rect l="l" t="t" r="r" b="b"/>
            <a:pathLst>
              <a:path w="4485262" h="3433264">
                <a:moveTo>
                  <a:pt x="0" y="0"/>
                </a:moveTo>
                <a:lnTo>
                  <a:pt x="4485262" y="0"/>
                </a:lnTo>
                <a:lnTo>
                  <a:pt x="4485262" y="3433264"/>
                </a:lnTo>
                <a:lnTo>
                  <a:pt x="0" y="343326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grpSp>
        <p:nvGrpSpPr>
          <p:cNvPr id="8" name="Group 8"/>
          <p:cNvGrpSpPr/>
          <p:nvPr/>
        </p:nvGrpSpPr>
        <p:grpSpPr>
          <a:xfrm>
            <a:off x="2033316" y="2597811"/>
            <a:ext cx="8234673" cy="2551177"/>
            <a:chOff x="0" y="0"/>
            <a:chExt cx="3253204" cy="1007872"/>
          </a:xfrm>
        </p:grpSpPr>
        <p:sp>
          <p:nvSpPr>
            <p:cNvPr id="9" name="Freeform 9"/>
            <p:cNvSpPr/>
            <p:nvPr/>
          </p:nvSpPr>
          <p:spPr>
            <a:xfrm>
              <a:off x="0" y="0"/>
              <a:ext cx="3253204" cy="1007872"/>
            </a:xfrm>
            <a:custGeom>
              <a:avLst/>
              <a:gdLst/>
              <a:ahLst/>
              <a:cxnLst/>
              <a:rect l="l" t="t" r="r" b="b"/>
              <a:pathLst>
                <a:path w="3253204" h="1007872">
                  <a:moveTo>
                    <a:pt x="31965" y="0"/>
                  </a:moveTo>
                  <a:lnTo>
                    <a:pt x="3221238" y="0"/>
                  </a:lnTo>
                  <a:cubicBezTo>
                    <a:pt x="3229716" y="0"/>
                    <a:pt x="3237847" y="3368"/>
                    <a:pt x="3243841" y="9362"/>
                  </a:cubicBezTo>
                  <a:cubicBezTo>
                    <a:pt x="3249836" y="15357"/>
                    <a:pt x="3253204" y="23488"/>
                    <a:pt x="3253204" y="31965"/>
                  </a:cubicBezTo>
                  <a:lnTo>
                    <a:pt x="3253204" y="975907"/>
                  </a:lnTo>
                  <a:cubicBezTo>
                    <a:pt x="3253204" y="984385"/>
                    <a:pt x="3249836" y="992515"/>
                    <a:pt x="3243841" y="998510"/>
                  </a:cubicBezTo>
                  <a:cubicBezTo>
                    <a:pt x="3237847" y="1004504"/>
                    <a:pt x="3229716" y="1007872"/>
                    <a:pt x="3221238" y="1007872"/>
                  </a:cubicBezTo>
                  <a:lnTo>
                    <a:pt x="31965" y="1007872"/>
                  </a:lnTo>
                  <a:cubicBezTo>
                    <a:pt x="23488" y="1007872"/>
                    <a:pt x="15357" y="1004504"/>
                    <a:pt x="9362" y="998510"/>
                  </a:cubicBezTo>
                  <a:cubicBezTo>
                    <a:pt x="3368" y="992515"/>
                    <a:pt x="0" y="984385"/>
                    <a:pt x="0" y="975907"/>
                  </a:cubicBezTo>
                  <a:lnTo>
                    <a:pt x="0" y="31965"/>
                  </a:lnTo>
                  <a:cubicBezTo>
                    <a:pt x="0" y="23488"/>
                    <a:pt x="3368" y="15357"/>
                    <a:pt x="9362" y="9362"/>
                  </a:cubicBezTo>
                  <a:cubicBezTo>
                    <a:pt x="15357" y="3368"/>
                    <a:pt x="23488" y="0"/>
                    <a:pt x="31965" y="0"/>
                  </a:cubicBezTo>
                  <a:close/>
                </a:path>
              </a:pathLst>
            </a:custGeom>
            <a:solidFill>
              <a:srgbClr val="000000">
                <a:alpha val="0"/>
              </a:srgbClr>
            </a:solidFill>
            <a:ln w="38100" cap="rnd">
              <a:solidFill>
                <a:srgbClr val="000000"/>
              </a:solidFill>
              <a:prstDash val="lgDash"/>
              <a:round/>
            </a:ln>
          </p:spPr>
          <p:txBody>
            <a:bodyPr/>
            <a:lstStyle/>
            <a:p>
              <a:endParaRPr lang="vi-VN"/>
            </a:p>
          </p:txBody>
        </p:sp>
        <p:sp>
          <p:nvSpPr>
            <p:cNvPr id="10" name="TextBox 10"/>
            <p:cNvSpPr txBox="1"/>
            <p:nvPr/>
          </p:nvSpPr>
          <p:spPr>
            <a:xfrm>
              <a:off x="0" y="-47625"/>
              <a:ext cx="3253204" cy="105549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1" name="TextBox 11"/>
          <p:cNvSpPr txBox="1"/>
          <p:nvPr/>
        </p:nvSpPr>
        <p:spPr>
          <a:xfrm>
            <a:off x="3030650" y="736651"/>
            <a:ext cx="6679704" cy="628377"/>
          </a:xfrm>
          <a:prstGeom prst="rect">
            <a:avLst/>
          </a:prstGeom>
        </p:spPr>
        <p:txBody>
          <a:bodyPr lIns="0" tIns="0" rIns="0" bIns="0" rtlCol="0" anchor="t">
            <a:spAutoFit/>
          </a:bodyPr>
          <a:lstStyle/>
          <a:p>
            <a:pPr algn="ctr" defTabSz="609630">
              <a:lnSpc>
                <a:spcPts val="4853"/>
              </a:lnSpc>
            </a:pPr>
            <a:r>
              <a:rPr lang="en-US" sz="3466">
                <a:solidFill>
                  <a:srgbClr val="000000"/>
                </a:solidFill>
                <a:latin typeface="DejaVu Serif"/>
                <a:ea typeface="DejaVu Serif"/>
                <a:cs typeface="DejaVu Serif"/>
                <a:sym typeface="DejaVu Serif"/>
              </a:rPr>
              <a:t>Đoạn 1: Mở đoạn, kết đoạn</a:t>
            </a:r>
          </a:p>
        </p:txBody>
      </p:sp>
      <p:sp>
        <p:nvSpPr>
          <p:cNvPr id="12" name="TextBox 12"/>
          <p:cNvSpPr txBox="1"/>
          <p:nvPr/>
        </p:nvSpPr>
        <p:spPr>
          <a:xfrm>
            <a:off x="857406" y="1993714"/>
            <a:ext cx="3736241" cy="628377"/>
          </a:xfrm>
          <a:prstGeom prst="rect">
            <a:avLst/>
          </a:prstGeom>
        </p:spPr>
        <p:txBody>
          <a:bodyPr lIns="0" tIns="0" rIns="0" bIns="0" rtlCol="0" anchor="t">
            <a:spAutoFit/>
          </a:bodyPr>
          <a:lstStyle/>
          <a:p>
            <a:pPr algn="ctr" defTabSz="609630">
              <a:lnSpc>
                <a:spcPts val="4853"/>
              </a:lnSpc>
            </a:pPr>
            <a:r>
              <a:rPr lang="en-US" sz="3466" b="1">
                <a:solidFill>
                  <a:srgbClr val="540C2C"/>
                </a:solidFill>
                <a:latin typeface="DejaVu Serif Bold"/>
                <a:ea typeface="DejaVu Serif Bold"/>
                <a:cs typeface="DejaVu Serif Bold"/>
                <a:sym typeface="DejaVu Serif Bold"/>
              </a:rPr>
              <a:t>Gợi ý</a:t>
            </a:r>
          </a:p>
        </p:txBody>
      </p:sp>
      <p:sp>
        <p:nvSpPr>
          <p:cNvPr id="13" name="TextBox 13"/>
          <p:cNvSpPr txBox="1"/>
          <p:nvPr/>
        </p:nvSpPr>
        <p:spPr>
          <a:xfrm>
            <a:off x="2099688" y="2824735"/>
            <a:ext cx="8168301" cy="1897955"/>
          </a:xfrm>
          <a:prstGeom prst="rect">
            <a:avLst/>
          </a:prstGeom>
        </p:spPr>
        <p:txBody>
          <a:bodyPr lIns="0" tIns="0" rIns="0" bIns="0" rtlCol="0" anchor="t">
            <a:spAutoFit/>
          </a:bodyPr>
          <a:lstStyle/>
          <a:p>
            <a:pPr defTabSz="609630">
              <a:lnSpc>
                <a:spcPts val="3720"/>
              </a:lnSpc>
            </a:pPr>
            <a:r>
              <a:rPr lang="en-US" sz="2067" b="1" u="sng">
                <a:solidFill>
                  <a:srgbClr val="000000"/>
                </a:solidFill>
                <a:latin typeface="Arimo Bold"/>
                <a:ea typeface="Arimo Bold"/>
                <a:cs typeface="Arimo Bold"/>
                <a:sym typeface="Arimo Bold"/>
              </a:rPr>
              <a:t>Kết đoạn</a:t>
            </a:r>
            <a:r>
              <a:rPr lang="en-US" sz="2067">
                <a:solidFill>
                  <a:srgbClr val="000000"/>
                </a:solidFill>
                <a:latin typeface="Arimo"/>
                <a:ea typeface="Arimo"/>
                <a:cs typeface="Arimo"/>
                <a:sym typeface="Arimo"/>
              </a:rPr>
              <a:t>: Các bạn ơi, hãy trân trọng chiếc khăn quàng đỏ của mình nhé! Hãy quàng khăn đỏ cẩn thận và đúng quy định ngay từ khi bắt đầu tới trường, bạn sẽ cảm thấy mình thực sự là một đội viên nghiêm túc.</a:t>
            </a:r>
          </a:p>
        </p:txBody>
      </p:sp>
    </p:spTree>
    <p:extLst>
      <p:ext uri="{BB962C8B-B14F-4D97-AF65-F5344CB8AC3E}">
        <p14:creationId xmlns:p14="http://schemas.microsoft.com/office/powerpoint/2010/main" val="1717148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7612" y="427904"/>
            <a:ext cx="11116777" cy="6002192"/>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txBody>
            <a:bodyPr/>
            <a:lstStyle/>
            <a:p>
              <a:endParaRPr lang="vi-VN"/>
            </a:p>
          </p:txBody>
        </p:sp>
        <p:sp>
          <p:nvSpPr>
            <p:cNvPr id="4" name="TextBox 4"/>
            <p:cNvSpPr txBox="1"/>
            <p:nvPr/>
          </p:nvSpPr>
          <p:spPr>
            <a:xfrm>
              <a:off x="0" y="-47625"/>
              <a:ext cx="4391813" cy="241886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Freeform 5"/>
          <p:cNvSpPr/>
          <p:nvPr/>
        </p:nvSpPr>
        <p:spPr>
          <a:xfrm>
            <a:off x="2725527" y="353272"/>
            <a:ext cx="6916623" cy="1710292"/>
          </a:xfrm>
          <a:custGeom>
            <a:avLst/>
            <a:gdLst/>
            <a:ahLst/>
            <a:cxnLst/>
            <a:rect l="l" t="t" r="r" b="b"/>
            <a:pathLst>
              <a:path w="10374935" h="2565438">
                <a:moveTo>
                  <a:pt x="0" y="0"/>
                </a:moveTo>
                <a:lnTo>
                  <a:pt x="10374935" y="0"/>
                </a:lnTo>
                <a:lnTo>
                  <a:pt x="10374935" y="2565438"/>
                </a:lnTo>
                <a:lnTo>
                  <a:pt x="0" y="256543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6" name="Freeform 6"/>
          <p:cNvSpPr/>
          <p:nvPr/>
        </p:nvSpPr>
        <p:spPr>
          <a:xfrm>
            <a:off x="9710355" y="4186127"/>
            <a:ext cx="2613521" cy="2743200"/>
          </a:xfrm>
          <a:custGeom>
            <a:avLst/>
            <a:gdLst/>
            <a:ahLst/>
            <a:cxnLst/>
            <a:rect l="l" t="t" r="r" b="b"/>
            <a:pathLst>
              <a:path w="3920282" h="4114800">
                <a:moveTo>
                  <a:pt x="0" y="0"/>
                </a:moveTo>
                <a:lnTo>
                  <a:pt x="3920282" y="0"/>
                </a:lnTo>
                <a:lnTo>
                  <a:pt x="392028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7" name="Freeform 7"/>
          <p:cNvSpPr/>
          <p:nvPr/>
        </p:nvSpPr>
        <p:spPr>
          <a:xfrm>
            <a:off x="0" y="5027779"/>
            <a:ext cx="2990175" cy="2288843"/>
          </a:xfrm>
          <a:custGeom>
            <a:avLst/>
            <a:gdLst/>
            <a:ahLst/>
            <a:cxnLst/>
            <a:rect l="l" t="t" r="r" b="b"/>
            <a:pathLst>
              <a:path w="4485262" h="3433264">
                <a:moveTo>
                  <a:pt x="0" y="0"/>
                </a:moveTo>
                <a:lnTo>
                  <a:pt x="4485262" y="0"/>
                </a:lnTo>
                <a:lnTo>
                  <a:pt x="4485262" y="3433264"/>
                </a:lnTo>
                <a:lnTo>
                  <a:pt x="0" y="343326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grpSp>
        <p:nvGrpSpPr>
          <p:cNvPr id="8" name="Group 8"/>
          <p:cNvGrpSpPr/>
          <p:nvPr/>
        </p:nvGrpSpPr>
        <p:grpSpPr>
          <a:xfrm>
            <a:off x="2033316" y="2597811"/>
            <a:ext cx="8234673" cy="2551177"/>
            <a:chOff x="0" y="0"/>
            <a:chExt cx="3253204" cy="1007872"/>
          </a:xfrm>
        </p:grpSpPr>
        <p:sp>
          <p:nvSpPr>
            <p:cNvPr id="9" name="Freeform 9"/>
            <p:cNvSpPr/>
            <p:nvPr/>
          </p:nvSpPr>
          <p:spPr>
            <a:xfrm>
              <a:off x="0" y="0"/>
              <a:ext cx="3253204" cy="1007872"/>
            </a:xfrm>
            <a:custGeom>
              <a:avLst/>
              <a:gdLst/>
              <a:ahLst/>
              <a:cxnLst/>
              <a:rect l="l" t="t" r="r" b="b"/>
              <a:pathLst>
                <a:path w="3253204" h="1007872">
                  <a:moveTo>
                    <a:pt x="31965" y="0"/>
                  </a:moveTo>
                  <a:lnTo>
                    <a:pt x="3221238" y="0"/>
                  </a:lnTo>
                  <a:cubicBezTo>
                    <a:pt x="3229716" y="0"/>
                    <a:pt x="3237847" y="3368"/>
                    <a:pt x="3243841" y="9362"/>
                  </a:cubicBezTo>
                  <a:cubicBezTo>
                    <a:pt x="3249836" y="15357"/>
                    <a:pt x="3253204" y="23488"/>
                    <a:pt x="3253204" y="31965"/>
                  </a:cubicBezTo>
                  <a:lnTo>
                    <a:pt x="3253204" y="975907"/>
                  </a:lnTo>
                  <a:cubicBezTo>
                    <a:pt x="3253204" y="984385"/>
                    <a:pt x="3249836" y="992515"/>
                    <a:pt x="3243841" y="998510"/>
                  </a:cubicBezTo>
                  <a:cubicBezTo>
                    <a:pt x="3237847" y="1004504"/>
                    <a:pt x="3229716" y="1007872"/>
                    <a:pt x="3221238" y="1007872"/>
                  </a:cubicBezTo>
                  <a:lnTo>
                    <a:pt x="31965" y="1007872"/>
                  </a:lnTo>
                  <a:cubicBezTo>
                    <a:pt x="23488" y="1007872"/>
                    <a:pt x="15357" y="1004504"/>
                    <a:pt x="9362" y="998510"/>
                  </a:cubicBezTo>
                  <a:cubicBezTo>
                    <a:pt x="3368" y="992515"/>
                    <a:pt x="0" y="984385"/>
                    <a:pt x="0" y="975907"/>
                  </a:cubicBezTo>
                  <a:lnTo>
                    <a:pt x="0" y="31965"/>
                  </a:lnTo>
                  <a:cubicBezTo>
                    <a:pt x="0" y="23488"/>
                    <a:pt x="3368" y="15357"/>
                    <a:pt x="9362" y="9362"/>
                  </a:cubicBezTo>
                  <a:cubicBezTo>
                    <a:pt x="15357" y="3368"/>
                    <a:pt x="23488" y="0"/>
                    <a:pt x="31965" y="0"/>
                  </a:cubicBezTo>
                  <a:close/>
                </a:path>
              </a:pathLst>
            </a:custGeom>
            <a:solidFill>
              <a:srgbClr val="000000">
                <a:alpha val="0"/>
              </a:srgbClr>
            </a:solidFill>
            <a:ln w="38100" cap="rnd">
              <a:solidFill>
                <a:srgbClr val="000000"/>
              </a:solidFill>
              <a:prstDash val="lgDash"/>
              <a:round/>
            </a:ln>
          </p:spPr>
          <p:txBody>
            <a:bodyPr/>
            <a:lstStyle/>
            <a:p>
              <a:endParaRPr lang="vi-VN"/>
            </a:p>
          </p:txBody>
        </p:sp>
        <p:sp>
          <p:nvSpPr>
            <p:cNvPr id="10" name="TextBox 10"/>
            <p:cNvSpPr txBox="1"/>
            <p:nvPr/>
          </p:nvSpPr>
          <p:spPr>
            <a:xfrm>
              <a:off x="0" y="-47625"/>
              <a:ext cx="3253204" cy="105549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1" name="TextBox 11"/>
          <p:cNvSpPr txBox="1"/>
          <p:nvPr/>
        </p:nvSpPr>
        <p:spPr>
          <a:xfrm>
            <a:off x="3030650" y="736651"/>
            <a:ext cx="6679704" cy="628377"/>
          </a:xfrm>
          <a:prstGeom prst="rect">
            <a:avLst/>
          </a:prstGeom>
        </p:spPr>
        <p:txBody>
          <a:bodyPr lIns="0" tIns="0" rIns="0" bIns="0" rtlCol="0" anchor="t">
            <a:spAutoFit/>
          </a:bodyPr>
          <a:lstStyle/>
          <a:p>
            <a:pPr algn="ctr" defTabSz="609630">
              <a:lnSpc>
                <a:spcPts val="4853"/>
              </a:lnSpc>
            </a:pPr>
            <a:r>
              <a:rPr lang="en-US" sz="3466">
                <a:solidFill>
                  <a:srgbClr val="000000"/>
                </a:solidFill>
                <a:latin typeface="DejaVu Serif"/>
                <a:ea typeface="DejaVu Serif"/>
                <a:cs typeface="DejaVu Serif"/>
                <a:sym typeface="DejaVu Serif"/>
              </a:rPr>
              <a:t>Đoạn 2: Mở đoạn, kết đoạn</a:t>
            </a:r>
          </a:p>
        </p:txBody>
      </p:sp>
      <p:sp>
        <p:nvSpPr>
          <p:cNvPr id="12" name="TextBox 12"/>
          <p:cNvSpPr txBox="1"/>
          <p:nvPr/>
        </p:nvSpPr>
        <p:spPr>
          <a:xfrm>
            <a:off x="857406" y="1993714"/>
            <a:ext cx="3736241" cy="628377"/>
          </a:xfrm>
          <a:prstGeom prst="rect">
            <a:avLst/>
          </a:prstGeom>
        </p:spPr>
        <p:txBody>
          <a:bodyPr lIns="0" tIns="0" rIns="0" bIns="0" rtlCol="0" anchor="t">
            <a:spAutoFit/>
          </a:bodyPr>
          <a:lstStyle/>
          <a:p>
            <a:pPr algn="ctr" defTabSz="609630">
              <a:lnSpc>
                <a:spcPts val="4853"/>
              </a:lnSpc>
            </a:pPr>
            <a:r>
              <a:rPr lang="en-US" sz="3466" b="1">
                <a:solidFill>
                  <a:srgbClr val="540C2C"/>
                </a:solidFill>
                <a:latin typeface="DejaVu Serif Bold"/>
                <a:ea typeface="DejaVu Serif Bold"/>
                <a:cs typeface="DejaVu Serif Bold"/>
                <a:sym typeface="DejaVu Serif Bold"/>
              </a:rPr>
              <a:t>Gợi ý</a:t>
            </a:r>
          </a:p>
        </p:txBody>
      </p:sp>
      <p:sp>
        <p:nvSpPr>
          <p:cNvPr id="13" name="TextBox 13"/>
          <p:cNvSpPr txBox="1"/>
          <p:nvPr/>
        </p:nvSpPr>
        <p:spPr>
          <a:xfrm>
            <a:off x="2099688" y="2824735"/>
            <a:ext cx="8168301" cy="2372444"/>
          </a:xfrm>
          <a:prstGeom prst="rect">
            <a:avLst/>
          </a:prstGeom>
        </p:spPr>
        <p:txBody>
          <a:bodyPr lIns="0" tIns="0" rIns="0" bIns="0" rtlCol="0" anchor="t">
            <a:spAutoFit/>
          </a:bodyPr>
          <a:lstStyle/>
          <a:p>
            <a:pPr defTabSz="609630">
              <a:lnSpc>
                <a:spcPts val="3720"/>
              </a:lnSpc>
            </a:pPr>
            <a:r>
              <a:rPr lang="en-US" sz="2067" b="1" u="sng">
                <a:solidFill>
                  <a:srgbClr val="000000"/>
                </a:solidFill>
                <a:latin typeface="Arimo Bold"/>
                <a:ea typeface="Arimo Bold"/>
                <a:cs typeface="Arimo Bold"/>
                <a:sym typeface="Arimo Bold"/>
              </a:rPr>
              <a:t>Mở đoạn</a:t>
            </a:r>
            <a:r>
              <a:rPr lang="en-US" sz="2067">
                <a:solidFill>
                  <a:srgbClr val="000000"/>
                </a:solidFill>
                <a:latin typeface="Arimo"/>
                <a:ea typeface="Arimo"/>
                <a:cs typeface="Arimo"/>
                <a:sym typeface="Arimo"/>
              </a:rPr>
              <a:t>: Gần đây, mặc dù cô giáo đã nhắc học sinh nên ăn sáng đầy đủ trước khi vào lớp, nhưng một số bạn vẫn mang đồ ăn sáng vào lớp rồi vừa ăn vừa ôn bài. Việc làm đó của các bạn ảnh hưởng rất nhiều đến người khác.</a:t>
            </a:r>
          </a:p>
          <a:p>
            <a:pPr defTabSz="609630">
              <a:lnSpc>
                <a:spcPts val="3720"/>
              </a:lnSpc>
            </a:pPr>
            <a:endParaRPr lang="en-US" sz="2067">
              <a:solidFill>
                <a:srgbClr val="000000"/>
              </a:solidFill>
              <a:latin typeface="Arimo"/>
              <a:ea typeface="Arimo"/>
              <a:cs typeface="Arimo"/>
              <a:sym typeface="Arimo"/>
            </a:endParaRPr>
          </a:p>
        </p:txBody>
      </p:sp>
    </p:spTree>
    <p:extLst>
      <p:ext uri="{BB962C8B-B14F-4D97-AF65-F5344CB8AC3E}">
        <p14:creationId xmlns:p14="http://schemas.microsoft.com/office/powerpoint/2010/main" val="240690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7612" y="427904"/>
            <a:ext cx="11116777" cy="6002192"/>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txBody>
            <a:bodyPr/>
            <a:lstStyle/>
            <a:p>
              <a:endParaRPr lang="vi-VN"/>
            </a:p>
          </p:txBody>
        </p:sp>
        <p:sp>
          <p:nvSpPr>
            <p:cNvPr id="4" name="TextBox 4"/>
            <p:cNvSpPr txBox="1"/>
            <p:nvPr/>
          </p:nvSpPr>
          <p:spPr>
            <a:xfrm>
              <a:off x="0" y="-47625"/>
              <a:ext cx="4391813" cy="241886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TextBox 5"/>
          <p:cNvSpPr txBox="1"/>
          <p:nvPr/>
        </p:nvSpPr>
        <p:spPr>
          <a:xfrm>
            <a:off x="1378177" y="3074619"/>
            <a:ext cx="5690417" cy="577081"/>
          </a:xfrm>
          <a:prstGeom prst="rect">
            <a:avLst/>
          </a:prstGeom>
        </p:spPr>
        <p:txBody>
          <a:bodyPr lIns="0" tIns="0" rIns="0" bIns="0" rtlCol="0" anchor="t">
            <a:spAutoFit/>
          </a:bodyPr>
          <a:lstStyle/>
          <a:p>
            <a:pPr algn="ctr" defTabSz="609630">
              <a:lnSpc>
                <a:spcPts val="4489"/>
              </a:lnSpc>
            </a:pPr>
            <a:r>
              <a:rPr lang="en-US" sz="6066" b="1">
                <a:solidFill>
                  <a:srgbClr val="000000"/>
                </a:solidFill>
                <a:latin typeface="Bogart Bold"/>
                <a:ea typeface="Bogart Bold"/>
                <a:cs typeface="Bogart Bold"/>
                <a:sym typeface="Bogart Bold"/>
              </a:rPr>
              <a:t>1.Khởi động</a:t>
            </a:r>
          </a:p>
        </p:txBody>
      </p:sp>
      <p:sp>
        <p:nvSpPr>
          <p:cNvPr id="6" name="Freeform 6"/>
          <p:cNvSpPr/>
          <p:nvPr/>
        </p:nvSpPr>
        <p:spPr>
          <a:xfrm>
            <a:off x="8044788" y="1759484"/>
            <a:ext cx="3289375" cy="4412717"/>
          </a:xfrm>
          <a:custGeom>
            <a:avLst/>
            <a:gdLst/>
            <a:ahLst/>
            <a:cxnLst/>
            <a:rect l="l" t="t" r="r" b="b"/>
            <a:pathLst>
              <a:path w="4934063" h="6619075">
                <a:moveTo>
                  <a:pt x="0" y="0"/>
                </a:moveTo>
                <a:lnTo>
                  <a:pt x="4934062" y="0"/>
                </a:lnTo>
                <a:lnTo>
                  <a:pt x="4934062" y="6619075"/>
                </a:lnTo>
                <a:lnTo>
                  <a:pt x="0" y="661907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7" name="Freeform 7"/>
          <p:cNvSpPr/>
          <p:nvPr/>
        </p:nvSpPr>
        <p:spPr>
          <a:xfrm>
            <a:off x="7459908" y="4435336"/>
            <a:ext cx="4046292" cy="2648793"/>
          </a:xfrm>
          <a:custGeom>
            <a:avLst/>
            <a:gdLst/>
            <a:ahLst/>
            <a:cxnLst/>
            <a:rect l="l" t="t" r="r" b="b"/>
            <a:pathLst>
              <a:path w="6069438" h="3973190">
                <a:moveTo>
                  <a:pt x="0" y="0"/>
                </a:moveTo>
                <a:lnTo>
                  <a:pt x="6069438" y="0"/>
                </a:lnTo>
                <a:lnTo>
                  <a:pt x="6069438" y="3973190"/>
                </a:lnTo>
                <a:lnTo>
                  <a:pt x="0" y="39731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8" name="Freeform 8"/>
          <p:cNvSpPr/>
          <p:nvPr/>
        </p:nvSpPr>
        <p:spPr>
          <a:xfrm>
            <a:off x="-1428228" y="4671930"/>
            <a:ext cx="4228055" cy="2519127"/>
          </a:xfrm>
          <a:custGeom>
            <a:avLst/>
            <a:gdLst/>
            <a:ahLst/>
            <a:cxnLst/>
            <a:rect l="l" t="t" r="r" b="b"/>
            <a:pathLst>
              <a:path w="6342082" h="3778690">
                <a:moveTo>
                  <a:pt x="0" y="0"/>
                </a:moveTo>
                <a:lnTo>
                  <a:pt x="6342082" y="0"/>
                </a:lnTo>
                <a:lnTo>
                  <a:pt x="6342082" y="3778690"/>
                </a:lnTo>
                <a:lnTo>
                  <a:pt x="0" y="3778690"/>
                </a:lnTo>
                <a:lnTo>
                  <a:pt x="0" y="0"/>
                </a:lnTo>
                <a:close/>
              </a:path>
            </a:pathLst>
          </a:custGeom>
          <a:blipFill>
            <a:blip r:embed="rId6"/>
            <a:stretch>
              <a:fillRect/>
            </a:stretch>
          </a:blipFill>
        </p:spPr>
        <p:txBody>
          <a:bodyPr/>
          <a:lstStyle/>
          <a:p>
            <a:endParaRPr lang="vi-VN"/>
          </a:p>
        </p:txBody>
      </p:sp>
      <p:sp>
        <p:nvSpPr>
          <p:cNvPr id="9" name="Freeform 9"/>
          <p:cNvSpPr/>
          <p:nvPr/>
        </p:nvSpPr>
        <p:spPr>
          <a:xfrm>
            <a:off x="8740430" y="98134"/>
            <a:ext cx="949045" cy="1019101"/>
          </a:xfrm>
          <a:custGeom>
            <a:avLst/>
            <a:gdLst/>
            <a:ahLst/>
            <a:cxnLst/>
            <a:rect l="l" t="t" r="r" b="b"/>
            <a:pathLst>
              <a:path w="1423568" h="1528651">
                <a:moveTo>
                  <a:pt x="0" y="0"/>
                </a:moveTo>
                <a:lnTo>
                  <a:pt x="1423568" y="0"/>
                </a:lnTo>
                <a:lnTo>
                  <a:pt x="1423568" y="1528651"/>
                </a:lnTo>
                <a:lnTo>
                  <a:pt x="0" y="1528651"/>
                </a:lnTo>
                <a:lnTo>
                  <a:pt x="0" y="0"/>
                </a:lnTo>
                <a:close/>
              </a:path>
            </a:pathLst>
          </a:custGeom>
          <a:blipFill>
            <a:blip r:embed="rId7">
              <a:extLst>
                <a:ext uri="{96DAC541-7B7A-43D3-8B79-37D633B846F1}">
                  <asvg:svgBlip xmlns:asvg="http://schemas.microsoft.com/office/drawing/2016/SVG/main" xmlns="" r:embed="rId8"/>
                </a:ext>
              </a:extLst>
            </a:blip>
            <a:stretch>
              <a:fillRect l="-246415" t="-129667"/>
            </a:stretch>
          </a:blipFill>
        </p:spPr>
        <p:txBody>
          <a:bodyPr/>
          <a:lstStyle/>
          <a:p>
            <a:endParaRPr lang="vi-VN"/>
          </a:p>
        </p:txBody>
      </p:sp>
      <p:sp>
        <p:nvSpPr>
          <p:cNvPr id="10" name="Freeform 10"/>
          <p:cNvSpPr/>
          <p:nvPr/>
        </p:nvSpPr>
        <p:spPr>
          <a:xfrm rot="-726169">
            <a:off x="6367920" y="444149"/>
            <a:ext cx="961551" cy="1346171"/>
          </a:xfrm>
          <a:custGeom>
            <a:avLst/>
            <a:gdLst/>
            <a:ahLst/>
            <a:cxnLst/>
            <a:rect l="l" t="t" r="r" b="b"/>
            <a:pathLst>
              <a:path w="1442327" h="2019257">
                <a:moveTo>
                  <a:pt x="0" y="0"/>
                </a:moveTo>
                <a:lnTo>
                  <a:pt x="1442326" y="0"/>
                </a:lnTo>
                <a:lnTo>
                  <a:pt x="1442326" y="2019257"/>
                </a:lnTo>
                <a:lnTo>
                  <a:pt x="0" y="2019257"/>
                </a:lnTo>
                <a:lnTo>
                  <a:pt x="0" y="0"/>
                </a:lnTo>
                <a:close/>
              </a:path>
            </a:pathLst>
          </a:custGeom>
          <a:blipFill>
            <a:blip r:embed="rId9">
              <a:extLst>
                <a:ext uri="{96DAC541-7B7A-43D3-8B79-37D633B846F1}">
                  <asvg:svgBlip xmlns:asvg="http://schemas.microsoft.com/office/drawing/2016/SVG/main" xmlns="" r:embed="rId10"/>
                </a:ext>
              </a:extLst>
            </a:blip>
            <a:stretch>
              <a:fillRect l="-26833" t="-37953" r="-344151" b="-234981"/>
            </a:stretch>
          </a:blipFill>
        </p:spPr>
        <p:txBody>
          <a:bodyPr/>
          <a:lstStyle/>
          <a:p>
            <a:endParaRPr lang="vi-VN"/>
          </a:p>
        </p:txBody>
      </p:sp>
      <p:sp>
        <p:nvSpPr>
          <p:cNvPr id="11" name="Freeform 11"/>
          <p:cNvSpPr/>
          <p:nvPr/>
        </p:nvSpPr>
        <p:spPr>
          <a:xfrm rot="-2355099">
            <a:off x="7654310" y="665455"/>
            <a:ext cx="588925" cy="824495"/>
          </a:xfrm>
          <a:custGeom>
            <a:avLst/>
            <a:gdLst/>
            <a:ahLst/>
            <a:cxnLst/>
            <a:rect l="l" t="t" r="r" b="b"/>
            <a:pathLst>
              <a:path w="883387" h="1236742">
                <a:moveTo>
                  <a:pt x="0" y="0"/>
                </a:moveTo>
                <a:lnTo>
                  <a:pt x="883387" y="0"/>
                </a:lnTo>
                <a:lnTo>
                  <a:pt x="883387" y="1236742"/>
                </a:lnTo>
                <a:lnTo>
                  <a:pt x="0" y="1236742"/>
                </a:lnTo>
                <a:lnTo>
                  <a:pt x="0" y="0"/>
                </a:lnTo>
                <a:close/>
              </a:path>
            </a:pathLst>
          </a:custGeom>
          <a:blipFill>
            <a:blip r:embed="rId9">
              <a:extLst>
                <a:ext uri="{96DAC541-7B7A-43D3-8B79-37D633B846F1}">
                  <asvg:svgBlip xmlns:asvg="http://schemas.microsoft.com/office/drawing/2016/SVG/main" xmlns="" r:embed="rId10"/>
                </a:ext>
              </a:extLst>
            </a:blip>
            <a:stretch>
              <a:fillRect l="-26833" t="-37953" r="-344151" b="-234981"/>
            </a:stretch>
          </a:blipFill>
        </p:spPr>
        <p:txBody>
          <a:bodyPr/>
          <a:lstStyle/>
          <a:p>
            <a:endParaRPr lang="vi-VN"/>
          </a:p>
        </p:txBody>
      </p:sp>
      <p:sp>
        <p:nvSpPr>
          <p:cNvPr id="12" name="Freeform 12"/>
          <p:cNvSpPr/>
          <p:nvPr/>
        </p:nvSpPr>
        <p:spPr>
          <a:xfrm rot="-1649417">
            <a:off x="9057653" y="1630478"/>
            <a:ext cx="342963" cy="480149"/>
          </a:xfrm>
          <a:custGeom>
            <a:avLst/>
            <a:gdLst/>
            <a:ahLst/>
            <a:cxnLst/>
            <a:rect l="l" t="t" r="r" b="b"/>
            <a:pathLst>
              <a:path w="514445" h="720223">
                <a:moveTo>
                  <a:pt x="0" y="0"/>
                </a:moveTo>
                <a:lnTo>
                  <a:pt x="514445" y="0"/>
                </a:lnTo>
                <a:lnTo>
                  <a:pt x="514445" y="720223"/>
                </a:lnTo>
                <a:lnTo>
                  <a:pt x="0" y="720223"/>
                </a:lnTo>
                <a:lnTo>
                  <a:pt x="0" y="0"/>
                </a:lnTo>
                <a:close/>
              </a:path>
            </a:pathLst>
          </a:custGeom>
          <a:blipFill>
            <a:blip r:embed="rId9">
              <a:extLst>
                <a:ext uri="{96DAC541-7B7A-43D3-8B79-37D633B846F1}">
                  <asvg:svgBlip xmlns:asvg="http://schemas.microsoft.com/office/drawing/2016/SVG/main" xmlns="" r:embed="rId10"/>
                </a:ext>
              </a:extLst>
            </a:blip>
            <a:stretch>
              <a:fillRect l="-26833" t="-37953" r="-344151" b="-234981"/>
            </a:stretch>
          </a:blipFill>
        </p:spPr>
        <p:txBody>
          <a:bodyPr/>
          <a:lstStyle/>
          <a:p>
            <a:endParaRPr lang="vi-VN"/>
          </a:p>
        </p:txBody>
      </p:sp>
      <p:sp>
        <p:nvSpPr>
          <p:cNvPr id="13" name="Freeform 13"/>
          <p:cNvSpPr/>
          <p:nvPr/>
        </p:nvSpPr>
        <p:spPr>
          <a:xfrm>
            <a:off x="0" y="211081"/>
            <a:ext cx="3040854" cy="2282280"/>
          </a:xfrm>
          <a:custGeom>
            <a:avLst/>
            <a:gdLst/>
            <a:ahLst/>
            <a:cxnLst/>
            <a:rect l="l" t="t" r="r" b="b"/>
            <a:pathLst>
              <a:path w="4561281" h="3423420">
                <a:moveTo>
                  <a:pt x="0" y="0"/>
                </a:moveTo>
                <a:lnTo>
                  <a:pt x="4561281" y="0"/>
                </a:lnTo>
                <a:lnTo>
                  <a:pt x="4561281" y="3423420"/>
                </a:lnTo>
                <a:lnTo>
                  <a:pt x="0" y="3423420"/>
                </a:lnTo>
                <a:lnTo>
                  <a:pt x="0" y="0"/>
                </a:lnTo>
                <a:close/>
              </a:path>
            </a:pathLst>
          </a:custGeom>
          <a:blipFill>
            <a:blip r:embed="rId11">
              <a:extLst>
                <a:ext uri="{96DAC541-7B7A-43D3-8B79-37D633B846F1}">
                  <asvg:svgBlip xmlns:asvg="http://schemas.microsoft.com/office/drawing/2016/SVG/main" xmlns="" r:embed="rId12"/>
                </a:ext>
              </a:extLst>
            </a:blip>
            <a:stretch>
              <a:fillRect l="-36727" t="-1150" r="-6100"/>
            </a:stretch>
          </a:blipFill>
        </p:spPr>
        <p:txBody>
          <a:bodyPr/>
          <a:lstStyle/>
          <a:p>
            <a:endParaRPr lang="vi-VN"/>
          </a:p>
        </p:txBody>
      </p:sp>
      <p:sp>
        <p:nvSpPr>
          <p:cNvPr id="14" name="Freeform 14"/>
          <p:cNvSpPr/>
          <p:nvPr/>
        </p:nvSpPr>
        <p:spPr>
          <a:xfrm rot="5400000">
            <a:off x="10033998" y="545204"/>
            <a:ext cx="730213" cy="784114"/>
          </a:xfrm>
          <a:custGeom>
            <a:avLst/>
            <a:gdLst/>
            <a:ahLst/>
            <a:cxnLst/>
            <a:rect l="l" t="t" r="r" b="b"/>
            <a:pathLst>
              <a:path w="1095319" h="1176171">
                <a:moveTo>
                  <a:pt x="0" y="0"/>
                </a:moveTo>
                <a:lnTo>
                  <a:pt x="1095319" y="0"/>
                </a:lnTo>
                <a:lnTo>
                  <a:pt x="1095319" y="1176172"/>
                </a:lnTo>
                <a:lnTo>
                  <a:pt x="0" y="1176172"/>
                </a:lnTo>
                <a:lnTo>
                  <a:pt x="0" y="0"/>
                </a:lnTo>
                <a:close/>
              </a:path>
            </a:pathLst>
          </a:custGeom>
          <a:blipFill>
            <a:blip r:embed="rId7">
              <a:extLst>
                <a:ext uri="{96DAC541-7B7A-43D3-8B79-37D633B846F1}">
                  <asvg:svgBlip xmlns:asvg="http://schemas.microsoft.com/office/drawing/2016/SVG/main" xmlns="" r:embed="rId8"/>
                </a:ext>
              </a:extLst>
            </a:blip>
            <a:stretch>
              <a:fillRect l="-246415" t="-129667"/>
            </a:stretch>
          </a:blipFill>
        </p:spPr>
        <p:txBody>
          <a:bodyPr/>
          <a:lstStyle/>
          <a:p>
            <a:endParaRPr lang="vi-VN"/>
          </a:p>
        </p:txBody>
      </p:sp>
      <p:sp>
        <p:nvSpPr>
          <p:cNvPr id="15" name="Freeform 15"/>
          <p:cNvSpPr/>
          <p:nvPr/>
        </p:nvSpPr>
        <p:spPr>
          <a:xfrm rot="9638616">
            <a:off x="8096172" y="1410631"/>
            <a:ext cx="478974" cy="670564"/>
          </a:xfrm>
          <a:custGeom>
            <a:avLst/>
            <a:gdLst/>
            <a:ahLst/>
            <a:cxnLst/>
            <a:rect l="l" t="t" r="r" b="b"/>
            <a:pathLst>
              <a:path w="718461" h="1005846">
                <a:moveTo>
                  <a:pt x="0" y="0"/>
                </a:moveTo>
                <a:lnTo>
                  <a:pt x="718461" y="0"/>
                </a:lnTo>
                <a:lnTo>
                  <a:pt x="718461" y="1005847"/>
                </a:lnTo>
                <a:lnTo>
                  <a:pt x="0" y="1005847"/>
                </a:lnTo>
                <a:lnTo>
                  <a:pt x="0" y="0"/>
                </a:lnTo>
                <a:close/>
              </a:path>
            </a:pathLst>
          </a:custGeom>
          <a:blipFill>
            <a:blip r:embed="rId9">
              <a:extLst>
                <a:ext uri="{96DAC541-7B7A-43D3-8B79-37D633B846F1}">
                  <asvg:svgBlip xmlns:asvg="http://schemas.microsoft.com/office/drawing/2016/SVG/main" xmlns="" r:embed="rId10"/>
                </a:ext>
              </a:extLst>
            </a:blip>
            <a:stretch>
              <a:fillRect l="-26833" t="-37953" r="-344151" b="-234981"/>
            </a:stretch>
          </a:blipFill>
        </p:spPr>
        <p:txBody>
          <a:bodyPr/>
          <a:lstStyle/>
          <a:p>
            <a:endParaRPr lang="vi-VN"/>
          </a:p>
        </p:txBody>
      </p:sp>
    </p:spTree>
    <p:extLst>
      <p:ext uri="{BB962C8B-B14F-4D97-AF65-F5344CB8AC3E}">
        <p14:creationId xmlns:p14="http://schemas.microsoft.com/office/powerpoint/2010/main" val="3240943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7612" y="427904"/>
            <a:ext cx="11116777" cy="6002192"/>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txBody>
            <a:bodyPr/>
            <a:lstStyle/>
            <a:p>
              <a:endParaRPr lang="vi-VN"/>
            </a:p>
          </p:txBody>
        </p:sp>
        <p:sp>
          <p:nvSpPr>
            <p:cNvPr id="4" name="TextBox 4"/>
            <p:cNvSpPr txBox="1"/>
            <p:nvPr/>
          </p:nvSpPr>
          <p:spPr>
            <a:xfrm>
              <a:off x="0" y="-47625"/>
              <a:ext cx="4391813" cy="241886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Freeform 5"/>
          <p:cNvSpPr/>
          <p:nvPr/>
        </p:nvSpPr>
        <p:spPr>
          <a:xfrm>
            <a:off x="2725527" y="353272"/>
            <a:ext cx="6916623" cy="1710292"/>
          </a:xfrm>
          <a:custGeom>
            <a:avLst/>
            <a:gdLst/>
            <a:ahLst/>
            <a:cxnLst/>
            <a:rect l="l" t="t" r="r" b="b"/>
            <a:pathLst>
              <a:path w="10374935" h="2565438">
                <a:moveTo>
                  <a:pt x="0" y="0"/>
                </a:moveTo>
                <a:lnTo>
                  <a:pt x="10374935" y="0"/>
                </a:lnTo>
                <a:lnTo>
                  <a:pt x="10374935" y="2565438"/>
                </a:lnTo>
                <a:lnTo>
                  <a:pt x="0" y="256543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6" name="Freeform 6"/>
          <p:cNvSpPr/>
          <p:nvPr/>
        </p:nvSpPr>
        <p:spPr>
          <a:xfrm>
            <a:off x="9710355" y="4186127"/>
            <a:ext cx="2613521" cy="2743200"/>
          </a:xfrm>
          <a:custGeom>
            <a:avLst/>
            <a:gdLst/>
            <a:ahLst/>
            <a:cxnLst/>
            <a:rect l="l" t="t" r="r" b="b"/>
            <a:pathLst>
              <a:path w="3920282" h="4114800">
                <a:moveTo>
                  <a:pt x="0" y="0"/>
                </a:moveTo>
                <a:lnTo>
                  <a:pt x="3920282" y="0"/>
                </a:lnTo>
                <a:lnTo>
                  <a:pt x="392028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7" name="Freeform 7"/>
          <p:cNvSpPr/>
          <p:nvPr/>
        </p:nvSpPr>
        <p:spPr>
          <a:xfrm>
            <a:off x="0" y="5027779"/>
            <a:ext cx="2990175" cy="2288843"/>
          </a:xfrm>
          <a:custGeom>
            <a:avLst/>
            <a:gdLst/>
            <a:ahLst/>
            <a:cxnLst/>
            <a:rect l="l" t="t" r="r" b="b"/>
            <a:pathLst>
              <a:path w="4485262" h="3433264">
                <a:moveTo>
                  <a:pt x="0" y="0"/>
                </a:moveTo>
                <a:lnTo>
                  <a:pt x="4485262" y="0"/>
                </a:lnTo>
                <a:lnTo>
                  <a:pt x="4485262" y="3433264"/>
                </a:lnTo>
                <a:lnTo>
                  <a:pt x="0" y="343326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grpSp>
        <p:nvGrpSpPr>
          <p:cNvPr id="8" name="Group 8"/>
          <p:cNvGrpSpPr/>
          <p:nvPr/>
        </p:nvGrpSpPr>
        <p:grpSpPr>
          <a:xfrm>
            <a:off x="2033316" y="2597811"/>
            <a:ext cx="8234673" cy="2551177"/>
            <a:chOff x="0" y="0"/>
            <a:chExt cx="3253204" cy="1007872"/>
          </a:xfrm>
        </p:grpSpPr>
        <p:sp>
          <p:nvSpPr>
            <p:cNvPr id="9" name="Freeform 9"/>
            <p:cNvSpPr/>
            <p:nvPr/>
          </p:nvSpPr>
          <p:spPr>
            <a:xfrm>
              <a:off x="0" y="0"/>
              <a:ext cx="3253204" cy="1007872"/>
            </a:xfrm>
            <a:custGeom>
              <a:avLst/>
              <a:gdLst/>
              <a:ahLst/>
              <a:cxnLst/>
              <a:rect l="l" t="t" r="r" b="b"/>
              <a:pathLst>
                <a:path w="3253204" h="1007872">
                  <a:moveTo>
                    <a:pt x="31965" y="0"/>
                  </a:moveTo>
                  <a:lnTo>
                    <a:pt x="3221238" y="0"/>
                  </a:lnTo>
                  <a:cubicBezTo>
                    <a:pt x="3229716" y="0"/>
                    <a:pt x="3237847" y="3368"/>
                    <a:pt x="3243841" y="9362"/>
                  </a:cubicBezTo>
                  <a:cubicBezTo>
                    <a:pt x="3249836" y="15357"/>
                    <a:pt x="3253204" y="23488"/>
                    <a:pt x="3253204" y="31965"/>
                  </a:cubicBezTo>
                  <a:lnTo>
                    <a:pt x="3253204" y="975907"/>
                  </a:lnTo>
                  <a:cubicBezTo>
                    <a:pt x="3253204" y="984385"/>
                    <a:pt x="3249836" y="992515"/>
                    <a:pt x="3243841" y="998510"/>
                  </a:cubicBezTo>
                  <a:cubicBezTo>
                    <a:pt x="3237847" y="1004504"/>
                    <a:pt x="3229716" y="1007872"/>
                    <a:pt x="3221238" y="1007872"/>
                  </a:cubicBezTo>
                  <a:lnTo>
                    <a:pt x="31965" y="1007872"/>
                  </a:lnTo>
                  <a:cubicBezTo>
                    <a:pt x="23488" y="1007872"/>
                    <a:pt x="15357" y="1004504"/>
                    <a:pt x="9362" y="998510"/>
                  </a:cubicBezTo>
                  <a:cubicBezTo>
                    <a:pt x="3368" y="992515"/>
                    <a:pt x="0" y="984385"/>
                    <a:pt x="0" y="975907"/>
                  </a:cubicBezTo>
                  <a:lnTo>
                    <a:pt x="0" y="31965"/>
                  </a:lnTo>
                  <a:cubicBezTo>
                    <a:pt x="0" y="23488"/>
                    <a:pt x="3368" y="15357"/>
                    <a:pt x="9362" y="9362"/>
                  </a:cubicBezTo>
                  <a:cubicBezTo>
                    <a:pt x="15357" y="3368"/>
                    <a:pt x="23488" y="0"/>
                    <a:pt x="31965" y="0"/>
                  </a:cubicBezTo>
                  <a:close/>
                </a:path>
              </a:pathLst>
            </a:custGeom>
            <a:solidFill>
              <a:srgbClr val="000000">
                <a:alpha val="0"/>
              </a:srgbClr>
            </a:solidFill>
            <a:ln w="38100" cap="rnd">
              <a:solidFill>
                <a:srgbClr val="000000"/>
              </a:solidFill>
              <a:prstDash val="lgDash"/>
              <a:round/>
            </a:ln>
          </p:spPr>
          <p:txBody>
            <a:bodyPr/>
            <a:lstStyle/>
            <a:p>
              <a:endParaRPr lang="vi-VN"/>
            </a:p>
          </p:txBody>
        </p:sp>
        <p:sp>
          <p:nvSpPr>
            <p:cNvPr id="10" name="TextBox 10"/>
            <p:cNvSpPr txBox="1"/>
            <p:nvPr/>
          </p:nvSpPr>
          <p:spPr>
            <a:xfrm>
              <a:off x="0" y="-47625"/>
              <a:ext cx="3253204" cy="105549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1" name="TextBox 11"/>
          <p:cNvSpPr txBox="1"/>
          <p:nvPr/>
        </p:nvSpPr>
        <p:spPr>
          <a:xfrm>
            <a:off x="3030650" y="736651"/>
            <a:ext cx="6679704" cy="628377"/>
          </a:xfrm>
          <a:prstGeom prst="rect">
            <a:avLst/>
          </a:prstGeom>
        </p:spPr>
        <p:txBody>
          <a:bodyPr lIns="0" tIns="0" rIns="0" bIns="0" rtlCol="0" anchor="t">
            <a:spAutoFit/>
          </a:bodyPr>
          <a:lstStyle/>
          <a:p>
            <a:pPr algn="ctr" defTabSz="609630">
              <a:lnSpc>
                <a:spcPts val="4853"/>
              </a:lnSpc>
            </a:pPr>
            <a:r>
              <a:rPr lang="en-US" sz="3466">
                <a:solidFill>
                  <a:srgbClr val="000000"/>
                </a:solidFill>
                <a:latin typeface="DejaVu Serif"/>
                <a:ea typeface="DejaVu Serif"/>
                <a:cs typeface="DejaVu Serif"/>
                <a:sym typeface="DejaVu Serif"/>
              </a:rPr>
              <a:t>Đoạn 2: Mở đoạn, kết đoạn</a:t>
            </a:r>
          </a:p>
        </p:txBody>
      </p:sp>
      <p:sp>
        <p:nvSpPr>
          <p:cNvPr id="12" name="TextBox 12"/>
          <p:cNvSpPr txBox="1"/>
          <p:nvPr/>
        </p:nvSpPr>
        <p:spPr>
          <a:xfrm>
            <a:off x="857406" y="1993714"/>
            <a:ext cx="3736241" cy="628377"/>
          </a:xfrm>
          <a:prstGeom prst="rect">
            <a:avLst/>
          </a:prstGeom>
        </p:spPr>
        <p:txBody>
          <a:bodyPr lIns="0" tIns="0" rIns="0" bIns="0" rtlCol="0" anchor="t">
            <a:spAutoFit/>
          </a:bodyPr>
          <a:lstStyle/>
          <a:p>
            <a:pPr algn="ctr" defTabSz="609630">
              <a:lnSpc>
                <a:spcPts val="4853"/>
              </a:lnSpc>
            </a:pPr>
            <a:r>
              <a:rPr lang="en-US" sz="3466" b="1">
                <a:solidFill>
                  <a:srgbClr val="540C2C"/>
                </a:solidFill>
                <a:latin typeface="DejaVu Serif Bold"/>
                <a:ea typeface="DejaVu Serif Bold"/>
                <a:cs typeface="DejaVu Serif Bold"/>
                <a:sym typeface="DejaVu Serif Bold"/>
              </a:rPr>
              <a:t>Gợi ý</a:t>
            </a:r>
          </a:p>
        </p:txBody>
      </p:sp>
      <p:sp>
        <p:nvSpPr>
          <p:cNvPr id="13" name="TextBox 13"/>
          <p:cNvSpPr txBox="1"/>
          <p:nvPr/>
        </p:nvSpPr>
        <p:spPr>
          <a:xfrm>
            <a:off x="2099688" y="2824735"/>
            <a:ext cx="8168301" cy="1423467"/>
          </a:xfrm>
          <a:prstGeom prst="rect">
            <a:avLst/>
          </a:prstGeom>
        </p:spPr>
        <p:txBody>
          <a:bodyPr lIns="0" tIns="0" rIns="0" bIns="0" rtlCol="0" anchor="t">
            <a:spAutoFit/>
          </a:bodyPr>
          <a:lstStyle/>
          <a:p>
            <a:pPr defTabSz="609630">
              <a:lnSpc>
                <a:spcPts val="3720"/>
              </a:lnSpc>
            </a:pPr>
            <a:r>
              <a:rPr lang="en-US" sz="2067" b="1" u="sng">
                <a:solidFill>
                  <a:srgbClr val="000000"/>
                </a:solidFill>
                <a:latin typeface="Arimo Bold"/>
                <a:ea typeface="Arimo Bold"/>
                <a:cs typeface="Arimo Bold"/>
                <a:sym typeface="Arimo Bold"/>
              </a:rPr>
              <a:t>Kết đoạn</a:t>
            </a:r>
            <a:r>
              <a:rPr lang="en-US" sz="2067">
                <a:solidFill>
                  <a:srgbClr val="000000"/>
                </a:solidFill>
                <a:latin typeface="Arimo"/>
                <a:ea typeface="Arimo"/>
                <a:cs typeface="Arimo"/>
                <a:sym typeface="Arimo"/>
              </a:rPr>
              <a:t>: Với những lí do kể trên, chắc hẳn các bạn đã thấy có nên mang đồ ăn sáng vào lớp hay không. Mong rằng từ nay trở đi, các bạn sẽ thay đổi thói quen của mình để giữ lớp học sạch đẹp nhé!</a:t>
            </a:r>
          </a:p>
        </p:txBody>
      </p:sp>
    </p:spTree>
    <p:extLst>
      <p:ext uri="{BB962C8B-B14F-4D97-AF65-F5344CB8AC3E}">
        <p14:creationId xmlns:p14="http://schemas.microsoft.com/office/powerpoint/2010/main" val="509650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7612" y="427904"/>
            <a:ext cx="11116777" cy="6002192"/>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txBody>
            <a:bodyPr/>
            <a:lstStyle/>
            <a:p>
              <a:endParaRPr lang="vi-VN"/>
            </a:p>
          </p:txBody>
        </p:sp>
        <p:sp>
          <p:nvSpPr>
            <p:cNvPr id="4" name="TextBox 4"/>
            <p:cNvSpPr txBox="1"/>
            <p:nvPr/>
          </p:nvSpPr>
          <p:spPr>
            <a:xfrm>
              <a:off x="0" y="-47625"/>
              <a:ext cx="4391813" cy="241886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TextBox 5"/>
          <p:cNvSpPr txBox="1"/>
          <p:nvPr/>
        </p:nvSpPr>
        <p:spPr>
          <a:xfrm>
            <a:off x="1389150" y="2246019"/>
            <a:ext cx="5690417" cy="2693045"/>
          </a:xfrm>
          <a:prstGeom prst="rect">
            <a:avLst/>
          </a:prstGeom>
        </p:spPr>
        <p:txBody>
          <a:bodyPr lIns="0" tIns="0" rIns="0" bIns="0" rtlCol="0" anchor="t">
            <a:spAutoFit/>
          </a:bodyPr>
          <a:lstStyle/>
          <a:p>
            <a:pPr algn="ctr" defTabSz="609630">
              <a:lnSpc>
                <a:spcPts val="7040"/>
              </a:lnSpc>
            </a:pPr>
            <a:r>
              <a:rPr lang="en-US" sz="5334" b="1">
                <a:solidFill>
                  <a:srgbClr val="000000"/>
                </a:solidFill>
                <a:latin typeface="Bogart Bold"/>
                <a:ea typeface="Bogart Bold"/>
                <a:cs typeface="Bogart Bold"/>
                <a:sym typeface="Bogart Bold"/>
              </a:rPr>
              <a:t>3.HOẠT ĐỘNG VẬN DỤNG, TRẢI NGHIỆM </a:t>
            </a:r>
          </a:p>
        </p:txBody>
      </p:sp>
      <p:sp>
        <p:nvSpPr>
          <p:cNvPr id="6" name="Freeform 6"/>
          <p:cNvSpPr/>
          <p:nvPr/>
        </p:nvSpPr>
        <p:spPr>
          <a:xfrm>
            <a:off x="8044788" y="1759484"/>
            <a:ext cx="3289375" cy="4412717"/>
          </a:xfrm>
          <a:custGeom>
            <a:avLst/>
            <a:gdLst/>
            <a:ahLst/>
            <a:cxnLst/>
            <a:rect l="l" t="t" r="r" b="b"/>
            <a:pathLst>
              <a:path w="4934063" h="6619075">
                <a:moveTo>
                  <a:pt x="0" y="0"/>
                </a:moveTo>
                <a:lnTo>
                  <a:pt x="4934062" y="0"/>
                </a:lnTo>
                <a:lnTo>
                  <a:pt x="4934062" y="6619075"/>
                </a:lnTo>
                <a:lnTo>
                  <a:pt x="0" y="661907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7" name="Freeform 7"/>
          <p:cNvSpPr/>
          <p:nvPr/>
        </p:nvSpPr>
        <p:spPr>
          <a:xfrm>
            <a:off x="7459908" y="4435336"/>
            <a:ext cx="4046292" cy="2648793"/>
          </a:xfrm>
          <a:custGeom>
            <a:avLst/>
            <a:gdLst/>
            <a:ahLst/>
            <a:cxnLst/>
            <a:rect l="l" t="t" r="r" b="b"/>
            <a:pathLst>
              <a:path w="6069438" h="3973190">
                <a:moveTo>
                  <a:pt x="0" y="0"/>
                </a:moveTo>
                <a:lnTo>
                  <a:pt x="6069438" y="0"/>
                </a:lnTo>
                <a:lnTo>
                  <a:pt x="6069438" y="3973190"/>
                </a:lnTo>
                <a:lnTo>
                  <a:pt x="0" y="39731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8" name="Freeform 8"/>
          <p:cNvSpPr/>
          <p:nvPr/>
        </p:nvSpPr>
        <p:spPr>
          <a:xfrm>
            <a:off x="-1428228" y="4671930"/>
            <a:ext cx="4228055" cy="2519127"/>
          </a:xfrm>
          <a:custGeom>
            <a:avLst/>
            <a:gdLst/>
            <a:ahLst/>
            <a:cxnLst/>
            <a:rect l="l" t="t" r="r" b="b"/>
            <a:pathLst>
              <a:path w="6342082" h="3778690">
                <a:moveTo>
                  <a:pt x="0" y="0"/>
                </a:moveTo>
                <a:lnTo>
                  <a:pt x="6342082" y="0"/>
                </a:lnTo>
                <a:lnTo>
                  <a:pt x="6342082" y="3778690"/>
                </a:lnTo>
                <a:lnTo>
                  <a:pt x="0" y="3778690"/>
                </a:lnTo>
                <a:lnTo>
                  <a:pt x="0" y="0"/>
                </a:lnTo>
                <a:close/>
              </a:path>
            </a:pathLst>
          </a:custGeom>
          <a:blipFill>
            <a:blip r:embed="rId6"/>
            <a:stretch>
              <a:fillRect/>
            </a:stretch>
          </a:blipFill>
        </p:spPr>
        <p:txBody>
          <a:bodyPr/>
          <a:lstStyle/>
          <a:p>
            <a:endParaRPr lang="vi-VN"/>
          </a:p>
        </p:txBody>
      </p:sp>
      <p:sp>
        <p:nvSpPr>
          <p:cNvPr id="9" name="Freeform 9"/>
          <p:cNvSpPr/>
          <p:nvPr/>
        </p:nvSpPr>
        <p:spPr>
          <a:xfrm>
            <a:off x="8740430" y="98134"/>
            <a:ext cx="949045" cy="1019101"/>
          </a:xfrm>
          <a:custGeom>
            <a:avLst/>
            <a:gdLst/>
            <a:ahLst/>
            <a:cxnLst/>
            <a:rect l="l" t="t" r="r" b="b"/>
            <a:pathLst>
              <a:path w="1423568" h="1528651">
                <a:moveTo>
                  <a:pt x="0" y="0"/>
                </a:moveTo>
                <a:lnTo>
                  <a:pt x="1423568" y="0"/>
                </a:lnTo>
                <a:lnTo>
                  <a:pt x="1423568" y="1528651"/>
                </a:lnTo>
                <a:lnTo>
                  <a:pt x="0" y="1528651"/>
                </a:lnTo>
                <a:lnTo>
                  <a:pt x="0" y="0"/>
                </a:lnTo>
                <a:close/>
              </a:path>
            </a:pathLst>
          </a:custGeom>
          <a:blipFill>
            <a:blip r:embed="rId7">
              <a:extLst>
                <a:ext uri="{96DAC541-7B7A-43D3-8B79-37D633B846F1}">
                  <asvg:svgBlip xmlns:asvg="http://schemas.microsoft.com/office/drawing/2016/SVG/main" xmlns="" r:embed="rId8"/>
                </a:ext>
              </a:extLst>
            </a:blip>
            <a:stretch>
              <a:fillRect l="-246415" t="-129667"/>
            </a:stretch>
          </a:blipFill>
        </p:spPr>
        <p:txBody>
          <a:bodyPr/>
          <a:lstStyle/>
          <a:p>
            <a:endParaRPr lang="vi-VN"/>
          </a:p>
        </p:txBody>
      </p:sp>
      <p:sp>
        <p:nvSpPr>
          <p:cNvPr id="10" name="Freeform 10"/>
          <p:cNvSpPr/>
          <p:nvPr/>
        </p:nvSpPr>
        <p:spPr>
          <a:xfrm rot="-726169">
            <a:off x="6367920" y="444149"/>
            <a:ext cx="961551" cy="1346171"/>
          </a:xfrm>
          <a:custGeom>
            <a:avLst/>
            <a:gdLst/>
            <a:ahLst/>
            <a:cxnLst/>
            <a:rect l="l" t="t" r="r" b="b"/>
            <a:pathLst>
              <a:path w="1442327" h="2019257">
                <a:moveTo>
                  <a:pt x="0" y="0"/>
                </a:moveTo>
                <a:lnTo>
                  <a:pt x="1442326" y="0"/>
                </a:lnTo>
                <a:lnTo>
                  <a:pt x="1442326" y="2019257"/>
                </a:lnTo>
                <a:lnTo>
                  <a:pt x="0" y="2019257"/>
                </a:lnTo>
                <a:lnTo>
                  <a:pt x="0" y="0"/>
                </a:lnTo>
                <a:close/>
              </a:path>
            </a:pathLst>
          </a:custGeom>
          <a:blipFill>
            <a:blip r:embed="rId9">
              <a:extLst>
                <a:ext uri="{96DAC541-7B7A-43D3-8B79-37D633B846F1}">
                  <asvg:svgBlip xmlns:asvg="http://schemas.microsoft.com/office/drawing/2016/SVG/main" xmlns="" r:embed="rId10"/>
                </a:ext>
              </a:extLst>
            </a:blip>
            <a:stretch>
              <a:fillRect l="-26833" t="-37953" r="-344151" b="-234981"/>
            </a:stretch>
          </a:blipFill>
        </p:spPr>
        <p:txBody>
          <a:bodyPr/>
          <a:lstStyle/>
          <a:p>
            <a:endParaRPr lang="vi-VN"/>
          </a:p>
        </p:txBody>
      </p:sp>
      <p:sp>
        <p:nvSpPr>
          <p:cNvPr id="11" name="Freeform 11"/>
          <p:cNvSpPr/>
          <p:nvPr/>
        </p:nvSpPr>
        <p:spPr>
          <a:xfrm rot="-2355099">
            <a:off x="7654310" y="665455"/>
            <a:ext cx="588925" cy="824495"/>
          </a:xfrm>
          <a:custGeom>
            <a:avLst/>
            <a:gdLst/>
            <a:ahLst/>
            <a:cxnLst/>
            <a:rect l="l" t="t" r="r" b="b"/>
            <a:pathLst>
              <a:path w="883387" h="1236742">
                <a:moveTo>
                  <a:pt x="0" y="0"/>
                </a:moveTo>
                <a:lnTo>
                  <a:pt x="883387" y="0"/>
                </a:lnTo>
                <a:lnTo>
                  <a:pt x="883387" y="1236742"/>
                </a:lnTo>
                <a:lnTo>
                  <a:pt x="0" y="1236742"/>
                </a:lnTo>
                <a:lnTo>
                  <a:pt x="0" y="0"/>
                </a:lnTo>
                <a:close/>
              </a:path>
            </a:pathLst>
          </a:custGeom>
          <a:blipFill>
            <a:blip r:embed="rId9">
              <a:extLst>
                <a:ext uri="{96DAC541-7B7A-43D3-8B79-37D633B846F1}">
                  <asvg:svgBlip xmlns:asvg="http://schemas.microsoft.com/office/drawing/2016/SVG/main" xmlns="" r:embed="rId10"/>
                </a:ext>
              </a:extLst>
            </a:blip>
            <a:stretch>
              <a:fillRect l="-26833" t="-37953" r="-344151" b="-234981"/>
            </a:stretch>
          </a:blipFill>
        </p:spPr>
        <p:txBody>
          <a:bodyPr/>
          <a:lstStyle/>
          <a:p>
            <a:endParaRPr lang="vi-VN"/>
          </a:p>
        </p:txBody>
      </p:sp>
      <p:sp>
        <p:nvSpPr>
          <p:cNvPr id="12" name="Freeform 12"/>
          <p:cNvSpPr/>
          <p:nvPr/>
        </p:nvSpPr>
        <p:spPr>
          <a:xfrm rot="-1649417">
            <a:off x="9057653" y="1630478"/>
            <a:ext cx="342963" cy="480149"/>
          </a:xfrm>
          <a:custGeom>
            <a:avLst/>
            <a:gdLst/>
            <a:ahLst/>
            <a:cxnLst/>
            <a:rect l="l" t="t" r="r" b="b"/>
            <a:pathLst>
              <a:path w="514445" h="720223">
                <a:moveTo>
                  <a:pt x="0" y="0"/>
                </a:moveTo>
                <a:lnTo>
                  <a:pt x="514445" y="0"/>
                </a:lnTo>
                <a:lnTo>
                  <a:pt x="514445" y="720223"/>
                </a:lnTo>
                <a:lnTo>
                  <a:pt x="0" y="720223"/>
                </a:lnTo>
                <a:lnTo>
                  <a:pt x="0" y="0"/>
                </a:lnTo>
                <a:close/>
              </a:path>
            </a:pathLst>
          </a:custGeom>
          <a:blipFill>
            <a:blip r:embed="rId9">
              <a:extLst>
                <a:ext uri="{96DAC541-7B7A-43D3-8B79-37D633B846F1}">
                  <asvg:svgBlip xmlns:asvg="http://schemas.microsoft.com/office/drawing/2016/SVG/main" xmlns="" r:embed="rId10"/>
                </a:ext>
              </a:extLst>
            </a:blip>
            <a:stretch>
              <a:fillRect l="-26833" t="-37953" r="-344151" b="-234981"/>
            </a:stretch>
          </a:blipFill>
        </p:spPr>
        <p:txBody>
          <a:bodyPr/>
          <a:lstStyle/>
          <a:p>
            <a:endParaRPr lang="vi-VN"/>
          </a:p>
        </p:txBody>
      </p:sp>
      <p:sp>
        <p:nvSpPr>
          <p:cNvPr id="13" name="Freeform 13"/>
          <p:cNvSpPr/>
          <p:nvPr/>
        </p:nvSpPr>
        <p:spPr>
          <a:xfrm>
            <a:off x="0" y="211081"/>
            <a:ext cx="3040854" cy="2282280"/>
          </a:xfrm>
          <a:custGeom>
            <a:avLst/>
            <a:gdLst/>
            <a:ahLst/>
            <a:cxnLst/>
            <a:rect l="l" t="t" r="r" b="b"/>
            <a:pathLst>
              <a:path w="4561281" h="3423420">
                <a:moveTo>
                  <a:pt x="0" y="0"/>
                </a:moveTo>
                <a:lnTo>
                  <a:pt x="4561281" y="0"/>
                </a:lnTo>
                <a:lnTo>
                  <a:pt x="4561281" y="3423420"/>
                </a:lnTo>
                <a:lnTo>
                  <a:pt x="0" y="3423420"/>
                </a:lnTo>
                <a:lnTo>
                  <a:pt x="0" y="0"/>
                </a:lnTo>
                <a:close/>
              </a:path>
            </a:pathLst>
          </a:custGeom>
          <a:blipFill>
            <a:blip r:embed="rId11">
              <a:extLst>
                <a:ext uri="{96DAC541-7B7A-43D3-8B79-37D633B846F1}">
                  <asvg:svgBlip xmlns:asvg="http://schemas.microsoft.com/office/drawing/2016/SVG/main" xmlns="" r:embed="rId12"/>
                </a:ext>
              </a:extLst>
            </a:blip>
            <a:stretch>
              <a:fillRect l="-36727" t="-1150" r="-6100"/>
            </a:stretch>
          </a:blipFill>
        </p:spPr>
        <p:txBody>
          <a:bodyPr/>
          <a:lstStyle/>
          <a:p>
            <a:endParaRPr lang="vi-VN"/>
          </a:p>
        </p:txBody>
      </p:sp>
      <p:sp>
        <p:nvSpPr>
          <p:cNvPr id="14" name="Freeform 14"/>
          <p:cNvSpPr/>
          <p:nvPr/>
        </p:nvSpPr>
        <p:spPr>
          <a:xfrm rot="5400000">
            <a:off x="10033998" y="545204"/>
            <a:ext cx="730213" cy="784114"/>
          </a:xfrm>
          <a:custGeom>
            <a:avLst/>
            <a:gdLst/>
            <a:ahLst/>
            <a:cxnLst/>
            <a:rect l="l" t="t" r="r" b="b"/>
            <a:pathLst>
              <a:path w="1095319" h="1176171">
                <a:moveTo>
                  <a:pt x="0" y="0"/>
                </a:moveTo>
                <a:lnTo>
                  <a:pt x="1095319" y="0"/>
                </a:lnTo>
                <a:lnTo>
                  <a:pt x="1095319" y="1176172"/>
                </a:lnTo>
                <a:lnTo>
                  <a:pt x="0" y="1176172"/>
                </a:lnTo>
                <a:lnTo>
                  <a:pt x="0" y="0"/>
                </a:lnTo>
                <a:close/>
              </a:path>
            </a:pathLst>
          </a:custGeom>
          <a:blipFill>
            <a:blip r:embed="rId7">
              <a:extLst>
                <a:ext uri="{96DAC541-7B7A-43D3-8B79-37D633B846F1}">
                  <asvg:svgBlip xmlns:asvg="http://schemas.microsoft.com/office/drawing/2016/SVG/main" xmlns="" r:embed="rId8"/>
                </a:ext>
              </a:extLst>
            </a:blip>
            <a:stretch>
              <a:fillRect l="-246415" t="-129667"/>
            </a:stretch>
          </a:blipFill>
        </p:spPr>
        <p:txBody>
          <a:bodyPr/>
          <a:lstStyle/>
          <a:p>
            <a:endParaRPr lang="vi-VN"/>
          </a:p>
        </p:txBody>
      </p:sp>
      <p:sp>
        <p:nvSpPr>
          <p:cNvPr id="15" name="Freeform 15"/>
          <p:cNvSpPr/>
          <p:nvPr/>
        </p:nvSpPr>
        <p:spPr>
          <a:xfrm rot="9638616">
            <a:off x="8096172" y="1410631"/>
            <a:ext cx="478974" cy="670564"/>
          </a:xfrm>
          <a:custGeom>
            <a:avLst/>
            <a:gdLst/>
            <a:ahLst/>
            <a:cxnLst/>
            <a:rect l="l" t="t" r="r" b="b"/>
            <a:pathLst>
              <a:path w="718461" h="1005846">
                <a:moveTo>
                  <a:pt x="0" y="0"/>
                </a:moveTo>
                <a:lnTo>
                  <a:pt x="718461" y="0"/>
                </a:lnTo>
                <a:lnTo>
                  <a:pt x="718461" y="1005847"/>
                </a:lnTo>
                <a:lnTo>
                  <a:pt x="0" y="1005847"/>
                </a:lnTo>
                <a:lnTo>
                  <a:pt x="0" y="0"/>
                </a:lnTo>
                <a:close/>
              </a:path>
            </a:pathLst>
          </a:custGeom>
          <a:blipFill>
            <a:blip r:embed="rId9">
              <a:extLst>
                <a:ext uri="{96DAC541-7B7A-43D3-8B79-37D633B846F1}">
                  <asvg:svgBlip xmlns:asvg="http://schemas.microsoft.com/office/drawing/2016/SVG/main" xmlns="" r:embed="rId10"/>
                </a:ext>
              </a:extLst>
            </a:blip>
            <a:stretch>
              <a:fillRect l="-26833" t="-37953" r="-344151" b="-234981"/>
            </a:stretch>
          </a:blipFill>
        </p:spPr>
        <p:txBody>
          <a:bodyPr/>
          <a:lstStyle/>
          <a:p>
            <a:endParaRPr lang="vi-VN"/>
          </a:p>
        </p:txBody>
      </p:sp>
    </p:spTree>
    <p:extLst>
      <p:ext uri="{BB962C8B-B14F-4D97-AF65-F5344CB8AC3E}">
        <p14:creationId xmlns:p14="http://schemas.microsoft.com/office/powerpoint/2010/main" val="3316475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7612" y="427904"/>
            <a:ext cx="11116777" cy="6002192"/>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txBody>
            <a:bodyPr/>
            <a:lstStyle/>
            <a:p>
              <a:endParaRPr lang="vi-VN"/>
            </a:p>
          </p:txBody>
        </p:sp>
        <p:sp>
          <p:nvSpPr>
            <p:cNvPr id="4" name="TextBox 4"/>
            <p:cNvSpPr txBox="1"/>
            <p:nvPr/>
          </p:nvSpPr>
          <p:spPr>
            <a:xfrm>
              <a:off x="0" y="-47625"/>
              <a:ext cx="4391813" cy="241886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a:off x="2066502" y="2493569"/>
            <a:ext cx="8234673" cy="1859889"/>
            <a:chOff x="0" y="0"/>
            <a:chExt cx="3253204" cy="734771"/>
          </a:xfrm>
        </p:grpSpPr>
        <p:sp>
          <p:nvSpPr>
            <p:cNvPr id="6" name="Freeform 6"/>
            <p:cNvSpPr/>
            <p:nvPr/>
          </p:nvSpPr>
          <p:spPr>
            <a:xfrm>
              <a:off x="0" y="0"/>
              <a:ext cx="3253204" cy="734771"/>
            </a:xfrm>
            <a:custGeom>
              <a:avLst/>
              <a:gdLst/>
              <a:ahLst/>
              <a:cxnLst/>
              <a:rect l="l" t="t" r="r" b="b"/>
              <a:pathLst>
                <a:path w="3253204" h="734771">
                  <a:moveTo>
                    <a:pt x="31965" y="0"/>
                  </a:moveTo>
                  <a:lnTo>
                    <a:pt x="3221238" y="0"/>
                  </a:lnTo>
                  <a:cubicBezTo>
                    <a:pt x="3229716" y="0"/>
                    <a:pt x="3237847" y="3368"/>
                    <a:pt x="3243841" y="9362"/>
                  </a:cubicBezTo>
                  <a:cubicBezTo>
                    <a:pt x="3249836" y="15357"/>
                    <a:pt x="3253204" y="23488"/>
                    <a:pt x="3253204" y="31965"/>
                  </a:cubicBezTo>
                  <a:lnTo>
                    <a:pt x="3253204" y="702806"/>
                  </a:lnTo>
                  <a:cubicBezTo>
                    <a:pt x="3253204" y="711283"/>
                    <a:pt x="3249836" y="719414"/>
                    <a:pt x="3243841" y="725409"/>
                  </a:cubicBezTo>
                  <a:cubicBezTo>
                    <a:pt x="3237847" y="731403"/>
                    <a:pt x="3229716" y="734771"/>
                    <a:pt x="3221238" y="734771"/>
                  </a:cubicBezTo>
                  <a:lnTo>
                    <a:pt x="31965" y="734771"/>
                  </a:lnTo>
                  <a:cubicBezTo>
                    <a:pt x="23488" y="734771"/>
                    <a:pt x="15357" y="731403"/>
                    <a:pt x="9362" y="725409"/>
                  </a:cubicBezTo>
                  <a:cubicBezTo>
                    <a:pt x="3368" y="719414"/>
                    <a:pt x="0" y="711283"/>
                    <a:pt x="0" y="702806"/>
                  </a:cubicBezTo>
                  <a:lnTo>
                    <a:pt x="0" y="31965"/>
                  </a:lnTo>
                  <a:cubicBezTo>
                    <a:pt x="0" y="23488"/>
                    <a:pt x="3368" y="15357"/>
                    <a:pt x="9362" y="9362"/>
                  </a:cubicBezTo>
                  <a:cubicBezTo>
                    <a:pt x="15357" y="3368"/>
                    <a:pt x="23488" y="0"/>
                    <a:pt x="31965" y="0"/>
                  </a:cubicBezTo>
                  <a:close/>
                </a:path>
              </a:pathLst>
            </a:custGeom>
            <a:solidFill>
              <a:srgbClr val="000000">
                <a:alpha val="0"/>
              </a:srgbClr>
            </a:solidFill>
            <a:ln w="38100" cap="rnd">
              <a:solidFill>
                <a:srgbClr val="000000"/>
              </a:solidFill>
              <a:prstDash val="lgDash"/>
              <a:round/>
            </a:ln>
          </p:spPr>
          <p:txBody>
            <a:bodyPr/>
            <a:lstStyle/>
            <a:p>
              <a:endParaRPr lang="vi-VN"/>
            </a:p>
          </p:txBody>
        </p:sp>
        <p:sp>
          <p:nvSpPr>
            <p:cNvPr id="7" name="TextBox 7"/>
            <p:cNvSpPr txBox="1"/>
            <p:nvPr/>
          </p:nvSpPr>
          <p:spPr>
            <a:xfrm>
              <a:off x="0" y="-47625"/>
              <a:ext cx="3253204" cy="782396"/>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 name="Freeform 8"/>
          <p:cNvSpPr/>
          <p:nvPr/>
        </p:nvSpPr>
        <p:spPr>
          <a:xfrm>
            <a:off x="9712659" y="1973396"/>
            <a:ext cx="1177032" cy="1171042"/>
          </a:xfrm>
          <a:custGeom>
            <a:avLst/>
            <a:gdLst/>
            <a:ahLst/>
            <a:cxnLst/>
            <a:rect l="l" t="t" r="r" b="b"/>
            <a:pathLst>
              <a:path w="1765548" h="1756563">
                <a:moveTo>
                  <a:pt x="0" y="0"/>
                </a:moveTo>
                <a:lnTo>
                  <a:pt x="1765547" y="0"/>
                </a:lnTo>
                <a:lnTo>
                  <a:pt x="1765547" y="1756563"/>
                </a:lnTo>
                <a:lnTo>
                  <a:pt x="0" y="1756563"/>
                </a:lnTo>
                <a:lnTo>
                  <a:pt x="0" y="0"/>
                </a:lnTo>
                <a:close/>
              </a:path>
            </a:pathLst>
          </a:custGeom>
          <a:blipFill>
            <a:blip r:embed="rId2"/>
            <a:stretch>
              <a:fillRect/>
            </a:stretch>
          </a:blipFill>
        </p:spPr>
        <p:txBody>
          <a:bodyPr/>
          <a:lstStyle/>
          <a:p>
            <a:endParaRPr lang="vi-VN"/>
          </a:p>
        </p:txBody>
      </p:sp>
      <p:sp>
        <p:nvSpPr>
          <p:cNvPr id="9" name="Freeform 9"/>
          <p:cNvSpPr/>
          <p:nvPr/>
        </p:nvSpPr>
        <p:spPr>
          <a:xfrm>
            <a:off x="358477" y="5002480"/>
            <a:ext cx="983831" cy="1564742"/>
          </a:xfrm>
          <a:custGeom>
            <a:avLst/>
            <a:gdLst/>
            <a:ahLst/>
            <a:cxnLst/>
            <a:rect l="l" t="t" r="r" b="b"/>
            <a:pathLst>
              <a:path w="1475747" h="2347113">
                <a:moveTo>
                  <a:pt x="0" y="0"/>
                </a:moveTo>
                <a:lnTo>
                  <a:pt x="1475747" y="0"/>
                </a:lnTo>
                <a:lnTo>
                  <a:pt x="1475747" y="2347113"/>
                </a:lnTo>
                <a:lnTo>
                  <a:pt x="0" y="2347113"/>
                </a:lnTo>
                <a:lnTo>
                  <a:pt x="0" y="0"/>
                </a:lnTo>
                <a:close/>
              </a:path>
            </a:pathLst>
          </a:custGeom>
          <a:blipFill>
            <a:blip r:embed="rId3"/>
            <a:stretch>
              <a:fillRect/>
            </a:stretch>
          </a:blipFill>
        </p:spPr>
        <p:txBody>
          <a:bodyPr/>
          <a:lstStyle/>
          <a:p>
            <a:endParaRPr lang="vi-VN"/>
          </a:p>
        </p:txBody>
      </p:sp>
      <p:sp>
        <p:nvSpPr>
          <p:cNvPr id="10" name="Freeform 10"/>
          <p:cNvSpPr/>
          <p:nvPr/>
        </p:nvSpPr>
        <p:spPr>
          <a:xfrm>
            <a:off x="1662825" y="3804767"/>
            <a:ext cx="807355" cy="811783"/>
          </a:xfrm>
          <a:custGeom>
            <a:avLst/>
            <a:gdLst/>
            <a:ahLst/>
            <a:cxnLst/>
            <a:rect l="l" t="t" r="r" b="b"/>
            <a:pathLst>
              <a:path w="1211032" h="1217674">
                <a:moveTo>
                  <a:pt x="0" y="0"/>
                </a:moveTo>
                <a:lnTo>
                  <a:pt x="1211032" y="0"/>
                </a:lnTo>
                <a:lnTo>
                  <a:pt x="1211032" y="1217674"/>
                </a:lnTo>
                <a:lnTo>
                  <a:pt x="0" y="121767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11" name="TextBox 11"/>
          <p:cNvSpPr txBox="1"/>
          <p:nvPr/>
        </p:nvSpPr>
        <p:spPr>
          <a:xfrm>
            <a:off x="2964813" y="1636422"/>
            <a:ext cx="6679704" cy="628377"/>
          </a:xfrm>
          <a:prstGeom prst="rect">
            <a:avLst/>
          </a:prstGeom>
        </p:spPr>
        <p:txBody>
          <a:bodyPr lIns="0" tIns="0" rIns="0" bIns="0" rtlCol="0" anchor="t">
            <a:spAutoFit/>
          </a:bodyPr>
          <a:lstStyle/>
          <a:p>
            <a:pPr algn="ctr" defTabSz="609630">
              <a:lnSpc>
                <a:spcPts val="4853"/>
              </a:lnSpc>
            </a:pPr>
            <a:r>
              <a:rPr lang="en-US" sz="3466" b="1">
                <a:solidFill>
                  <a:srgbClr val="000000"/>
                </a:solidFill>
                <a:latin typeface="DejaVu Serif Bold"/>
                <a:ea typeface="DejaVu Serif Bold"/>
                <a:cs typeface="DejaVu Serif Bold"/>
                <a:sym typeface="DejaVu Serif Bold"/>
              </a:rPr>
              <a:t>Bài tập về nhà</a:t>
            </a:r>
          </a:p>
        </p:txBody>
      </p:sp>
      <p:sp>
        <p:nvSpPr>
          <p:cNvPr id="12" name="TextBox 12"/>
          <p:cNvSpPr txBox="1"/>
          <p:nvPr/>
        </p:nvSpPr>
        <p:spPr>
          <a:xfrm>
            <a:off x="2351136" y="2758898"/>
            <a:ext cx="7665404" cy="923330"/>
          </a:xfrm>
          <a:prstGeom prst="rect">
            <a:avLst/>
          </a:prstGeom>
        </p:spPr>
        <p:txBody>
          <a:bodyPr lIns="0" tIns="0" rIns="0" bIns="0" rtlCol="0" anchor="t">
            <a:spAutoFit/>
          </a:bodyPr>
          <a:lstStyle/>
          <a:p>
            <a:pPr defTabSz="609630">
              <a:lnSpc>
                <a:spcPts val="3600"/>
              </a:lnSpc>
            </a:pPr>
            <a:r>
              <a:rPr lang="en-US" sz="2000" b="1">
                <a:solidFill>
                  <a:srgbClr val="000000"/>
                </a:solidFill>
                <a:latin typeface="Arimo Bold"/>
                <a:ea typeface="Arimo Bold"/>
                <a:cs typeface="Arimo Bold"/>
                <a:sym typeface="Arimo Bold"/>
              </a:rPr>
              <a:t>Viết một đoạn văn nêu ý kiến về một hiện tượng xã hội khác.</a:t>
            </a:r>
          </a:p>
          <a:p>
            <a:pPr defTabSz="609630">
              <a:lnSpc>
                <a:spcPts val="3600"/>
              </a:lnSpc>
            </a:pPr>
            <a:r>
              <a:rPr lang="en-US" sz="2000" b="1">
                <a:solidFill>
                  <a:srgbClr val="000000"/>
                </a:solidFill>
                <a:latin typeface="Arimo Bold"/>
                <a:ea typeface="Arimo Bold"/>
                <a:cs typeface="Arimo Bold"/>
                <a:sym typeface="Arimo Bold"/>
              </a:rPr>
              <a:t>Thời hạn: Buổi học sau </a:t>
            </a:r>
          </a:p>
        </p:txBody>
      </p:sp>
    </p:spTree>
    <p:extLst>
      <p:ext uri="{BB962C8B-B14F-4D97-AF65-F5344CB8AC3E}">
        <p14:creationId xmlns:p14="http://schemas.microsoft.com/office/powerpoint/2010/main" val="927500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7612" y="427904"/>
            <a:ext cx="11116777" cy="6002192"/>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txBody>
            <a:bodyPr/>
            <a:lstStyle/>
            <a:p>
              <a:endParaRPr lang="vi-VN"/>
            </a:p>
          </p:txBody>
        </p:sp>
        <p:sp>
          <p:nvSpPr>
            <p:cNvPr id="4" name="TextBox 4"/>
            <p:cNvSpPr txBox="1"/>
            <p:nvPr/>
          </p:nvSpPr>
          <p:spPr>
            <a:xfrm>
              <a:off x="0" y="-47625"/>
              <a:ext cx="4391813" cy="241886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Freeform 5"/>
          <p:cNvSpPr/>
          <p:nvPr/>
        </p:nvSpPr>
        <p:spPr>
          <a:xfrm>
            <a:off x="4140500" y="1395872"/>
            <a:ext cx="3911001" cy="4066257"/>
          </a:xfrm>
          <a:custGeom>
            <a:avLst/>
            <a:gdLst/>
            <a:ahLst/>
            <a:cxnLst/>
            <a:rect l="l" t="t" r="r" b="b"/>
            <a:pathLst>
              <a:path w="5866501" h="6099386">
                <a:moveTo>
                  <a:pt x="0" y="0"/>
                </a:moveTo>
                <a:lnTo>
                  <a:pt x="5866500" y="0"/>
                </a:lnTo>
                <a:lnTo>
                  <a:pt x="5866500" y="6099386"/>
                </a:lnTo>
                <a:lnTo>
                  <a:pt x="0" y="60993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6" name="Freeform 6"/>
          <p:cNvSpPr/>
          <p:nvPr/>
        </p:nvSpPr>
        <p:spPr>
          <a:xfrm>
            <a:off x="252613" y="262740"/>
            <a:ext cx="2295621" cy="1520335"/>
          </a:xfrm>
          <a:custGeom>
            <a:avLst/>
            <a:gdLst/>
            <a:ahLst/>
            <a:cxnLst/>
            <a:rect l="l" t="t" r="r" b="b"/>
            <a:pathLst>
              <a:path w="3443431" h="2280503">
                <a:moveTo>
                  <a:pt x="0" y="0"/>
                </a:moveTo>
                <a:lnTo>
                  <a:pt x="3443430" y="0"/>
                </a:lnTo>
                <a:lnTo>
                  <a:pt x="3443430" y="2280504"/>
                </a:lnTo>
                <a:lnTo>
                  <a:pt x="0" y="22805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7" name="Freeform 7"/>
          <p:cNvSpPr/>
          <p:nvPr/>
        </p:nvSpPr>
        <p:spPr>
          <a:xfrm>
            <a:off x="9257839" y="5397465"/>
            <a:ext cx="3062183" cy="1594725"/>
          </a:xfrm>
          <a:custGeom>
            <a:avLst/>
            <a:gdLst/>
            <a:ahLst/>
            <a:cxnLst/>
            <a:rect l="l" t="t" r="r" b="b"/>
            <a:pathLst>
              <a:path w="4593275" h="2392087">
                <a:moveTo>
                  <a:pt x="0" y="0"/>
                </a:moveTo>
                <a:lnTo>
                  <a:pt x="4593275" y="0"/>
                </a:lnTo>
                <a:lnTo>
                  <a:pt x="4593275" y="2392087"/>
                </a:lnTo>
                <a:lnTo>
                  <a:pt x="0" y="239208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8" name="Freeform 8"/>
          <p:cNvSpPr/>
          <p:nvPr/>
        </p:nvSpPr>
        <p:spPr>
          <a:xfrm>
            <a:off x="-58978" y="5634405"/>
            <a:ext cx="2607211" cy="1357784"/>
          </a:xfrm>
          <a:custGeom>
            <a:avLst/>
            <a:gdLst/>
            <a:ahLst/>
            <a:cxnLst/>
            <a:rect l="l" t="t" r="r" b="b"/>
            <a:pathLst>
              <a:path w="3910816" h="2036676">
                <a:moveTo>
                  <a:pt x="0" y="0"/>
                </a:moveTo>
                <a:lnTo>
                  <a:pt x="3910815" y="0"/>
                </a:lnTo>
                <a:lnTo>
                  <a:pt x="3910815" y="2036676"/>
                </a:lnTo>
                <a:lnTo>
                  <a:pt x="0" y="203667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spTree>
    <p:extLst>
      <p:ext uri="{BB962C8B-B14F-4D97-AF65-F5344CB8AC3E}">
        <p14:creationId xmlns:p14="http://schemas.microsoft.com/office/powerpoint/2010/main" val="63660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3110" y="427904"/>
            <a:ext cx="11413155" cy="6002192"/>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txBody>
            <a:bodyPr/>
            <a:lstStyle/>
            <a:p>
              <a:endParaRPr lang="vi-VN"/>
            </a:p>
          </p:txBody>
        </p:sp>
        <p:sp>
          <p:nvSpPr>
            <p:cNvPr id="4" name="TextBox 4"/>
            <p:cNvSpPr txBox="1"/>
            <p:nvPr/>
          </p:nvSpPr>
          <p:spPr>
            <a:xfrm>
              <a:off x="0" y="-47625"/>
              <a:ext cx="4508901" cy="241886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a:off x="764207" y="2207891"/>
            <a:ext cx="5051372" cy="2130335"/>
            <a:chOff x="0" y="0"/>
            <a:chExt cx="1995604" cy="841614"/>
          </a:xfrm>
        </p:grpSpPr>
        <p:sp>
          <p:nvSpPr>
            <p:cNvPr id="6" name="Freeform 6"/>
            <p:cNvSpPr/>
            <p:nvPr/>
          </p:nvSpPr>
          <p:spPr>
            <a:xfrm>
              <a:off x="0" y="0"/>
              <a:ext cx="1995604" cy="841614"/>
            </a:xfrm>
            <a:custGeom>
              <a:avLst/>
              <a:gdLst/>
              <a:ahLst/>
              <a:cxnLst/>
              <a:rect l="l" t="t" r="r" b="b"/>
              <a:pathLst>
                <a:path w="1995604" h="841614">
                  <a:moveTo>
                    <a:pt x="60284" y="0"/>
                  </a:moveTo>
                  <a:lnTo>
                    <a:pt x="1935320" y="0"/>
                  </a:lnTo>
                  <a:cubicBezTo>
                    <a:pt x="1968614" y="0"/>
                    <a:pt x="1995604" y="26990"/>
                    <a:pt x="1995604" y="60284"/>
                  </a:cubicBezTo>
                  <a:lnTo>
                    <a:pt x="1995604" y="781330"/>
                  </a:lnTo>
                  <a:cubicBezTo>
                    <a:pt x="1995604" y="814624"/>
                    <a:pt x="1968614" y="841614"/>
                    <a:pt x="1935320" y="841614"/>
                  </a:cubicBezTo>
                  <a:lnTo>
                    <a:pt x="60284" y="841614"/>
                  </a:lnTo>
                  <a:cubicBezTo>
                    <a:pt x="26990" y="841614"/>
                    <a:pt x="0" y="814624"/>
                    <a:pt x="0" y="781330"/>
                  </a:cubicBezTo>
                  <a:lnTo>
                    <a:pt x="0" y="60284"/>
                  </a:lnTo>
                  <a:cubicBezTo>
                    <a:pt x="0" y="26990"/>
                    <a:pt x="26990" y="0"/>
                    <a:pt x="60284" y="0"/>
                  </a:cubicBezTo>
                  <a:close/>
                </a:path>
              </a:pathLst>
            </a:custGeom>
            <a:solidFill>
              <a:srgbClr val="E46270"/>
            </a:solidFill>
          </p:spPr>
          <p:txBody>
            <a:bodyPr/>
            <a:lstStyle/>
            <a:p>
              <a:endParaRPr lang="vi-VN"/>
            </a:p>
          </p:txBody>
        </p:sp>
        <p:sp>
          <p:nvSpPr>
            <p:cNvPr id="7" name="TextBox 7"/>
            <p:cNvSpPr txBox="1"/>
            <p:nvPr/>
          </p:nvSpPr>
          <p:spPr>
            <a:xfrm>
              <a:off x="0" y="-38100"/>
              <a:ext cx="1995604" cy="87971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a:off x="462268" y="385040"/>
            <a:ext cx="3903667" cy="2981426"/>
          </a:xfrm>
          <a:custGeom>
            <a:avLst/>
            <a:gdLst/>
            <a:ahLst/>
            <a:cxnLst/>
            <a:rect l="l" t="t" r="r" b="b"/>
            <a:pathLst>
              <a:path w="5855501" h="4472139">
                <a:moveTo>
                  <a:pt x="0" y="0"/>
                </a:moveTo>
                <a:lnTo>
                  <a:pt x="5855501" y="0"/>
                </a:lnTo>
                <a:lnTo>
                  <a:pt x="5855501" y="4472138"/>
                </a:lnTo>
                <a:lnTo>
                  <a:pt x="0" y="4472138"/>
                </a:lnTo>
                <a:lnTo>
                  <a:pt x="0" y="0"/>
                </a:lnTo>
                <a:close/>
              </a:path>
            </a:pathLst>
          </a:custGeom>
          <a:blipFill>
            <a:blip r:embed="rId2"/>
            <a:stretch>
              <a:fillRect/>
            </a:stretch>
          </a:blipFill>
        </p:spPr>
        <p:txBody>
          <a:bodyPr/>
          <a:lstStyle/>
          <a:p>
            <a:endParaRPr lang="vi-VN"/>
          </a:p>
        </p:txBody>
      </p:sp>
      <p:sp>
        <p:nvSpPr>
          <p:cNvPr id="9" name="Freeform 9"/>
          <p:cNvSpPr/>
          <p:nvPr/>
        </p:nvSpPr>
        <p:spPr>
          <a:xfrm>
            <a:off x="7522291" y="2797727"/>
            <a:ext cx="3504451" cy="3080997"/>
          </a:xfrm>
          <a:custGeom>
            <a:avLst/>
            <a:gdLst/>
            <a:ahLst/>
            <a:cxnLst/>
            <a:rect l="l" t="t" r="r" b="b"/>
            <a:pathLst>
              <a:path w="5256677" h="4621496">
                <a:moveTo>
                  <a:pt x="0" y="0"/>
                </a:moveTo>
                <a:lnTo>
                  <a:pt x="5256677" y="0"/>
                </a:lnTo>
                <a:lnTo>
                  <a:pt x="5256677" y="4621496"/>
                </a:lnTo>
                <a:lnTo>
                  <a:pt x="0" y="4621496"/>
                </a:lnTo>
                <a:lnTo>
                  <a:pt x="0" y="0"/>
                </a:lnTo>
                <a:close/>
              </a:path>
            </a:pathLst>
          </a:custGeom>
          <a:blipFill>
            <a:blip r:embed="rId3"/>
            <a:stretch>
              <a:fillRect/>
            </a:stretch>
          </a:blipFill>
        </p:spPr>
        <p:txBody>
          <a:bodyPr/>
          <a:lstStyle/>
          <a:p>
            <a:endParaRPr lang="vi-VN"/>
          </a:p>
        </p:txBody>
      </p:sp>
      <p:sp>
        <p:nvSpPr>
          <p:cNvPr id="10" name="Freeform 10"/>
          <p:cNvSpPr/>
          <p:nvPr/>
        </p:nvSpPr>
        <p:spPr>
          <a:xfrm>
            <a:off x="7522291" y="267258"/>
            <a:ext cx="4876800" cy="1487424"/>
          </a:xfrm>
          <a:custGeom>
            <a:avLst/>
            <a:gdLst/>
            <a:ahLst/>
            <a:cxnLst/>
            <a:rect l="l" t="t" r="r" b="b"/>
            <a:pathLst>
              <a:path w="7315200" h="2231136">
                <a:moveTo>
                  <a:pt x="0" y="0"/>
                </a:moveTo>
                <a:lnTo>
                  <a:pt x="7315200" y="0"/>
                </a:lnTo>
                <a:lnTo>
                  <a:pt x="7315200" y="2231136"/>
                </a:lnTo>
                <a:lnTo>
                  <a:pt x="0" y="223113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11" name="Freeform 11"/>
          <p:cNvSpPr/>
          <p:nvPr/>
        </p:nvSpPr>
        <p:spPr>
          <a:xfrm>
            <a:off x="7522291" y="1"/>
            <a:ext cx="4343975" cy="1819039"/>
          </a:xfrm>
          <a:custGeom>
            <a:avLst/>
            <a:gdLst/>
            <a:ahLst/>
            <a:cxnLst/>
            <a:rect l="l" t="t" r="r" b="b"/>
            <a:pathLst>
              <a:path w="6515962" h="2728559">
                <a:moveTo>
                  <a:pt x="0" y="0"/>
                </a:moveTo>
                <a:lnTo>
                  <a:pt x="6515962" y="0"/>
                </a:lnTo>
                <a:lnTo>
                  <a:pt x="6515962" y="2728559"/>
                </a:lnTo>
                <a:lnTo>
                  <a:pt x="0" y="2728559"/>
                </a:lnTo>
                <a:lnTo>
                  <a:pt x="0" y="0"/>
                </a:lnTo>
                <a:close/>
              </a:path>
            </a:pathLst>
          </a:custGeom>
          <a:blipFill>
            <a:blip r:embed="rId6"/>
            <a:stretch>
              <a:fillRect/>
            </a:stretch>
          </a:blipFill>
        </p:spPr>
        <p:txBody>
          <a:bodyPr/>
          <a:lstStyle/>
          <a:p>
            <a:endParaRPr lang="vi-VN"/>
          </a:p>
        </p:txBody>
      </p:sp>
      <p:sp>
        <p:nvSpPr>
          <p:cNvPr id="12" name="Freeform 12"/>
          <p:cNvSpPr/>
          <p:nvPr/>
        </p:nvSpPr>
        <p:spPr>
          <a:xfrm>
            <a:off x="8905043" y="1209091"/>
            <a:ext cx="2743200" cy="27432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vi-VN"/>
          </a:p>
        </p:txBody>
      </p:sp>
      <p:sp>
        <p:nvSpPr>
          <p:cNvPr id="13" name="Freeform 13"/>
          <p:cNvSpPr/>
          <p:nvPr/>
        </p:nvSpPr>
        <p:spPr>
          <a:xfrm>
            <a:off x="39624" y="5607943"/>
            <a:ext cx="1292353" cy="1250057"/>
          </a:xfrm>
          <a:custGeom>
            <a:avLst/>
            <a:gdLst/>
            <a:ahLst/>
            <a:cxnLst/>
            <a:rect l="l" t="t" r="r" b="b"/>
            <a:pathLst>
              <a:path w="1938529" h="1875086">
                <a:moveTo>
                  <a:pt x="0" y="0"/>
                </a:moveTo>
                <a:lnTo>
                  <a:pt x="1938528" y="0"/>
                </a:lnTo>
                <a:lnTo>
                  <a:pt x="1938528" y="1875086"/>
                </a:lnTo>
                <a:lnTo>
                  <a:pt x="0" y="187508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vi-VN"/>
          </a:p>
        </p:txBody>
      </p:sp>
      <p:sp>
        <p:nvSpPr>
          <p:cNvPr id="14" name="Freeform 14"/>
          <p:cNvSpPr/>
          <p:nvPr/>
        </p:nvSpPr>
        <p:spPr>
          <a:xfrm>
            <a:off x="890961" y="5202760"/>
            <a:ext cx="882031" cy="810365"/>
          </a:xfrm>
          <a:custGeom>
            <a:avLst/>
            <a:gdLst/>
            <a:ahLst/>
            <a:cxnLst/>
            <a:rect l="l" t="t" r="r" b="b"/>
            <a:pathLst>
              <a:path w="1323046" h="1215548">
                <a:moveTo>
                  <a:pt x="0" y="0"/>
                </a:moveTo>
                <a:lnTo>
                  <a:pt x="1323046" y="0"/>
                </a:lnTo>
                <a:lnTo>
                  <a:pt x="1323046" y="1215548"/>
                </a:lnTo>
                <a:lnTo>
                  <a:pt x="0" y="1215548"/>
                </a:lnTo>
                <a:lnTo>
                  <a:pt x="0" y="0"/>
                </a:lnTo>
                <a:close/>
              </a:path>
            </a:pathLst>
          </a:custGeom>
          <a:blipFill>
            <a:blip r:embed="rId11"/>
            <a:stretch>
              <a:fillRect/>
            </a:stretch>
          </a:blipFill>
        </p:spPr>
        <p:txBody>
          <a:bodyPr/>
          <a:lstStyle/>
          <a:p>
            <a:endParaRPr lang="vi-VN"/>
          </a:p>
        </p:txBody>
      </p:sp>
      <p:sp>
        <p:nvSpPr>
          <p:cNvPr id="15" name="Freeform 15"/>
          <p:cNvSpPr/>
          <p:nvPr/>
        </p:nvSpPr>
        <p:spPr>
          <a:xfrm>
            <a:off x="1087367" y="5878724"/>
            <a:ext cx="944800" cy="969440"/>
          </a:xfrm>
          <a:custGeom>
            <a:avLst/>
            <a:gdLst/>
            <a:ahLst/>
            <a:cxnLst/>
            <a:rect l="l" t="t" r="r" b="b"/>
            <a:pathLst>
              <a:path w="1417200" h="1454160">
                <a:moveTo>
                  <a:pt x="0" y="0"/>
                </a:moveTo>
                <a:lnTo>
                  <a:pt x="1417200" y="0"/>
                </a:lnTo>
                <a:lnTo>
                  <a:pt x="1417200" y="1454160"/>
                </a:lnTo>
                <a:lnTo>
                  <a:pt x="0" y="1454160"/>
                </a:lnTo>
                <a:lnTo>
                  <a:pt x="0" y="0"/>
                </a:lnTo>
                <a:close/>
              </a:path>
            </a:pathLst>
          </a:custGeom>
          <a:blipFill>
            <a:blip r:embed="rId12"/>
            <a:stretch>
              <a:fillRect/>
            </a:stretch>
          </a:blipFill>
        </p:spPr>
        <p:txBody>
          <a:bodyPr/>
          <a:lstStyle/>
          <a:p>
            <a:endParaRPr lang="vi-VN"/>
          </a:p>
        </p:txBody>
      </p:sp>
      <p:sp>
        <p:nvSpPr>
          <p:cNvPr id="16" name="TextBox 16"/>
          <p:cNvSpPr txBox="1"/>
          <p:nvPr/>
        </p:nvSpPr>
        <p:spPr>
          <a:xfrm>
            <a:off x="1208167" y="2819349"/>
            <a:ext cx="4503609" cy="1102866"/>
          </a:xfrm>
          <a:prstGeom prst="rect">
            <a:avLst/>
          </a:prstGeom>
        </p:spPr>
        <p:txBody>
          <a:bodyPr lIns="0" tIns="0" rIns="0" bIns="0" rtlCol="0" anchor="t">
            <a:spAutoFit/>
          </a:bodyPr>
          <a:lstStyle/>
          <a:p>
            <a:pPr algn="ctr" defTabSz="609630">
              <a:lnSpc>
                <a:spcPts val="4312"/>
              </a:lnSpc>
            </a:pPr>
            <a:r>
              <a:rPr lang="en-US" sz="3266" b="1">
                <a:solidFill>
                  <a:srgbClr val="000000"/>
                </a:solidFill>
                <a:latin typeface="Bogart Bold"/>
                <a:ea typeface="Bogart Bold"/>
                <a:cs typeface="Bogart Bold"/>
                <a:sym typeface="Bogart Bold"/>
              </a:rPr>
              <a:t>Trò chơi </a:t>
            </a:r>
          </a:p>
          <a:p>
            <a:pPr algn="ctr" defTabSz="609630">
              <a:lnSpc>
                <a:spcPts val="4312"/>
              </a:lnSpc>
            </a:pPr>
            <a:r>
              <a:rPr lang="en-US" sz="3266" b="1">
                <a:solidFill>
                  <a:srgbClr val="000000"/>
                </a:solidFill>
                <a:latin typeface="Bogart Bold"/>
                <a:ea typeface="Bogart Bold"/>
                <a:cs typeface="Bogart Bold"/>
                <a:sym typeface="Bogart Bold"/>
              </a:rPr>
              <a:t>“Rung chuông vàng”</a:t>
            </a:r>
          </a:p>
        </p:txBody>
      </p:sp>
    </p:spTree>
    <p:extLst>
      <p:ext uri="{BB962C8B-B14F-4D97-AF65-F5344CB8AC3E}">
        <p14:creationId xmlns:p14="http://schemas.microsoft.com/office/powerpoint/2010/main" val="3639452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423" y="427904"/>
            <a:ext cx="11413155" cy="6002192"/>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txBody>
            <a:bodyPr/>
            <a:lstStyle/>
            <a:p>
              <a:endParaRPr lang="vi-VN"/>
            </a:p>
          </p:txBody>
        </p:sp>
        <p:sp>
          <p:nvSpPr>
            <p:cNvPr id="4" name="TextBox 4"/>
            <p:cNvSpPr txBox="1"/>
            <p:nvPr/>
          </p:nvSpPr>
          <p:spPr>
            <a:xfrm>
              <a:off x="0" y="-47625"/>
              <a:ext cx="4508901" cy="241886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a:off x="2816241" y="2777092"/>
            <a:ext cx="6509795" cy="1305056"/>
            <a:chOff x="0" y="0"/>
            <a:chExt cx="2571771" cy="515578"/>
          </a:xfrm>
        </p:grpSpPr>
        <p:sp>
          <p:nvSpPr>
            <p:cNvPr id="6" name="Freeform 6"/>
            <p:cNvSpPr/>
            <p:nvPr/>
          </p:nvSpPr>
          <p:spPr>
            <a:xfrm>
              <a:off x="0" y="0"/>
              <a:ext cx="2571771" cy="515578"/>
            </a:xfrm>
            <a:custGeom>
              <a:avLst/>
              <a:gdLst/>
              <a:ahLst/>
              <a:cxnLst/>
              <a:rect l="l" t="t" r="r" b="b"/>
              <a:pathLst>
                <a:path w="2571771" h="515578">
                  <a:moveTo>
                    <a:pt x="46778" y="0"/>
                  </a:moveTo>
                  <a:lnTo>
                    <a:pt x="2524993" y="0"/>
                  </a:lnTo>
                  <a:cubicBezTo>
                    <a:pt x="2550828" y="0"/>
                    <a:pt x="2571771" y="20943"/>
                    <a:pt x="2571771" y="46778"/>
                  </a:cubicBezTo>
                  <a:lnTo>
                    <a:pt x="2571771" y="468799"/>
                  </a:lnTo>
                  <a:cubicBezTo>
                    <a:pt x="2571771" y="494634"/>
                    <a:pt x="2550828" y="515578"/>
                    <a:pt x="2524993" y="515578"/>
                  </a:cubicBezTo>
                  <a:lnTo>
                    <a:pt x="46778" y="515578"/>
                  </a:lnTo>
                  <a:cubicBezTo>
                    <a:pt x="20943" y="515578"/>
                    <a:pt x="0" y="494634"/>
                    <a:pt x="0" y="468799"/>
                  </a:cubicBezTo>
                  <a:lnTo>
                    <a:pt x="0" y="46778"/>
                  </a:lnTo>
                  <a:cubicBezTo>
                    <a:pt x="0" y="20943"/>
                    <a:pt x="20943" y="0"/>
                    <a:pt x="46778" y="0"/>
                  </a:cubicBezTo>
                  <a:close/>
                </a:path>
              </a:pathLst>
            </a:custGeom>
            <a:solidFill>
              <a:srgbClr val="E46270"/>
            </a:solidFill>
          </p:spPr>
          <p:txBody>
            <a:bodyPr/>
            <a:lstStyle/>
            <a:p>
              <a:endParaRPr lang="vi-VN"/>
            </a:p>
          </p:txBody>
        </p:sp>
        <p:sp>
          <p:nvSpPr>
            <p:cNvPr id="7" name="TextBox 7"/>
            <p:cNvSpPr txBox="1"/>
            <p:nvPr/>
          </p:nvSpPr>
          <p:spPr>
            <a:xfrm>
              <a:off x="0" y="-38100"/>
              <a:ext cx="2571771" cy="553678"/>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a:off x="7632019" y="1"/>
            <a:ext cx="4343975" cy="1819039"/>
          </a:xfrm>
          <a:custGeom>
            <a:avLst/>
            <a:gdLst/>
            <a:ahLst/>
            <a:cxnLst/>
            <a:rect l="l" t="t" r="r" b="b"/>
            <a:pathLst>
              <a:path w="6515962" h="2728559">
                <a:moveTo>
                  <a:pt x="0" y="0"/>
                </a:moveTo>
                <a:lnTo>
                  <a:pt x="6515962" y="0"/>
                </a:lnTo>
                <a:lnTo>
                  <a:pt x="6515962" y="2728559"/>
                </a:lnTo>
                <a:lnTo>
                  <a:pt x="0" y="2728559"/>
                </a:lnTo>
                <a:lnTo>
                  <a:pt x="0" y="0"/>
                </a:lnTo>
                <a:close/>
              </a:path>
            </a:pathLst>
          </a:custGeom>
          <a:blipFill>
            <a:blip r:embed="rId2"/>
            <a:stretch>
              <a:fillRect/>
            </a:stretch>
          </a:blipFill>
        </p:spPr>
        <p:txBody>
          <a:bodyPr/>
          <a:lstStyle/>
          <a:p>
            <a:endParaRPr lang="vi-VN"/>
          </a:p>
        </p:txBody>
      </p:sp>
      <p:sp>
        <p:nvSpPr>
          <p:cNvPr id="9" name="Freeform 9"/>
          <p:cNvSpPr/>
          <p:nvPr/>
        </p:nvSpPr>
        <p:spPr>
          <a:xfrm>
            <a:off x="39624" y="5607943"/>
            <a:ext cx="1292353" cy="1250057"/>
          </a:xfrm>
          <a:custGeom>
            <a:avLst/>
            <a:gdLst/>
            <a:ahLst/>
            <a:cxnLst/>
            <a:rect l="l" t="t" r="r" b="b"/>
            <a:pathLst>
              <a:path w="1938529" h="1875086">
                <a:moveTo>
                  <a:pt x="0" y="0"/>
                </a:moveTo>
                <a:lnTo>
                  <a:pt x="1938528" y="0"/>
                </a:lnTo>
                <a:lnTo>
                  <a:pt x="1938528" y="1875086"/>
                </a:lnTo>
                <a:lnTo>
                  <a:pt x="0" y="187508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vi-VN"/>
          </a:p>
        </p:txBody>
      </p:sp>
      <p:sp>
        <p:nvSpPr>
          <p:cNvPr id="10" name="Freeform 10"/>
          <p:cNvSpPr/>
          <p:nvPr/>
        </p:nvSpPr>
        <p:spPr>
          <a:xfrm>
            <a:off x="890961" y="5202760"/>
            <a:ext cx="882031" cy="810365"/>
          </a:xfrm>
          <a:custGeom>
            <a:avLst/>
            <a:gdLst/>
            <a:ahLst/>
            <a:cxnLst/>
            <a:rect l="l" t="t" r="r" b="b"/>
            <a:pathLst>
              <a:path w="1323046" h="1215548">
                <a:moveTo>
                  <a:pt x="0" y="0"/>
                </a:moveTo>
                <a:lnTo>
                  <a:pt x="1323046" y="0"/>
                </a:lnTo>
                <a:lnTo>
                  <a:pt x="1323046" y="1215548"/>
                </a:lnTo>
                <a:lnTo>
                  <a:pt x="0" y="1215548"/>
                </a:lnTo>
                <a:lnTo>
                  <a:pt x="0" y="0"/>
                </a:lnTo>
                <a:close/>
              </a:path>
            </a:pathLst>
          </a:custGeom>
          <a:blipFill>
            <a:blip r:embed="rId5"/>
            <a:stretch>
              <a:fillRect/>
            </a:stretch>
          </a:blipFill>
        </p:spPr>
        <p:txBody>
          <a:bodyPr/>
          <a:lstStyle/>
          <a:p>
            <a:endParaRPr lang="vi-VN"/>
          </a:p>
        </p:txBody>
      </p:sp>
      <p:sp>
        <p:nvSpPr>
          <p:cNvPr id="11" name="Freeform 11"/>
          <p:cNvSpPr/>
          <p:nvPr/>
        </p:nvSpPr>
        <p:spPr>
          <a:xfrm>
            <a:off x="1087367" y="5878724"/>
            <a:ext cx="944800" cy="969440"/>
          </a:xfrm>
          <a:custGeom>
            <a:avLst/>
            <a:gdLst/>
            <a:ahLst/>
            <a:cxnLst/>
            <a:rect l="l" t="t" r="r" b="b"/>
            <a:pathLst>
              <a:path w="1417200" h="1454160">
                <a:moveTo>
                  <a:pt x="0" y="0"/>
                </a:moveTo>
                <a:lnTo>
                  <a:pt x="1417200" y="0"/>
                </a:lnTo>
                <a:lnTo>
                  <a:pt x="1417200" y="1454160"/>
                </a:lnTo>
                <a:lnTo>
                  <a:pt x="0" y="1454160"/>
                </a:lnTo>
                <a:lnTo>
                  <a:pt x="0" y="0"/>
                </a:lnTo>
                <a:close/>
              </a:path>
            </a:pathLst>
          </a:custGeom>
          <a:blipFill>
            <a:blip r:embed="rId6"/>
            <a:stretch>
              <a:fillRect/>
            </a:stretch>
          </a:blipFill>
        </p:spPr>
        <p:txBody>
          <a:bodyPr/>
          <a:lstStyle/>
          <a:p>
            <a:endParaRPr lang="vi-VN"/>
          </a:p>
        </p:txBody>
      </p:sp>
      <p:sp>
        <p:nvSpPr>
          <p:cNvPr id="12" name="Freeform 12"/>
          <p:cNvSpPr/>
          <p:nvPr/>
        </p:nvSpPr>
        <p:spPr>
          <a:xfrm rot="-1401170">
            <a:off x="3273861" y="-436373"/>
            <a:ext cx="4534594" cy="1898861"/>
          </a:xfrm>
          <a:custGeom>
            <a:avLst/>
            <a:gdLst/>
            <a:ahLst/>
            <a:cxnLst/>
            <a:rect l="l" t="t" r="r" b="b"/>
            <a:pathLst>
              <a:path w="6801891" h="2848292">
                <a:moveTo>
                  <a:pt x="0" y="0"/>
                </a:moveTo>
                <a:lnTo>
                  <a:pt x="6801891" y="0"/>
                </a:lnTo>
                <a:lnTo>
                  <a:pt x="6801891" y="2848291"/>
                </a:lnTo>
                <a:lnTo>
                  <a:pt x="0" y="2848291"/>
                </a:lnTo>
                <a:lnTo>
                  <a:pt x="0" y="0"/>
                </a:lnTo>
                <a:close/>
              </a:path>
            </a:pathLst>
          </a:custGeom>
          <a:blipFill>
            <a:blip r:embed="rId2"/>
            <a:stretch>
              <a:fillRect/>
            </a:stretch>
          </a:blipFill>
        </p:spPr>
        <p:txBody>
          <a:bodyPr/>
          <a:lstStyle/>
          <a:p>
            <a:endParaRPr lang="vi-VN"/>
          </a:p>
        </p:txBody>
      </p:sp>
      <p:sp>
        <p:nvSpPr>
          <p:cNvPr id="13" name="Freeform 13"/>
          <p:cNvSpPr/>
          <p:nvPr/>
        </p:nvSpPr>
        <p:spPr>
          <a:xfrm>
            <a:off x="-978798" y="-820116"/>
            <a:ext cx="4343975" cy="1819039"/>
          </a:xfrm>
          <a:custGeom>
            <a:avLst/>
            <a:gdLst/>
            <a:ahLst/>
            <a:cxnLst/>
            <a:rect l="l" t="t" r="r" b="b"/>
            <a:pathLst>
              <a:path w="6515962" h="2728559">
                <a:moveTo>
                  <a:pt x="0" y="0"/>
                </a:moveTo>
                <a:lnTo>
                  <a:pt x="6515962" y="0"/>
                </a:lnTo>
                <a:lnTo>
                  <a:pt x="6515962" y="2728559"/>
                </a:lnTo>
                <a:lnTo>
                  <a:pt x="0" y="2728559"/>
                </a:lnTo>
                <a:lnTo>
                  <a:pt x="0" y="0"/>
                </a:lnTo>
                <a:close/>
              </a:path>
            </a:pathLst>
          </a:custGeom>
          <a:blipFill>
            <a:blip r:embed="rId2"/>
            <a:stretch>
              <a:fillRect/>
            </a:stretch>
          </a:blipFill>
        </p:spPr>
        <p:txBody>
          <a:bodyPr/>
          <a:lstStyle/>
          <a:p>
            <a:endParaRPr lang="vi-VN"/>
          </a:p>
        </p:txBody>
      </p:sp>
      <p:sp>
        <p:nvSpPr>
          <p:cNvPr id="14" name="Freeform 14"/>
          <p:cNvSpPr/>
          <p:nvPr/>
        </p:nvSpPr>
        <p:spPr>
          <a:xfrm>
            <a:off x="8464865" y="1339030"/>
            <a:ext cx="1426075" cy="1888841"/>
          </a:xfrm>
          <a:custGeom>
            <a:avLst/>
            <a:gdLst/>
            <a:ahLst/>
            <a:cxnLst/>
            <a:rect l="l" t="t" r="r" b="b"/>
            <a:pathLst>
              <a:path w="2139112" h="2833261">
                <a:moveTo>
                  <a:pt x="0" y="0"/>
                </a:moveTo>
                <a:lnTo>
                  <a:pt x="2139112" y="0"/>
                </a:lnTo>
                <a:lnTo>
                  <a:pt x="2139112" y="2833261"/>
                </a:lnTo>
                <a:lnTo>
                  <a:pt x="0" y="2833261"/>
                </a:lnTo>
                <a:lnTo>
                  <a:pt x="0" y="0"/>
                </a:lnTo>
                <a:close/>
              </a:path>
            </a:pathLst>
          </a:custGeom>
          <a:blipFill>
            <a:blip r:embed="rId7"/>
            <a:stretch>
              <a:fillRect/>
            </a:stretch>
          </a:blipFill>
        </p:spPr>
        <p:txBody>
          <a:bodyPr/>
          <a:lstStyle/>
          <a:p>
            <a:endParaRPr lang="vi-VN"/>
          </a:p>
        </p:txBody>
      </p:sp>
      <p:sp>
        <p:nvSpPr>
          <p:cNvPr id="15" name="Freeform 15"/>
          <p:cNvSpPr/>
          <p:nvPr/>
        </p:nvSpPr>
        <p:spPr>
          <a:xfrm>
            <a:off x="10380273" y="4797096"/>
            <a:ext cx="1811727" cy="2163256"/>
          </a:xfrm>
          <a:custGeom>
            <a:avLst/>
            <a:gdLst/>
            <a:ahLst/>
            <a:cxnLst/>
            <a:rect l="l" t="t" r="r" b="b"/>
            <a:pathLst>
              <a:path w="2717590" h="3244884">
                <a:moveTo>
                  <a:pt x="0" y="0"/>
                </a:moveTo>
                <a:lnTo>
                  <a:pt x="2717590" y="0"/>
                </a:lnTo>
                <a:lnTo>
                  <a:pt x="2717590" y="3244884"/>
                </a:lnTo>
                <a:lnTo>
                  <a:pt x="0" y="3244884"/>
                </a:lnTo>
                <a:lnTo>
                  <a:pt x="0" y="0"/>
                </a:lnTo>
                <a:close/>
              </a:path>
            </a:pathLst>
          </a:custGeom>
          <a:blipFill>
            <a:blip r:embed="rId8"/>
            <a:stretch>
              <a:fillRect/>
            </a:stretch>
          </a:blipFill>
        </p:spPr>
        <p:txBody>
          <a:bodyPr/>
          <a:lstStyle/>
          <a:p>
            <a:endParaRPr lang="vi-VN"/>
          </a:p>
        </p:txBody>
      </p:sp>
      <p:sp>
        <p:nvSpPr>
          <p:cNvPr id="16" name="TextBox 16"/>
          <p:cNvSpPr txBox="1"/>
          <p:nvPr/>
        </p:nvSpPr>
        <p:spPr>
          <a:xfrm>
            <a:off x="2989236" y="3164371"/>
            <a:ext cx="6213529" cy="397545"/>
          </a:xfrm>
          <a:prstGeom prst="rect">
            <a:avLst/>
          </a:prstGeom>
        </p:spPr>
        <p:txBody>
          <a:bodyPr lIns="0" tIns="0" rIns="0" bIns="0" rtlCol="0" anchor="t">
            <a:spAutoFit/>
          </a:bodyPr>
          <a:lstStyle/>
          <a:p>
            <a:pPr algn="ctr" defTabSz="609630">
              <a:lnSpc>
                <a:spcPts val="3079"/>
              </a:lnSpc>
              <a:spcBef>
                <a:spcPct val="0"/>
              </a:spcBef>
            </a:pPr>
            <a:r>
              <a:rPr lang="en-US" sz="2199" b="1">
                <a:solidFill>
                  <a:srgbClr val="000000"/>
                </a:solidFill>
                <a:latin typeface="Arimo Bold"/>
                <a:ea typeface="Arimo Bold"/>
                <a:cs typeface="Arimo Bold"/>
                <a:sym typeface="Arimo Bold"/>
              </a:rPr>
              <a:t>Cấu tạo của một đoạn văn gồm có mấy phần?</a:t>
            </a:r>
          </a:p>
        </p:txBody>
      </p:sp>
    </p:spTree>
    <p:extLst>
      <p:ext uri="{BB962C8B-B14F-4D97-AF65-F5344CB8AC3E}">
        <p14:creationId xmlns:p14="http://schemas.microsoft.com/office/powerpoint/2010/main" val="2508790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423" y="427904"/>
            <a:ext cx="11413155" cy="6002192"/>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txBody>
            <a:bodyPr/>
            <a:lstStyle/>
            <a:p>
              <a:endParaRPr lang="vi-VN"/>
            </a:p>
          </p:txBody>
        </p:sp>
        <p:sp>
          <p:nvSpPr>
            <p:cNvPr id="4" name="TextBox 4"/>
            <p:cNvSpPr txBox="1"/>
            <p:nvPr/>
          </p:nvSpPr>
          <p:spPr>
            <a:xfrm>
              <a:off x="0" y="-47625"/>
              <a:ext cx="4508901" cy="241886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a:off x="2816241" y="2777092"/>
            <a:ext cx="6509795" cy="1305056"/>
            <a:chOff x="0" y="0"/>
            <a:chExt cx="2571771" cy="515578"/>
          </a:xfrm>
        </p:grpSpPr>
        <p:sp>
          <p:nvSpPr>
            <p:cNvPr id="6" name="Freeform 6"/>
            <p:cNvSpPr/>
            <p:nvPr/>
          </p:nvSpPr>
          <p:spPr>
            <a:xfrm>
              <a:off x="0" y="0"/>
              <a:ext cx="2571771" cy="515578"/>
            </a:xfrm>
            <a:custGeom>
              <a:avLst/>
              <a:gdLst/>
              <a:ahLst/>
              <a:cxnLst/>
              <a:rect l="l" t="t" r="r" b="b"/>
              <a:pathLst>
                <a:path w="2571771" h="515578">
                  <a:moveTo>
                    <a:pt x="46778" y="0"/>
                  </a:moveTo>
                  <a:lnTo>
                    <a:pt x="2524993" y="0"/>
                  </a:lnTo>
                  <a:cubicBezTo>
                    <a:pt x="2550828" y="0"/>
                    <a:pt x="2571771" y="20943"/>
                    <a:pt x="2571771" y="46778"/>
                  </a:cubicBezTo>
                  <a:lnTo>
                    <a:pt x="2571771" y="468799"/>
                  </a:lnTo>
                  <a:cubicBezTo>
                    <a:pt x="2571771" y="494634"/>
                    <a:pt x="2550828" y="515578"/>
                    <a:pt x="2524993" y="515578"/>
                  </a:cubicBezTo>
                  <a:lnTo>
                    <a:pt x="46778" y="515578"/>
                  </a:lnTo>
                  <a:cubicBezTo>
                    <a:pt x="20943" y="515578"/>
                    <a:pt x="0" y="494634"/>
                    <a:pt x="0" y="468799"/>
                  </a:cubicBezTo>
                  <a:lnTo>
                    <a:pt x="0" y="46778"/>
                  </a:lnTo>
                  <a:cubicBezTo>
                    <a:pt x="0" y="20943"/>
                    <a:pt x="20943" y="0"/>
                    <a:pt x="46778" y="0"/>
                  </a:cubicBezTo>
                  <a:close/>
                </a:path>
              </a:pathLst>
            </a:custGeom>
            <a:solidFill>
              <a:srgbClr val="E46270"/>
            </a:solidFill>
          </p:spPr>
          <p:txBody>
            <a:bodyPr/>
            <a:lstStyle/>
            <a:p>
              <a:endParaRPr lang="vi-VN"/>
            </a:p>
          </p:txBody>
        </p:sp>
        <p:sp>
          <p:nvSpPr>
            <p:cNvPr id="7" name="TextBox 7"/>
            <p:cNvSpPr txBox="1"/>
            <p:nvPr/>
          </p:nvSpPr>
          <p:spPr>
            <a:xfrm>
              <a:off x="0" y="-38100"/>
              <a:ext cx="2571771" cy="553678"/>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a:off x="7632019" y="1"/>
            <a:ext cx="4343975" cy="1819039"/>
          </a:xfrm>
          <a:custGeom>
            <a:avLst/>
            <a:gdLst/>
            <a:ahLst/>
            <a:cxnLst/>
            <a:rect l="l" t="t" r="r" b="b"/>
            <a:pathLst>
              <a:path w="6515962" h="2728559">
                <a:moveTo>
                  <a:pt x="0" y="0"/>
                </a:moveTo>
                <a:lnTo>
                  <a:pt x="6515962" y="0"/>
                </a:lnTo>
                <a:lnTo>
                  <a:pt x="6515962" y="2728559"/>
                </a:lnTo>
                <a:lnTo>
                  <a:pt x="0" y="2728559"/>
                </a:lnTo>
                <a:lnTo>
                  <a:pt x="0" y="0"/>
                </a:lnTo>
                <a:close/>
              </a:path>
            </a:pathLst>
          </a:custGeom>
          <a:blipFill>
            <a:blip r:embed="rId2"/>
            <a:stretch>
              <a:fillRect/>
            </a:stretch>
          </a:blipFill>
        </p:spPr>
        <p:txBody>
          <a:bodyPr/>
          <a:lstStyle/>
          <a:p>
            <a:endParaRPr lang="vi-VN"/>
          </a:p>
        </p:txBody>
      </p:sp>
      <p:sp>
        <p:nvSpPr>
          <p:cNvPr id="9" name="Freeform 9"/>
          <p:cNvSpPr/>
          <p:nvPr/>
        </p:nvSpPr>
        <p:spPr>
          <a:xfrm>
            <a:off x="39624" y="5607943"/>
            <a:ext cx="1292353" cy="1250057"/>
          </a:xfrm>
          <a:custGeom>
            <a:avLst/>
            <a:gdLst/>
            <a:ahLst/>
            <a:cxnLst/>
            <a:rect l="l" t="t" r="r" b="b"/>
            <a:pathLst>
              <a:path w="1938529" h="1875086">
                <a:moveTo>
                  <a:pt x="0" y="0"/>
                </a:moveTo>
                <a:lnTo>
                  <a:pt x="1938528" y="0"/>
                </a:lnTo>
                <a:lnTo>
                  <a:pt x="1938528" y="1875086"/>
                </a:lnTo>
                <a:lnTo>
                  <a:pt x="0" y="187508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vi-VN"/>
          </a:p>
        </p:txBody>
      </p:sp>
      <p:sp>
        <p:nvSpPr>
          <p:cNvPr id="10" name="Freeform 10"/>
          <p:cNvSpPr/>
          <p:nvPr/>
        </p:nvSpPr>
        <p:spPr>
          <a:xfrm>
            <a:off x="890961" y="5202760"/>
            <a:ext cx="882031" cy="810365"/>
          </a:xfrm>
          <a:custGeom>
            <a:avLst/>
            <a:gdLst/>
            <a:ahLst/>
            <a:cxnLst/>
            <a:rect l="l" t="t" r="r" b="b"/>
            <a:pathLst>
              <a:path w="1323046" h="1215548">
                <a:moveTo>
                  <a:pt x="0" y="0"/>
                </a:moveTo>
                <a:lnTo>
                  <a:pt x="1323046" y="0"/>
                </a:lnTo>
                <a:lnTo>
                  <a:pt x="1323046" y="1215548"/>
                </a:lnTo>
                <a:lnTo>
                  <a:pt x="0" y="1215548"/>
                </a:lnTo>
                <a:lnTo>
                  <a:pt x="0" y="0"/>
                </a:lnTo>
                <a:close/>
              </a:path>
            </a:pathLst>
          </a:custGeom>
          <a:blipFill>
            <a:blip r:embed="rId5"/>
            <a:stretch>
              <a:fillRect/>
            </a:stretch>
          </a:blipFill>
        </p:spPr>
        <p:txBody>
          <a:bodyPr/>
          <a:lstStyle/>
          <a:p>
            <a:endParaRPr lang="vi-VN"/>
          </a:p>
        </p:txBody>
      </p:sp>
      <p:sp>
        <p:nvSpPr>
          <p:cNvPr id="11" name="Freeform 11"/>
          <p:cNvSpPr/>
          <p:nvPr/>
        </p:nvSpPr>
        <p:spPr>
          <a:xfrm>
            <a:off x="1087367" y="5878724"/>
            <a:ext cx="944800" cy="969440"/>
          </a:xfrm>
          <a:custGeom>
            <a:avLst/>
            <a:gdLst/>
            <a:ahLst/>
            <a:cxnLst/>
            <a:rect l="l" t="t" r="r" b="b"/>
            <a:pathLst>
              <a:path w="1417200" h="1454160">
                <a:moveTo>
                  <a:pt x="0" y="0"/>
                </a:moveTo>
                <a:lnTo>
                  <a:pt x="1417200" y="0"/>
                </a:lnTo>
                <a:lnTo>
                  <a:pt x="1417200" y="1454160"/>
                </a:lnTo>
                <a:lnTo>
                  <a:pt x="0" y="1454160"/>
                </a:lnTo>
                <a:lnTo>
                  <a:pt x="0" y="0"/>
                </a:lnTo>
                <a:close/>
              </a:path>
            </a:pathLst>
          </a:custGeom>
          <a:blipFill>
            <a:blip r:embed="rId6"/>
            <a:stretch>
              <a:fillRect/>
            </a:stretch>
          </a:blipFill>
        </p:spPr>
        <p:txBody>
          <a:bodyPr/>
          <a:lstStyle/>
          <a:p>
            <a:endParaRPr lang="vi-VN"/>
          </a:p>
        </p:txBody>
      </p:sp>
      <p:sp>
        <p:nvSpPr>
          <p:cNvPr id="12" name="Freeform 12"/>
          <p:cNvSpPr/>
          <p:nvPr/>
        </p:nvSpPr>
        <p:spPr>
          <a:xfrm rot="-1401170">
            <a:off x="3273861" y="-436373"/>
            <a:ext cx="4534594" cy="1898861"/>
          </a:xfrm>
          <a:custGeom>
            <a:avLst/>
            <a:gdLst/>
            <a:ahLst/>
            <a:cxnLst/>
            <a:rect l="l" t="t" r="r" b="b"/>
            <a:pathLst>
              <a:path w="6801891" h="2848292">
                <a:moveTo>
                  <a:pt x="0" y="0"/>
                </a:moveTo>
                <a:lnTo>
                  <a:pt x="6801891" y="0"/>
                </a:lnTo>
                <a:lnTo>
                  <a:pt x="6801891" y="2848291"/>
                </a:lnTo>
                <a:lnTo>
                  <a:pt x="0" y="2848291"/>
                </a:lnTo>
                <a:lnTo>
                  <a:pt x="0" y="0"/>
                </a:lnTo>
                <a:close/>
              </a:path>
            </a:pathLst>
          </a:custGeom>
          <a:blipFill>
            <a:blip r:embed="rId2"/>
            <a:stretch>
              <a:fillRect/>
            </a:stretch>
          </a:blipFill>
        </p:spPr>
        <p:txBody>
          <a:bodyPr/>
          <a:lstStyle/>
          <a:p>
            <a:endParaRPr lang="vi-VN"/>
          </a:p>
        </p:txBody>
      </p:sp>
      <p:sp>
        <p:nvSpPr>
          <p:cNvPr id="13" name="Freeform 13"/>
          <p:cNvSpPr/>
          <p:nvPr/>
        </p:nvSpPr>
        <p:spPr>
          <a:xfrm>
            <a:off x="-978798" y="-820116"/>
            <a:ext cx="4343975" cy="1819039"/>
          </a:xfrm>
          <a:custGeom>
            <a:avLst/>
            <a:gdLst/>
            <a:ahLst/>
            <a:cxnLst/>
            <a:rect l="l" t="t" r="r" b="b"/>
            <a:pathLst>
              <a:path w="6515962" h="2728559">
                <a:moveTo>
                  <a:pt x="0" y="0"/>
                </a:moveTo>
                <a:lnTo>
                  <a:pt x="6515962" y="0"/>
                </a:lnTo>
                <a:lnTo>
                  <a:pt x="6515962" y="2728559"/>
                </a:lnTo>
                <a:lnTo>
                  <a:pt x="0" y="2728559"/>
                </a:lnTo>
                <a:lnTo>
                  <a:pt x="0" y="0"/>
                </a:lnTo>
                <a:close/>
              </a:path>
            </a:pathLst>
          </a:custGeom>
          <a:blipFill>
            <a:blip r:embed="rId2"/>
            <a:stretch>
              <a:fillRect/>
            </a:stretch>
          </a:blipFill>
        </p:spPr>
        <p:txBody>
          <a:bodyPr/>
          <a:lstStyle/>
          <a:p>
            <a:endParaRPr lang="vi-VN"/>
          </a:p>
        </p:txBody>
      </p:sp>
      <p:sp>
        <p:nvSpPr>
          <p:cNvPr id="14" name="Freeform 14"/>
          <p:cNvSpPr/>
          <p:nvPr/>
        </p:nvSpPr>
        <p:spPr>
          <a:xfrm>
            <a:off x="8464865" y="1339030"/>
            <a:ext cx="1426075" cy="1888841"/>
          </a:xfrm>
          <a:custGeom>
            <a:avLst/>
            <a:gdLst/>
            <a:ahLst/>
            <a:cxnLst/>
            <a:rect l="l" t="t" r="r" b="b"/>
            <a:pathLst>
              <a:path w="2139112" h="2833261">
                <a:moveTo>
                  <a:pt x="0" y="0"/>
                </a:moveTo>
                <a:lnTo>
                  <a:pt x="2139112" y="0"/>
                </a:lnTo>
                <a:lnTo>
                  <a:pt x="2139112" y="2833261"/>
                </a:lnTo>
                <a:lnTo>
                  <a:pt x="0" y="2833261"/>
                </a:lnTo>
                <a:lnTo>
                  <a:pt x="0" y="0"/>
                </a:lnTo>
                <a:close/>
              </a:path>
            </a:pathLst>
          </a:custGeom>
          <a:blipFill>
            <a:blip r:embed="rId7"/>
            <a:stretch>
              <a:fillRect/>
            </a:stretch>
          </a:blipFill>
        </p:spPr>
        <p:txBody>
          <a:bodyPr/>
          <a:lstStyle/>
          <a:p>
            <a:endParaRPr lang="vi-VN"/>
          </a:p>
        </p:txBody>
      </p:sp>
      <p:sp>
        <p:nvSpPr>
          <p:cNvPr id="15" name="Freeform 15"/>
          <p:cNvSpPr/>
          <p:nvPr/>
        </p:nvSpPr>
        <p:spPr>
          <a:xfrm>
            <a:off x="10380273" y="4526315"/>
            <a:ext cx="1811727" cy="2163256"/>
          </a:xfrm>
          <a:custGeom>
            <a:avLst/>
            <a:gdLst/>
            <a:ahLst/>
            <a:cxnLst/>
            <a:rect l="l" t="t" r="r" b="b"/>
            <a:pathLst>
              <a:path w="2717590" h="3244884">
                <a:moveTo>
                  <a:pt x="0" y="0"/>
                </a:moveTo>
                <a:lnTo>
                  <a:pt x="2717590" y="0"/>
                </a:lnTo>
                <a:lnTo>
                  <a:pt x="2717590" y="3244884"/>
                </a:lnTo>
                <a:lnTo>
                  <a:pt x="0" y="3244884"/>
                </a:lnTo>
                <a:lnTo>
                  <a:pt x="0" y="0"/>
                </a:lnTo>
                <a:close/>
              </a:path>
            </a:pathLst>
          </a:custGeom>
          <a:blipFill>
            <a:blip r:embed="rId8"/>
            <a:stretch>
              <a:fillRect/>
            </a:stretch>
          </a:blipFill>
        </p:spPr>
        <p:txBody>
          <a:bodyPr/>
          <a:lstStyle/>
          <a:p>
            <a:endParaRPr lang="vi-VN"/>
          </a:p>
        </p:txBody>
      </p:sp>
      <p:sp>
        <p:nvSpPr>
          <p:cNvPr id="16" name="TextBox 16"/>
          <p:cNvSpPr txBox="1"/>
          <p:nvPr/>
        </p:nvSpPr>
        <p:spPr>
          <a:xfrm>
            <a:off x="2964374" y="3099859"/>
            <a:ext cx="6213529" cy="602729"/>
          </a:xfrm>
          <a:prstGeom prst="rect">
            <a:avLst/>
          </a:prstGeom>
        </p:spPr>
        <p:txBody>
          <a:bodyPr lIns="0" tIns="0" rIns="0" bIns="0" rtlCol="0" anchor="t">
            <a:spAutoFit/>
          </a:bodyPr>
          <a:lstStyle/>
          <a:p>
            <a:pPr algn="ctr" defTabSz="609630">
              <a:lnSpc>
                <a:spcPts val="4666"/>
              </a:lnSpc>
              <a:spcBef>
                <a:spcPct val="0"/>
              </a:spcBef>
            </a:pPr>
            <a:r>
              <a:rPr lang="en-US" sz="3333" b="1">
                <a:solidFill>
                  <a:srgbClr val="000000"/>
                </a:solidFill>
                <a:latin typeface="Arimo Bold"/>
                <a:ea typeface="Arimo Bold"/>
                <a:cs typeface="Arimo Bold"/>
                <a:sym typeface="Arimo Bold"/>
              </a:rPr>
              <a:t>3 phần</a:t>
            </a:r>
          </a:p>
        </p:txBody>
      </p:sp>
    </p:spTree>
    <p:extLst>
      <p:ext uri="{BB962C8B-B14F-4D97-AF65-F5344CB8AC3E}">
        <p14:creationId xmlns:p14="http://schemas.microsoft.com/office/powerpoint/2010/main" val="4056876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423" y="427904"/>
            <a:ext cx="11413155" cy="6002192"/>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txBody>
            <a:bodyPr/>
            <a:lstStyle/>
            <a:p>
              <a:endParaRPr lang="vi-VN"/>
            </a:p>
          </p:txBody>
        </p:sp>
        <p:sp>
          <p:nvSpPr>
            <p:cNvPr id="4" name="TextBox 4"/>
            <p:cNvSpPr txBox="1"/>
            <p:nvPr/>
          </p:nvSpPr>
          <p:spPr>
            <a:xfrm>
              <a:off x="0" y="-47625"/>
              <a:ext cx="4508901" cy="241886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a:off x="2816241" y="2777092"/>
            <a:ext cx="6509795" cy="1305056"/>
            <a:chOff x="0" y="0"/>
            <a:chExt cx="2571771" cy="515578"/>
          </a:xfrm>
        </p:grpSpPr>
        <p:sp>
          <p:nvSpPr>
            <p:cNvPr id="6" name="Freeform 6"/>
            <p:cNvSpPr/>
            <p:nvPr/>
          </p:nvSpPr>
          <p:spPr>
            <a:xfrm>
              <a:off x="0" y="0"/>
              <a:ext cx="2571771" cy="515578"/>
            </a:xfrm>
            <a:custGeom>
              <a:avLst/>
              <a:gdLst/>
              <a:ahLst/>
              <a:cxnLst/>
              <a:rect l="l" t="t" r="r" b="b"/>
              <a:pathLst>
                <a:path w="2571771" h="515578">
                  <a:moveTo>
                    <a:pt x="46778" y="0"/>
                  </a:moveTo>
                  <a:lnTo>
                    <a:pt x="2524993" y="0"/>
                  </a:lnTo>
                  <a:cubicBezTo>
                    <a:pt x="2550828" y="0"/>
                    <a:pt x="2571771" y="20943"/>
                    <a:pt x="2571771" y="46778"/>
                  </a:cubicBezTo>
                  <a:lnTo>
                    <a:pt x="2571771" y="468799"/>
                  </a:lnTo>
                  <a:cubicBezTo>
                    <a:pt x="2571771" y="494634"/>
                    <a:pt x="2550828" y="515578"/>
                    <a:pt x="2524993" y="515578"/>
                  </a:cubicBezTo>
                  <a:lnTo>
                    <a:pt x="46778" y="515578"/>
                  </a:lnTo>
                  <a:cubicBezTo>
                    <a:pt x="20943" y="515578"/>
                    <a:pt x="0" y="494634"/>
                    <a:pt x="0" y="468799"/>
                  </a:cubicBezTo>
                  <a:lnTo>
                    <a:pt x="0" y="46778"/>
                  </a:lnTo>
                  <a:cubicBezTo>
                    <a:pt x="0" y="20943"/>
                    <a:pt x="20943" y="0"/>
                    <a:pt x="46778" y="0"/>
                  </a:cubicBezTo>
                  <a:close/>
                </a:path>
              </a:pathLst>
            </a:custGeom>
            <a:solidFill>
              <a:srgbClr val="CCABDB"/>
            </a:solidFill>
          </p:spPr>
          <p:txBody>
            <a:bodyPr/>
            <a:lstStyle/>
            <a:p>
              <a:endParaRPr lang="vi-VN"/>
            </a:p>
          </p:txBody>
        </p:sp>
        <p:sp>
          <p:nvSpPr>
            <p:cNvPr id="7" name="TextBox 7"/>
            <p:cNvSpPr txBox="1"/>
            <p:nvPr/>
          </p:nvSpPr>
          <p:spPr>
            <a:xfrm>
              <a:off x="0" y="-38100"/>
              <a:ext cx="2571771" cy="553678"/>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a:off x="7632019" y="1"/>
            <a:ext cx="4343975" cy="1819039"/>
          </a:xfrm>
          <a:custGeom>
            <a:avLst/>
            <a:gdLst/>
            <a:ahLst/>
            <a:cxnLst/>
            <a:rect l="l" t="t" r="r" b="b"/>
            <a:pathLst>
              <a:path w="6515962" h="2728559">
                <a:moveTo>
                  <a:pt x="0" y="0"/>
                </a:moveTo>
                <a:lnTo>
                  <a:pt x="6515962" y="0"/>
                </a:lnTo>
                <a:lnTo>
                  <a:pt x="6515962" y="2728559"/>
                </a:lnTo>
                <a:lnTo>
                  <a:pt x="0" y="2728559"/>
                </a:lnTo>
                <a:lnTo>
                  <a:pt x="0" y="0"/>
                </a:lnTo>
                <a:close/>
              </a:path>
            </a:pathLst>
          </a:custGeom>
          <a:blipFill>
            <a:blip r:embed="rId2"/>
            <a:stretch>
              <a:fillRect/>
            </a:stretch>
          </a:blipFill>
        </p:spPr>
        <p:txBody>
          <a:bodyPr/>
          <a:lstStyle/>
          <a:p>
            <a:endParaRPr lang="vi-VN"/>
          </a:p>
        </p:txBody>
      </p:sp>
      <p:sp>
        <p:nvSpPr>
          <p:cNvPr id="9" name="Freeform 9"/>
          <p:cNvSpPr/>
          <p:nvPr/>
        </p:nvSpPr>
        <p:spPr>
          <a:xfrm rot="-1401170">
            <a:off x="3273861" y="-436373"/>
            <a:ext cx="4534594" cy="1898861"/>
          </a:xfrm>
          <a:custGeom>
            <a:avLst/>
            <a:gdLst/>
            <a:ahLst/>
            <a:cxnLst/>
            <a:rect l="l" t="t" r="r" b="b"/>
            <a:pathLst>
              <a:path w="6801891" h="2848292">
                <a:moveTo>
                  <a:pt x="0" y="0"/>
                </a:moveTo>
                <a:lnTo>
                  <a:pt x="6801891" y="0"/>
                </a:lnTo>
                <a:lnTo>
                  <a:pt x="6801891" y="2848291"/>
                </a:lnTo>
                <a:lnTo>
                  <a:pt x="0" y="2848291"/>
                </a:lnTo>
                <a:lnTo>
                  <a:pt x="0" y="0"/>
                </a:lnTo>
                <a:close/>
              </a:path>
            </a:pathLst>
          </a:custGeom>
          <a:blipFill>
            <a:blip r:embed="rId2"/>
            <a:stretch>
              <a:fillRect/>
            </a:stretch>
          </a:blipFill>
        </p:spPr>
        <p:txBody>
          <a:bodyPr/>
          <a:lstStyle/>
          <a:p>
            <a:endParaRPr lang="vi-VN"/>
          </a:p>
        </p:txBody>
      </p:sp>
      <p:sp>
        <p:nvSpPr>
          <p:cNvPr id="10" name="Freeform 10"/>
          <p:cNvSpPr/>
          <p:nvPr/>
        </p:nvSpPr>
        <p:spPr>
          <a:xfrm>
            <a:off x="-978798" y="-820116"/>
            <a:ext cx="4343975" cy="1819039"/>
          </a:xfrm>
          <a:custGeom>
            <a:avLst/>
            <a:gdLst/>
            <a:ahLst/>
            <a:cxnLst/>
            <a:rect l="l" t="t" r="r" b="b"/>
            <a:pathLst>
              <a:path w="6515962" h="2728559">
                <a:moveTo>
                  <a:pt x="0" y="0"/>
                </a:moveTo>
                <a:lnTo>
                  <a:pt x="6515962" y="0"/>
                </a:lnTo>
                <a:lnTo>
                  <a:pt x="6515962" y="2728559"/>
                </a:lnTo>
                <a:lnTo>
                  <a:pt x="0" y="2728559"/>
                </a:lnTo>
                <a:lnTo>
                  <a:pt x="0" y="0"/>
                </a:lnTo>
                <a:close/>
              </a:path>
            </a:pathLst>
          </a:custGeom>
          <a:blipFill>
            <a:blip r:embed="rId2"/>
            <a:stretch>
              <a:fillRect/>
            </a:stretch>
          </a:blipFill>
        </p:spPr>
        <p:txBody>
          <a:bodyPr/>
          <a:lstStyle/>
          <a:p>
            <a:endParaRPr lang="vi-VN"/>
          </a:p>
        </p:txBody>
      </p:sp>
      <p:sp>
        <p:nvSpPr>
          <p:cNvPr id="11" name="Freeform 11"/>
          <p:cNvSpPr/>
          <p:nvPr/>
        </p:nvSpPr>
        <p:spPr>
          <a:xfrm>
            <a:off x="0" y="4114800"/>
            <a:ext cx="3583753" cy="2743200"/>
          </a:xfrm>
          <a:custGeom>
            <a:avLst/>
            <a:gdLst/>
            <a:ahLst/>
            <a:cxnLst/>
            <a:rect l="l" t="t" r="r" b="b"/>
            <a:pathLst>
              <a:path w="5375629" h="4114800">
                <a:moveTo>
                  <a:pt x="0" y="0"/>
                </a:moveTo>
                <a:lnTo>
                  <a:pt x="5375629" y="0"/>
                </a:lnTo>
                <a:lnTo>
                  <a:pt x="5375629"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vi-VN"/>
          </a:p>
        </p:txBody>
      </p:sp>
      <p:sp>
        <p:nvSpPr>
          <p:cNvPr id="12" name="Freeform 12"/>
          <p:cNvSpPr/>
          <p:nvPr/>
        </p:nvSpPr>
        <p:spPr>
          <a:xfrm>
            <a:off x="8551192" y="1917680"/>
            <a:ext cx="1549689" cy="1310191"/>
          </a:xfrm>
          <a:custGeom>
            <a:avLst/>
            <a:gdLst/>
            <a:ahLst/>
            <a:cxnLst/>
            <a:rect l="l" t="t" r="r" b="b"/>
            <a:pathLst>
              <a:path w="2324533" h="1965287">
                <a:moveTo>
                  <a:pt x="0" y="0"/>
                </a:moveTo>
                <a:lnTo>
                  <a:pt x="2324533" y="0"/>
                </a:lnTo>
                <a:lnTo>
                  <a:pt x="2324533" y="1965287"/>
                </a:lnTo>
                <a:lnTo>
                  <a:pt x="0" y="196528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vi-VN"/>
          </a:p>
        </p:txBody>
      </p:sp>
      <p:sp>
        <p:nvSpPr>
          <p:cNvPr id="13" name="Freeform 13"/>
          <p:cNvSpPr/>
          <p:nvPr/>
        </p:nvSpPr>
        <p:spPr>
          <a:xfrm>
            <a:off x="10380273" y="4694744"/>
            <a:ext cx="1811727" cy="2163256"/>
          </a:xfrm>
          <a:custGeom>
            <a:avLst/>
            <a:gdLst/>
            <a:ahLst/>
            <a:cxnLst/>
            <a:rect l="l" t="t" r="r" b="b"/>
            <a:pathLst>
              <a:path w="2717590" h="3244884">
                <a:moveTo>
                  <a:pt x="0" y="0"/>
                </a:moveTo>
                <a:lnTo>
                  <a:pt x="2717590" y="0"/>
                </a:lnTo>
                <a:lnTo>
                  <a:pt x="2717590" y="3244884"/>
                </a:lnTo>
                <a:lnTo>
                  <a:pt x="0" y="3244884"/>
                </a:lnTo>
                <a:lnTo>
                  <a:pt x="0" y="0"/>
                </a:lnTo>
                <a:close/>
              </a:path>
            </a:pathLst>
          </a:custGeom>
          <a:blipFill>
            <a:blip r:embed="rId7"/>
            <a:stretch>
              <a:fillRect/>
            </a:stretch>
          </a:blipFill>
        </p:spPr>
        <p:txBody>
          <a:bodyPr/>
          <a:lstStyle/>
          <a:p>
            <a:endParaRPr lang="vi-VN"/>
          </a:p>
        </p:txBody>
      </p:sp>
      <p:sp>
        <p:nvSpPr>
          <p:cNvPr id="14" name="TextBox 14"/>
          <p:cNvSpPr txBox="1"/>
          <p:nvPr/>
        </p:nvSpPr>
        <p:spPr>
          <a:xfrm>
            <a:off x="2989236" y="3164371"/>
            <a:ext cx="6213529" cy="795089"/>
          </a:xfrm>
          <a:prstGeom prst="rect">
            <a:avLst/>
          </a:prstGeom>
        </p:spPr>
        <p:txBody>
          <a:bodyPr lIns="0" tIns="0" rIns="0" bIns="0" rtlCol="0" anchor="t">
            <a:spAutoFit/>
          </a:bodyPr>
          <a:lstStyle/>
          <a:p>
            <a:pPr algn="ctr" defTabSz="609630">
              <a:lnSpc>
                <a:spcPts val="3079"/>
              </a:lnSpc>
            </a:pPr>
            <a:r>
              <a:rPr lang="en-US" sz="2199" b="1">
                <a:solidFill>
                  <a:srgbClr val="000000"/>
                </a:solidFill>
                <a:latin typeface="Arimo Bold"/>
                <a:ea typeface="Arimo Bold"/>
                <a:cs typeface="Arimo Bold"/>
                <a:sym typeface="Arimo Bold"/>
              </a:rPr>
              <a:t>Đó là những phần nào?</a:t>
            </a:r>
          </a:p>
          <a:p>
            <a:pPr algn="ctr" defTabSz="609630">
              <a:lnSpc>
                <a:spcPts val="3079"/>
              </a:lnSpc>
              <a:spcBef>
                <a:spcPct val="0"/>
              </a:spcBef>
            </a:pPr>
            <a:endParaRPr lang="en-US" sz="2199" b="1">
              <a:solidFill>
                <a:srgbClr val="000000"/>
              </a:solidFill>
              <a:latin typeface="Arimo Bold"/>
              <a:ea typeface="Arimo Bold"/>
              <a:cs typeface="Arimo Bold"/>
              <a:sym typeface="Arimo Bold"/>
            </a:endParaRPr>
          </a:p>
        </p:txBody>
      </p:sp>
    </p:spTree>
    <p:extLst>
      <p:ext uri="{BB962C8B-B14F-4D97-AF65-F5344CB8AC3E}">
        <p14:creationId xmlns:p14="http://schemas.microsoft.com/office/powerpoint/2010/main" val="723718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423" y="427904"/>
            <a:ext cx="11413155" cy="6002192"/>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txBody>
            <a:bodyPr/>
            <a:lstStyle/>
            <a:p>
              <a:endParaRPr lang="vi-VN"/>
            </a:p>
          </p:txBody>
        </p:sp>
        <p:sp>
          <p:nvSpPr>
            <p:cNvPr id="4" name="TextBox 4"/>
            <p:cNvSpPr txBox="1"/>
            <p:nvPr/>
          </p:nvSpPr>
          <p:spPr>
            <a:xfrm>
              <a:off x="0" y="-47625"/>
              <a:ext cx="4508901" cy="241886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a:off x="2816241" y="2777092"/>
            <a:ext cx="6509795" cy="1305056"/>
            <a:chOff x="0" y="0"/>
            <a:chExt cx="2571771" cy="515578"/>
          </a:xfrm>
        </p:grpSpPr>
        <p:sp>
          <p:nvSpPr>
            <p:cNvPr id="6" name="Freeform 6"/>
            <p:cNvSpPr/>
            <p:nvPr/>
          </p:nvSpPr>
          <p:spPr>
            <a:xfrm>
              <a:off x="0" y="0"/>
              <a:ext cx="2571771" cy="515578"/>
            </a:xfrm>
            <a:custGeom>
              <a:avLst/>
              <a:gdLst/>
              <a:ahLst/>
              <a:cxnLst/>
              <a:rect l="l" t="t" r="r" b="b"/>
              <a:pathLst>
                <a:path w="2571771" h="515578">
                  <a:moveTo>
                    <a:pt x="46778" y="0"/>
                  </a:moveTo>
                  <a:lnTo>
                    <a:pt x="2524993" y="0"/>
                  </a:lnTo>
                  <a:cubicBezTo>
                    <a:pt x="2550828" y="0"/>
                    <a:pt x="2571771" y="20943"/>
                    <a:pt x="2571771" y="46778"/>
                  </a:cubicBezTo>
                  <a:lnTo>
                    <a:pt x="2571771" y="468799"/>
                  </a:lnTo>
                  <a:cubicBezTo>
                    <a:pt x="2571771" y="494634"/>
                    <a:pt x="2550828" y="515578"/>
                    <a:pt x="2524993" y="515578"/>
                  </a:cubicBezTo>
                  <a:lnTo>
                    <a:pt x="46778" y="515578"/>
                  </a:lnTo>
                  <a:cubicBezTo>
                    <a:pt x="20943" y="515578"/>
                    <a:pt x="0" y="494634"/>
                    <a:pt x="0" y="468799"/>
                  </a:cubicBezTo>
                  <a:lnTo>
                    <a:pt x="0" y="46778"/>
                  </a:lnTo>
                  <a:cubicBezTo>
                    <a:pt x="0" y="20943"/>
                    <a:pt x="20943" y="0"/>
                    <a:pt x="46778" y="0"/>
                  </a:cubicBezTo>
                  <a:close/>
                </a:path>
              </a:pathLst>
            </a:custGeom>
            <a:solidFill>
              <a:srgbClr val="CCABDB"/>
            </a:solidFill>
          </p:spPr>
          <p:txBody>
            <a:bodyPr/>
            <a:lstStyle/>
            <a:p>
              <a:endParaRPr lang="vi-VN"/>
            </a:p>
          </p:txBody>
        </p:sp>
        <p:sp>
          <p:nvSpPr>
            <p:cNvPr id="7" name="TextBox 7"/>
            <p:cNvSpPr txBox="1"/>
            <p:nvPr/>
          </p:nvSpPr>
          <p:spPr>
            <a:xfrm>
              <a:off x="0" y="-38100"/>
              <a:ext cx="2571771" cy="553678"/>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a:off x="7632019" y="1"/>
            <a:ext cx="4343975" cy="1819039"/>
          </a:xfrm>
          <a:custGeom>
            <a:avLst/>
            <a:gdLst/>
            <a:ahLst/>
            <a:cxnLst/>
            <a:rect l="l" t="t" r="r" b="b"/>
            <a:pathLst>
              <a:path w="6515962" h="2728559">
                <a:moveTo>
                  <a:pt x="0" y="0"/>
                </a:moveTo>
                <a:lnTo>
                  <a:pt x="6515962" y="0"/>
                </a:lnTo>
                <a:lnTo>
                  <a:pt x="6515962" y="2728559"/>
                </a:lnTo>
                <a:lnTo>
                  <a:pt x="0" y="2728559"/>
                </a:lnTo>
                <a:lnTo>
                  <a:pt x="0" y="0"/>
                </a:lnTo>
                <a:close/>
              </a:path>
            </a:pathLst>
          </a:custGeom>
          <a:blipFill>
            <a:blip r:embed="rId2"/>
            <a:stretch>
              <a:fillRect/>
            </a:stretch>
          </a:blipFill>
        </p:spPr>
        <p:txBody>
          <a:bodyPr/>
          <a:lstStyle/>
          <a:p>
            <a:endParaRPr lang="vi-VN"/>
          </a:p>
        </p:txBody>
      </p:sp>
      <p:sp>
        <p:nvSpPr>
          <p:cNvPr id="9" name="Freeform 9"/>
          <p:cNvSpPr/>
          <p:nvPr/>
        </p:nvSpPr>
        <p:spPr>
          <a:xfrm rot="-1401170">
            <a:off x="3273861" y="-436373"/>
            <a:ext cx="4534594" cy="1898861"/>
          </a:xfrm>
          <a:custGeom>
            <a:avLst/>
            <a:gdLst/>
            <a:ahLst/>
            <a:cxnLst/>
            <a:rect l="l" t="t" r="r" b="b"/>
            <a:pathLst>
              <a:path w="6801891" h="2848292">
                <a:moveTo>
                  <a:pt x="0" y="0"/>
                </a:moveTo>
                <a:lnTo>
                  <a:pt x="6801891" y="0"/>
                </a:lnTo>
                <a:lnTo>
                  <a:pt x="6801891" y="2848291"/>
                </a:lnTo>
                <a:lnTo>
                  <a:pt x="0" y="2848291"/>
                </a:lnTo>
                <a:lnTo>
                  <a:pt x="0" y="0"/>
                </a:lnTo>
                <a:close/>
              </a:path>
            </a:pathLst>
          </a:custGeom>
          <a:blipFill>
            <a:blip r:embed="rId2"/>
            <a:stretch>
              <a:fillRect/>
            </a:stretch>
          </a:blipFill>
        </p:spPr>
        <p:txBody>
          <a:bodyPr/>
          <a:lstStyle/>
          <a:p>
            <a:endParaRPr lang="vi-VN"/>
          </a:p>
        </p:txBody>
      </p:sp>
      <p:sp>
        <p:nvSpPr>
          <p:cNvPr id="10" name="Freeform 10"/>
          <p:cNvSpPr/>
          <p:nvPr/>
        </p:nvSpPr>
        <p:spPr>
          <a:xfrm>
            <a:off x="-978798" y="-820116"/>
            <a:ext cx="4343975" cy="1819039"/>
          </a:xfrm>
          <a:custGeom>
            <a:avLst/>
            <a:gdLst/>
            <a:ahLst/>
            <a:cxnLst/>
            <a:rect l="l" t="t" r="r" b="b"/>
            <a:pathLst>
              <a:path w="6515962" h="2728559">
                <a:moveTo>
                  <a:pt x="0" y="0"/>
                </a:moveTo>
                <a:lnTo>
                  <a:pt x="6515962" y="0"/>
                </a:lnTo>
                <a:lnTo>
                  <a:pt x="6515962" y="2728559"/>
                </a:lnTo>
                <a:lnTo>
                  <a:pt x="0" y="2728559"/>
                </a:lnTo>
                <a:lnTo>
                  <a:pt x="0" y="0"/>
                </a:lnTo>
                <a:close/>
              </a:path>
            </a:pathLst>
          </a:custGeom>
          <a:blipFill>
            <a:blip r:embed="rId2"/>
            <a:stretch>
              <a:fillRect/>
            </a:stretch>
          </a:blipFill>
        </p:spPr>
        <p:txBody>
          <a:bodyPr/>
          <a:lstStyle/>
          <a:p>
            <a:endParaRPr lang="vi-VN"/>
          </a:p>
        </p:txBody>
      </p:sp>
      <p:sp>
        <p:nvSpPr>
          <p:cNvPr id="11" name="Freeform 11"/>
          <p:cNvSpPr/>
          <p:nvPr/>
        </p:nvSpPr>
        <p:spPr>
          <a:xfrm>
            <a:off x="0" y="4114800"/>
            <a:ext cx="3583753" cy="2743200"/>
          </a:xfrm>
          <a:custGeom>
            <a:avLst/>
            <a:gdLst/>
            <a:ahLst/>
            <a:cxnLst/>
            <a:rect l="l" t="t" r="r" b="b"/>
            <a:pathLst>
              <a:path w="5375629" h="4114800">
                <a:moveTo>
                  <a:pt x="0" y="0"/>
                </a:moveTo>
                <a:lnTo>
                  <a:pt x="5375629" y="0"/>
                </a:lnTo>
                <a:lnTo>
                  <a:pt x="5375629"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vi-VN"/>
          </a:p>
        </p:txBody>
      </p:sp>
      <p:sp>
        <p:nvSpPr>
          <p:cNvPr id="12" name="Freeform 12"/>
          <p:cNvSpPr/>
          <p:nvPr/>
        </p:nvSpPr>
        <p:spPr>
          <a:xfrm>
            <a:off x="8551192" y="1917680"/>
            <a:ext cx="1549689" cy="1310191"/>
          </a:xfrm>
          <a:custGeom>
            <a:avLst/>
            <a:gdLst/>
            <a:ahLst/>
            <a:cxnLst/>
            <a:rect l="l" t="t" r="r" b="b"/>
            <a:pathLst>
              <a:path w="2324533" h="1965287">
                <a:moveTo>
                  <a:pt x="0" y="0"/>
                </a:moveTo>
                <a:lnTo>
                  <a:pt x="2324533" y="0"/>
                </a:lnTo>
                <a:lnTo>
                  <a:pt x="2324533" y="1965287"/>
                </a:lnTo>
                <a:lnTo>
                  <a:pt x="0" y="196528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vi-VN"/>
          </a:p>
        </p:txBody>
      </p:sp>
      <p:sp>
        <p:nvSpPr>
          <p:cNvPr id="13" name="Freeform 13"/>
          <p:cNvSpPr/>
          <p:nvPr/>
        </p:nvSpPr>
        <p:spPr>
          <a:xfrm>
            <a:off x="10281524" y="4530963"/>
            <a:ext cx="1811727" cy="2163256"/>
          </a:xfrm>
          <a:custGeom>
            <a:avLst/>
            <a:gdLst/>
            <a:ahLst/>
            <a:cxnLst/>
            <a:rect l="l" t="t" r="r" b="b"/>
            <a:pathLst>
              <a:path w="2717590" h="3244884">
                <a:moveTo>
                  <a:pt x="0" y="0"/>
                </a:moveTo>
                <a:lnTo>
                  <a:pt x="2717590" y="0"/>
                </a:lnTo>
                <a:lnTo>
                  <a:pt x="2717590" y="3244884"/>
                </a:lnTo>
                <a:lnTo>
                  <a:pt x="0" y="3244884"/>
                </a:lnTo>
                <a:lnTo>
                  <a:pt x="0" y="0"/>
                </a:lnTo>
                <a:close/>
              </a:path>
            </a:pathLst>
          </a:custGeom>
          <a:blipFill>
            <a:blip r:embed="rId7"/>
            <a:stretch>
              <a:fillRect/>
            </a:stretch>
          </a:blipFill>
        </p:spPr>
        <p:txBody>
          <a:bodyPr/>
          <a:lstStyle/>
          <a:p>
            <a:endParaRPr lang="vi-VN"/>
          </a:p>
        </p:txBody>
      </p:sp>
      <p:sp>
        <p:nvSpPr>
          <p:cNvPr id="14" name="TextBox 14"/>
          <p:cNvSpPr txBox="1"/>
          <p:nvPr/>
        </p:nvSpPr>
        <p:spPr>
          <a:xfrm>
            <a:off x="2989236" y="3164371"/>
            <a:ext cx="6213529" cy="397545"/>
          </a:xfrm>
          <a:prstGeom prst="rect">
            <a:avLst/>
          </a:prstGeom>
        </p:spPr>
        <p:txBody>
          <a:bodyPr lIns="0" tIns="0" rIns="0" bIns="0" rtlCol="0" anchor="t">
            <a:spAutoFit/>
          </a:bodyPr>
          <a:lstStyle/>
          <a:p>
            <a:pPr algn="ctr" defTabSz="609630">
              <a:lnSpc>
                <a:spcPts val="3079"/>
              </a:lnSpc>
              <a:spcBef>
                <a:spcPct val="0"/>
              </a:spcBef>
            </a:pPr>
            <a:r>
              <a:rPr lang="en-US" sz="2199" b="1">
                <a:solidFill>
                  <a:srgbClr val="000000"/>
                </a:solidFill>
                <a:latin typeface="Arimo Bold"/>
                <a:ea typeface="Arimo Bold"/>
                <a:cs typeface="Arimo Bold"/>
                <a:sym typeface="Arimo Bold"/>
              </a:rPr>
              <a:t>Mở đoạn, thân đoạn, kết đoạn.</a:t>
            </a:r>
          </a:p>
        </p:txBody>
      </p:sp>
    </p:spTree>
    <p:extLst>
      <p:ext uri="{BB962C8B-B14F-4D97-AF65-F5344CB8AC3E}">
        <p14:creationId xmlns:p14="http://schemas.microsoft.com/office/powerpoint/2010/main" val="39816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423" y="427904"/>
            <a:ext cx="11413155" cy="6002192"/>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txBody>
            <a:bodyPr/>
            <a:lstStyle/>
            <a:p>
              <a:endParaRPr lang="vi-VN"/>
            </a:p>
          </p:txBody>
        </p:sp>
        <p:sp>
          <p:nvSpPr>
            <p:cNvPr id="4" name="TextBox 4"/>
            <p:cNvSpPr txBox="1"/>
            <p:nvPr/>
          </p:nvSpPr>
          <p:spPr>
            <a:xfrm>
              <a:off x="0" y="-47625"/>
              <a:ext cx="4508901" cy="241886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a:off x="2668107" y="1723837"/>
            <a:ext cx="6869564" cy="1175635"/>
            <a:chOff x="0" y="0"/>
            <a:chExt cx="2713902" cy="464448"/>
          </a:xfrm>
        </p:grpSpPr>
        <p:sp>
          <p:nvSpPr>
            <p:cNvPr id="6" name="Freeform 6"/>
            <p:cNvSpPr/>
            <p:nvPr/>
          </p:nvSpPr>
          <p:spPr>
            <a:xfrm>
              <a:off x="0" y="0"/>
              <a:ext cx="2713902" cy="464448"/>
            </a:xfrm>
            <a:custGeom>
              <a:avLst/>
              <a:gdLst/>
              <a:ahLst/>
              <a:cxnLst/>
              <a:rect l="l" t="t" r="r" b="b"/>
              <a:pathLst>
                <a:path w="2713902" h="464448">
                  <a:moveTo>
                    <a:pt x="44328" y="0"/>
                  </a:moveTo>
                  <a:lnTo>
                    <a:pt x="2669573" y="0"/>
                  </a:lnTo>
                  <a:cubicBezTo>
                    <a:pt x="2694055" y="0"/>
                    <a:pt x="2713902" y="19846"/>
                    <a:pt x="2713902" y="44328"/>
                  </a:cubicBezTo>
                  <a:lnTo>
                    <a:pt x="2713902" y="420120"/>
                  </a:lnTo>
                  <a:cubicBezTo>
                    <a:pt x="2713902" y="444602"/>
                    <a:pt x="2694055" y="464448"/>
                    <a:pt x="2669573" y="464448"/>
                  </a:cubicBezTo>
                  <a:lnTo>
                    <a:pt x="44328" y="464448"/>
                  </a:lnTo>
                  <a:cubicBezTo>
                    <a:pt x="19846" y="464448"/>
                    <a:pt x="0" y="444602"/>
                    <a:pt x="0" y="420120"/>
                  </a:cubicBezTo>
                  <a:lnTo>
                    <a:pt x="0" y="44328"/>
                  </a:lnTo>
                  <a:cubicBezTo>
                    <a:pt x="0" y="19846"/>
                    <a:pt x="19846" y="0"/>
                    <a:pt x="44328" y="0"/>
                  </a:cubicBezTo>
                  <a:close/>
                </a:path>
              </a:pathLst>
            </a:custGeom>
            <a:solidFill>
              <a:srgbClr val="86E3CE"/>
            </a:solidFill>
          </p:spPr>
          <p:txBody>
            <a:bodyPr/>
            <a:lstStyle/>
            <a:p>
              <a:endParaRPr lang="vi-VN"/>
            </a:p>
          </p:txBody>
        </p:sp>
        <p:sp>
          <p:nvSpPr>
            <p:cNvPr id="7" name="TextBox 7"/>
            <p:cNvSpPr txBox="1"/>
            <p:nvPr/>
          </p:nvSpPr>
          <p:spPr>
            <a:xfrm>
              <a:off x="0" y="-38100"/>
              <a:ext cx="2713902" cy="502548"/>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a:off x="7632019" y="1"/>
            <a:ext cx="4343975" cy="1819039"/>
          </a:xfrm>
          <a:custGeom>
            <a:avLst/>
            <a:gdLst/>
            <a:ahLst/>
            <a:cxnLst/>
            <a:rect l="l" t="t" r="r" b="b"/>
            <a:pathLst>
              <a:path w="6515962" h="2728559">
                <a:moveTo>
                  <a:pt x="0" y="0"/>
                </a:moveTo>
                <a:lnTo>
                  <a:pt x="6515962" y="0"/>
                </a:lnTo>
                <a:lnTo>
                  <a:pt x="6515962" y="2728559"/>
                </a:lnTo>
                <a:lnTo>
                  <a:pt x="0" y="2728559"/>
                </a:lnTo>
                <a:lnTo>
                  <a:pt x="0" y="0"/>
                </a:lnTo>
                <a:close/>
              </a:path>
            </a:pathLst>
          </a:custGeom>
          <a:blipFill>
            <a:blip r:embed="rId2"/>
            <a:stretch>
              <a:fillRect/>
            </a:stretch>
          </a:blipFill>
        </p:spPr>
        <p:txBody>
          <a:bodyPr/>
          <a:lstStyle/>
          <a:p>
            <a:endParaRPr lang="vi-VN"/>
          </a:p>
        </p:txBody>
      </p:sp>
      <p:sp>
        <p:nvSpPr>
          <p:cNvPr id="9" name="Freeform 9"/>
          <p:cNvSpPr/>
          <p:nvPr/>
        </p:nvSpPr>
        <p:spPr>
          <a:xfrm rot="-1401170">
            <a:off x="3273861" y="-436373"/>
            <a:ext cx="4534594" cy="1898861"/>
          </a:xfrm>
          <a:custGeom>
            <a:avLst/>
            <a:gdLst/>
            <a:ahLst/>
            <a:cxnLst/>
            <a:rect l="l" t="t" r="r" b="b"/>
            <a:pathLst>
              <a:path w="6801891" h="2848292">
                <a:moveTo>
                  <a:pt x="0" y="0"/>
                </a:moveTo>
                <a:lnTo>
                  <a:pt x="6801891" y="0"/>
                </a:lnTo>
                <a:lnTo>
                  <a:pt x="6801891" y="2848291"/>
                </a:lnTo>
                <a:lnTo>
                  <a:pt x="0" y="2848291"/>
                </a:lnTo>
                <a:lnTo>
                  <a:pt x="0" y="0"/>
                </a:lnTo>
                <a:close/>
              </a:path>
            </a:pathLst>
          </a:custGeom>
          <a:blipFill>
            <a:blip r:embed="rId2"/>
            <a:stretch>
              <a:fillRect/>
            </a:stretch>
          </a:blipFill>
        </p:spPr>
        <p:txBody>
          <a:bodyPr/>
          <a:lstStyle/>
          <a:p>
            <a:endParaRPr lang="vi-VN"/>
          </a:p>
        </p:txBody>
      </p:sp>
      <p:sp>
        <p:nvSpPr>
          <p:cNvPr id="10" name="Freeform 10"/>
          <p:cNvSpPr/>
          <p:nvPr/>
        </p:nvSpPr>
        <p:spPr>
          <a:xfrm>
            <a:off x="-978798" y="-820116"/>
            <a:ext cx="4343975" cy="1819039"/>
          </a:xfrm>
          <a:custGeom>
            <a:avLst/>
            <a:gdLst/>
            <a:ahLst/>
            <a:cxnLst/>
            <a:rect l="l" t="t" r="r" b="b"/>
            <a:pathLst>
              <a:path w="6515962" h="2728559">
                <a:moveTo>
                  <a:pt x="0" y="0"/>
                </a:moveTo>
                <a:lnTo>
                  <a:pt x="6515962" y="0"/>
                </a:lnTo>
                <a:lnTo>
                  <a:pt x="6515962" y="2728559"/>
                </a:lnTo>
                <a:lnTo>
                  <a:pt x="0" y="2728559"/>
                </a:lnTo>
                <a:lnTo>
                  <a:pt x="0" y="0"/>
                </a:lnTo>
                <a:close/>
              </a:path>
            </a:pathLst>
          </a:custGeom>
          <a:blipFill>
            <a:blip r:embed="rId2"/>
            <a:stretch>
              <a:fillRect/>
            </a:stretch>
          </a:blipFill>
        </p:spPr>
        <p:txBody>
          <a:bodyPr/>
          <a:lstStyle/>
          <a:p>
            <a:endParaRPr lang="vi-VN"/>
          </a:p>
        </p:txBody>
      </p:sp>
      <p:sp>
        <p:nvSpPr>
          <p:cNvPr id="11" name="Freeform 11"/>
          <p:cNvSpPr/>
          <p:nvPr/>
        </p:nvSpPr>
        <p:spPr>
          <a:xfrm>
            <a:off x="10281524" y="4530963"/>
            <a:ext cx="1811727" cy="2163256"/>
          </a:xfrm>
          <a:custGeom>
            <a:avLst/>
            <a:gdLst/>
            <a:ahLst/>
            <a:cxnLst/>
            <a:rect l="l" t="t" r="r" b="b"/>
            <a:pathLst>
              <a:path w="2717590" h="3244884">
                <a:moveTo>
                  <a:pt x="0" y="0"/>
                </a:moveTo>
                <a:lnTo>
                  <a:pt x="2717590" y="0"/>
                </a:lnTo>
                <a:lnTo>
                  <a:pt x="2717590" y="3244884"/>
                </a:lnTo>
                <a:lnTo>
                  <a:pt x="0" y="3244884"/>
                </a:lnTo>
                <a:lnTo>
                  <a:pt x="0" y="0"/>
                </a:lnTo>
                <a:close/>
              </a:path>
            </a:pathLst>
          </a:custGeom>
          <a:blipFill>
            <a:blip r:embed="rId3"/>
            <a:stretch>
              <a:fillRect/>
            </a:stretch>
          </a:blipFill>
        </p:spPr>
        <p:txBody>
          <a:bodyPr/>
          <a:lstStyle/>
          <a:p>
            <a:endParaRPr lang="vi-VN"/>
          </a:p>
        </p:txBody>
      </p:sp>
      <p:sp>
        <p:nvSpPr>
          <p:cNvPr id="12" name="Freeform 12"/>
          <p:cNvSpPr/>
          <p:nvPr/>
        </p:nvSpPr>
        <p:spPr>
          <a:xfrm>
            <a:off x="9253855" y="1206572"/>
            <a:ext cx="1100303" cy="816225"/>
          </a:xfrm>
          <a:custGeom>
            <a:avLst/>
            <a:gdLst/>
            <a:ahLst/>
            <a:cxnLst/>
            <a:rect l="l" t="t" r="r" b="b"/>
            <a:pathLst>
              <a:path w="1650454" h="1224337">
                <a:moveTo>
                  <a:pt x="0" y="0"/>
                </a:moveTo>
                <a:lnTo>
                  <a:pt x="1650454" y="0"/>
                </a:lnTo>
                <a:lnTo>
                  <a:pt x="1650454" y="1224337"/>
                </a:lnTo>
                <a:lnTo>
                  <a:pt x="0" y="122433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13" name="Freeform 13"/>
          <p:cNvSpPr/>
          <p:nvPr/>
        </p:nvSpPr>
        <p:spPr>
          <a:xfrm>
            <a:off x="-125470" y="4611102"/>
            <a:ext cx="2409494" cy="2246898"/>
          </a:xfrm>
          <a:custGeom>
            <a:avLst/>
            <a:gdLst/>
            <a:ahLst/>
            <a:cxnLst/>
            <a:rect l="l" t="t" r="r" b="b"/>
            <a:pathLst>
              <a:path w="3614241" h="3370347">
                <a:moveTo>
                  <a:pt x="0" y="0"/>
                </a:moveTo>
                <a:lnTo>
                  <a:pt x="3614241" y="0"/>
                </a:lnTo>
                <a:lnTo>
                  <a:pt x="3614241" y="3370347"/>
                </a:lnTo>
                <a:lnTo>
                  <a:pt x="0" y="337034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14" name="TextBox 14"/>
          <p:cNvSpPr txBox="1"/>
          <p:nvPr/>
        </p:nvSpPr>
        <p:spPr>
          <a:xfrm>
            <a:off x="2898536" y="1860541"/>
            <a:ext cx="6213529" cy="795089"/>
          </a:xfrm>
          <a:prstGeom prst="rect">
            <a:avLst/>
          </a:prstGeom>
        </p:spPr>
        <p:txBody>
          <a:bodyPr lIns="0" tIns="0" rIns="0" bIns="0" rtlCol="0" anchor="t">
            <a:spAutoFit/>
          </a:bodyPr>
          <a:lstStyle/>
          <a:p>
            <a:pPr algn="ctr" defTabSz="609630">
              <a:lnSpc>
                <a:spcPts val="3079"/>
              </a:lnSpc>
              <a:spcBef>
                <a:spcPct val="0"/>
              </a:spcBef>
            </a:pPr>
            <a:r>
              <a:rPr lang="en-US" sz="2199" b="1">
                <a:solidFill>
                  <a:srgbClr val="000000"/>
                </a:solidFill>
                <a:latin typeface="Arimo Bold"/>
                <a:ea typeface="Arimo Bold"/>
                <a:cs typeface="Arimo Bold"/>
                <a:sym typeface="Arimo Bold"/>
              </a:rPr>
              <a:t>Trong đoạn văn nêu ý kiến về một hiện tượng xã hội, ở phần mở đoạn, em làm gì?</a:t>
            </a:r>
          </a:p>
        </p:txBody>
      </p:sp>
      <p:grpSp>
        <p:nvGrpSpPr>
          <p:cNvPr id="15" name="Group 15"/>
          <p:cNvGrpSpPr/>
          <p:nvPr/>
        </p:nvGrpSpPr>
        <p:grpSpPr>
          <a:xfrm>
            <a:off x="2898536" y="3073858"/>
            <a:ext cx="5961155" cy="710284"/>
            <a:chOff x="0" y="0"/>
            <a:chExt cx="11922309" cy="1420568"/>
          </a:xfrm>
        </p:grpSpPr>
        <p:grpSp>
          <p:nvGrpSpPr>
            <p:cNvPr id="16" name="Group 16"/>
            <p:cNvGrpSpPr/>
            <p:nvPr/>
          </p:nvGrpSpPr>
          <p:grpSpPr>
            <a:xfrm>
              <a:off x="0" y="0"/>
              <a:ext cx="11922309" cy="1420568"/>
              <a:chOff x="0" y="0"/>
              <a:chExt cx="2355024" cy="280606"/>
            </a:xfrm>
          </p:grpSpPr>
          <p:sp>
            <p:nvSpPr>
              <p:cNvPr id="17" name="Freeform 17"/>
              <p:cNvSpPr/>
              <p:nvPr/>
            </p:nvSpPr>
            <p:spPr>
              <a:xfrm>
                <a:off x="0" y="0"/>
                <a:ext cx="2355024" cy="280606"/>
              </a:xfrm>
              <a:custGeom>
                <a:avLst/>
                <a:gdLst/>
                <a:ahLst/>
                <a:cxnLst/>
                <a:rect l="l" t="t" r="r" b="b"/>
                <a:pathLst>
                  <a:path w="2355024" h="280606">
                    <a:moveTo>
                      <a:pt x="33767" y="0"/>
                    </a:moveTo>
                    <a:lnTo>
                      <a:pt x="2321257" y="0"/>
                    </a:lnTo>
                    <a:cubicBezTo>
                      <a:pt x="2339906" y="0"/>
                      <a:pt x="2355024" y="15118"/>
                      <a:pt x="2355024" y="33767"/>
                    </a:cubicBezTo>
                    <a:lnTo>
                      <a:pt x="2355024" y="246839"/>
                    </a:lnTo>
                    <a:cubicBezTo>
                      <a:pt x="2355024" y="255795"/>
                      <a:pt x="2351467" y="264383"/>
                      <a:pt x="2345134" y="270716"/>
                    </a:cubicBezTo>
                    <a:cubicBezTo>
                      <a:pt x="2338801" y="277049"/>
                      <a:pt x="2330213" y="280606"/>
                      <a:pt x="2321257" y="280606"/>
                    </a:cubicBezTo>
                    <a:lnTo>
                      <a:pt x="33767" y="280606"/>
                    </a:lnTo>
                    <a:cubicBezTo>
                      <a:pt x="15118" y="280606"/>
                      <a:pt x="0" y="265488"/>
                      <a:pt x="0" y="246839"/>
                    </a:cubicBezTo>
                    <a:lnTo>
                      <a:pt x="0" y="33767"/>
                    </a:lnTo>
                    <a:cubicBezTo>
                      <a:pt x="0" y="15118"/>
                      <a:pt x="15118" y="0"/>
                      <a:pt x="33767" y="0"/>
                    </a:cubicBezTo>
                    <a:close/>
                  </a:path>
                </a:pathLst>
              </a:custGeom>
              <a:solidFill>
                <a:srgbClr val="F7F3F0"/>
              </a:solidFill>
              <a:ln w="38100" cap="rnd">
                <a:solidFill>
                  <a:srgbClr val="D78F28"/>
                </a:solidFill>
                <a:prstDash val="solid"/>
                <a:round/>
              </a:ln>
            </p:spPr>
            <p:txBody>
              <a:bodyPr/>
              <a:lstStyle/>
              <a:p>
                <a:endParaRPr lang="vi-VN"/>
              </a:p>
            </p:txBody>
          </p:sp>
          <p:sp>
            <p:nvSpPr>
              <p:cNvPr id="18" name="TextBox 18"/>
              <p:cNvSpPr txBox="1"/>
              <p:nvPr/>
            </p:nvSpPr>
            <p:spPr>
              <a:xfrm>
                <a:off x="0" y="-38100"/>
                <a:ext cx="2355024" cy="318706"/>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9" name="TextBox 19"/>
            <p:cNvSpPr txBox="1"/>
            <p:nvPr/>
          </p:nvSpPr>
          <p:spPr>
            <a:xfrm>
              <a:off x="574018" y="182152"/>
              <a:ext cx="8980857" cy="1025922"/>
            </a:xfrm>
            <a:prstGeom prst="rect">
              <a:avLst/>
            </a:prstGeom>
          </p:spPr>
          <p:txBody>
            <a:bodyPr lIns="0" tIns="0" rIns="0" bIns="0" rtlCol="0" anchor="t">
              <a:spAutoFit/>
            </a:bodyPr>
            <a:lstStyle/>
            <a:p>
              <a:pPr defTabSz="609630">
                <a:lnSpc>
                  <a:spcPts val="2040"/>
                </a:lnSpc>
              </a:pPr>
              <a:r>
                <a:rPr lang="en-US" sz="1457" b="1">
                  <a:solidFill>
                    <a:srgbClr val="000000"/>
                  </a:solidFill>
                  <a:latin typeface="Arimo Bold"/>
                  <a:ea typeface="Arimo Bold"/>
                  <a:cs typeface="Arimo Bold"/>
                  <a:sym typeface="Arimo Bold"/>
                </a:rPr>
                <a:t>A.Nêu lên ý kiến của bản thân: đồng ý hay không đồng ý với hiện tượng, vấn đề đó.</a:t>
              </a:r>
            </a:p>
          </p:txBody>
        </p:sp>
      </p:grpSp>
      <p:grpSp>
        <p:nvGrpSpPr>
          <p:cNvPr id="20" name="Group 20"/>
          <p:cNvGrpSpPr/>
          <p:nvPr/>
        </p:nvGrpSpPr>
        <p:grpSpPr>
          <a:xfrm>
            <a:off x="2898536" y="4130481"/>
            <a:ext cx="5961155" cy="710216"/>
            <a:chOff x="0" y="0"/>
            <a:chExt cx="11922309" cy="1420432"/>
          </a:xfrm>
        </p:grpSpPr>
        <p:grpSp>
          <p:nvGrpSpPr>
            <p:cNvPr id="21" name="Group 21"/>
            <p:cNvGrpSpPr/>
            <p:nvPr/>
          </p:nvGrpSpPr>
          <p:grpSpPr>
            <a:xfrm>
              <a:off x="0" y="0"/>
              <a:ext cx="11922309" cy="1420432"/>
              <a:chOff x="0" y="0"/>
              <a:chExt cx="2355024" cy="280579"/>
            </a:xfrm>
          </p:grpSpPr>
          <p:sp>
            <p:nvSpPr>
              <p:cNvPr id="22" name="Freeform 22"/>
              <p:cNvSpPr/>
              <p:nvPr/>
            </p:nvSpPr>
            <p:spPr>
              <a:xfrm>
                <a:off x="0" y="0"/>
                <a:ext cx="2355024" cy="280579"/>
              </a:xfrm>
              <a:custGeom>
                <a:avLst/>
                <a:gdLst/>
                <a:ahLst/>
                <a:cxnLst/>
                <a:rect l="l" t="t" r="r" b="b"/>
                <a:pathLst>
                  <a:path w="2355024" h="280579">
                    <a:moveTo>
                      <a:pt x="33767" y="0"/>
                    </a:moveTo>
                    <a:lnTo>
                      <a:pt x="2321257" y="0"/>
                    </a:lnTo>
                    <a:cubicBezTo>
                      <a:pt x="2339906" y="0"/>
                      <a:pt x="2355024" y="15118"/>
                      <a:pt x="2355024" y="33767"/>
                    </a:cubicBezTo>
                    <a:lnTo>
                      <a:pt x="2355024" y="246812"/>
                    </a:lnTo>
                    <a:cubicBezTo>
                      <a:pt x="2355024" y="265461"/>
                      <a:pt x="2339906" y="280579"/>
                      <a:pt x="2321257" y="280579"/>
                    </a:cubicBezTo>
                    <a:lnTo>
                      <a:pt x="33767" y="280579"/>
                    </a:lnTo>
                    <a:cubicBezTo>
                      <a:pt x="15118" y="280579"/>
                      <a:pt x="0" y="265461"/>
                      <a:pt x="0" y="246812"/>
                    </a:cubicBezTo>
                    <a:lnTo>
                      <a:pt x="0" y="33767"/>
                    </a:lnTo>
                    <a:cubicBezTo>
                      <a:pt x="0" y="15118"/>
                      <a:pt x="15118" y="0"/>
                      <a:pt x="33767" y="0"/>
                    </a:cubicBezTo>
                    <a:close/>
                  </a:path>
                </a:pathLst>
              </a:custGeom>
              <a:solidFill>
                <a:srgbClr val="F7F3F0"/>
              </a:solidFill>
              <a:ln w="38100" cap="rnd">
                <a:solidFill>
                  <a:srgbClr val="D78F28"/>
                </a:solidFill>
                <a:prstDash val="solid"/>
                <a:round/>
              </a:ln>
            </p:spPr>
            <p:txBody>
              <a:bodyPr/>
              <a:lstStyle/>
              <a:p>
                <a:endParaRPr lang="vi-VN"/>
              </a:p>
            </p:txBody>
          </p:sp>
          <p:sp>
            <p:nvSpPr>
              <p:cNvPr id="23" name="TextBox 23"/>
              <p:cNvSpPr txBox="1"/>
              <p:nvPr/>
            </p:nvSpPr>
            <p:spPr>
              <a:xfrm>
                <a:off x="0" y="-38100"/>
                <a:ext cx="2355024" cy="31867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4" name="TextBox 24"/>
            <p:cNvSpPr txBox="1"/>
            <p:nvPr/>
          </p:nvSpPr>
          <p:spPr>
            <a:xfrm>
              <a:off x="574018" y="182152"/>
              <a:ext cx="8980857" cy="1025922"/>
            </a:xfrm>
            <a:prstGeom prst="rect">
              <a:avLst/>
            </a:prstGeom>
          </p:spPr>
          <p:txBody>
            <a:bodyPr lIns="0" tIns="0" rIns="0" bIns="0" rtlCol="0" anchor="t">
              <a:spAutoFit/>
            </a:bodyPr>
            <a:lstStyle/>
            <a:p>
              <a:pPr defTabSz="609630">
                <a:lnSpc>
                  <a:spcPts val="2043"/>
                </a:lnSpc>
              </a:pPr>
              <a:r>
                <a:rPr lang="en-US" sz="1460" b="1">
                  <a:solidFill>
                    <a:srgbClr val="000000"/>
                  </a:solidFill>
                  <a:latin typeface="Arimo Bold"/>
                  <a:ea typeface="Arimo Bold"/>
                  <a:cs typeface="Arimo Bold"/>
                  <a:sym typeface="Arimo Bold"/>
                </a:rPr>
                <a:t>B.Nêu những lí do khiến em đồng ý hay không đồng ý.</a:t>
              </a:r>
            </a:p>
          </p:txBody>
        </p:sp>
      </p:grpSp>
      <p:grpSp>
        <p:nvGrpSpPr>
          <p:cNvPr id="25" name="Group 25"/>
          <p:cNvGrpSpPr/>
          <p:nvPr/>
        </p:nvGrpSpPr>
        <p:grpSpPr>
          <a:xfrm>
            <a:off x="2898536" y="5136873"/>
            <a:ext cx="5961155" cy="456216"/>
            <a:chOff x="0" y="0"/>
            <a:chExt cx="11922309" cy="912432"/>
          </a:xfrm>
        </p:grpSpPr>
        <p:grpSp>
          <p:nvGrpSpPr>
            <p:cNvPr id="26" name="Group 26"/>
            <p:cNvGrpSpPr/>
            <p:nvPr/>
          </p:nvGrpSpPr>
          <p:grpSpPr>
            <a:xfrm>
              <a:off x="0" y="0"/>
              <a:ext cx="11922309" cy="912432"/>
              <a:chOff x="0" y="0"/>
              <a:chExt cx="2355024" cy="180233"/>
            </a:xfrm>
          </p:grpSpPr>
          <p:sp>
            <p:nvSpPr>
              <p:cNvPr id="27" name="Freeform 27"/>
              <p:cNvSpPr/>
              <p:nvPr/>
            </p:nvSpPr>
            <p:spPr>
              <a:xfrm>
                <a:off x="0" y="0"/>
                <a:ext cx="2355024" cy="180233"/>
              </a:xfrm>
              <a:custGeom>
                <a:avLst/>
                <a:gdLst/>
                <a:ahLst/>
                <a:cxnLst/>
                <a:rect l="l" t="t" r="r" b="b"/>
                <a:pathLst>
                  <a:path w="2355024" h="180233">
                    <a:moveTo>
                      <a:pt x="33767" y="0"/>
                    </a:moveTo>
                    <a:lnTo>
                      <a:pt x="2321257" y="0"/>
                    </a:lnTo>
                    <a:cubicBezTo>
                      <a:pt x="2339906" y="0"/>
                      <a:pt x="2355024" y="15118"/>
                      <a:pt x="2355024" y="33767"/>
                    </a:cubicBezTo>
                    <a:lnTo>
                      <a:pt x="2355024" y="146466"/>
                    </a:lnTo>
                    <a:cubicBezTo>
                      <a:pt x="2355024" y="165115"/>
                      <a:pt x="2339906" y="180233"/>
                      <a:pt x="2321257" y="180233"/>
                    </a:cubicBezTo>
                    <a:lnTo>
                      <a:pt x="33767" y="180233"/>
                    </a:lnTo>
                    <a:cubicBezTo>
                      <a:pt x="15118" y="180233"/>
                      <a:pt x="0" y="165115"/>
                      <a:pt x="0" y="146466"/>
                    </a:cubicBezTo>
                    <a:lnTo>
                      <a:pt x="0" y="33767"/>
                    </a:lnTo>
                    <a:cubicBezTo>
                      <a:pt x="0" y="15118"/>
                      <a:pt x="15118" y="0"/>
                      <a:pt x="33767" y="0"/>
                    </a:cubicBezTo>
                    <a:close/>
                  </a:path>
                </a:pathLst>
              </a:custGeom>
              <a:solidFill>
                <a:srgbClr val="F7F3F0"/>
              </a:solidFill>
              <a:ln w="38100" cap="rnd">
                <a:solidFill>
                  <a:srgbClr val="D78F28"/>
                </a:solidFill>
                <a:prstDash val="solid"/>
                <a:round/>
              </a:ln>
            </p:spPr>
            <p:txBody>
              <a:bodyPr/>
              <a:lstStyle/>
              <a:p>
                <a:endParaRPr lang="vi-VN"/>
              </a:p>
            </p:txBody>
          </p:sp>
          <p:sp>
            <p:nvSpPr>
              <p:cNvPr id="28" name="TextBox 28"/>
              <p:cNvSpPr txBox="1"/>
              <p:nvPr/>
            </p:nvSpPr>
            <p:spPr>
              <a:xfrm>
                <a:off x="0" y="-38100"/>
                <a:ext cx="2355024" cy="218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9" name="TextBox 29"/>
            <p:cNvSpPr txBox="1"/>
            <p:nvPr/>
          </p:nvSpPr>
          <p:spPr>
            <a:xfrm>
              <a:off x="574018" y="182152"/>
              <a:ext cx="8980857" cy="512960"/>
            </a:xfrm>
            <a:prstGeom prst="rect">
              <a:avLst/>
            </a:prstGeom>
          </p:spPr>
          <p:txBody>
            <a:bodyPr lIns="0" tIns="0" rIns="0" bIns="0" rtlCol="0" anchor="t">
              <a:spAutoFit/>
            </a:bodyPr>
            <a:lstStyle/>
            <a:p>
              <a:pPr defTabSz="609630">
                <a:lnSpc>
                  <a:spcPts val="2043"/>
                </a:lnSpc>
              </a:pPr>
              <a:r>
                <a:rPr lang="en-US" sz="1460" b="1">
                  <a:solidFill>
                    <a:srgbClr val="000000"/>
                  </a:solidFill>
                  <a:latin typeface="Arimo Bold"/>
                  <a:ea typeface="Arimo Bold"/>
                  <a:cs typeface="Arimo Bold"/>
                  <a:sym typeface="Arimo Bold"/>
                </a:rPr>
                <a:t>C.Khẳng định lại ý kiến của mình.</a:t>
              </a:r>
            </a:p>
          </p:txBody>
        </p:sp>
      </p:grpSp>
    </p:spTree>
    <p:extLst>
      <p:ext uri="{BB962C8B-B14F-4D97-AF65-F5344CB8AC3E}">
        <p14:creationId xmlns:p14="http://schemas.microsoft.com/office/powerpoint/2010/main" val="2528923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423" y="427904"/>
            <a:ext cx="11413155" cy="6002192"/>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txBody>
            <a:bodyPr/>
            <a:lstStyle/>
            <a:p>
              <a:endParaRPr lang="vi-VN"/>
            </a:p>
          </p:txBody>
        </p:sp>
        <p:sp>
          <p:nvSpPr>
            <p:cNvPr id="4" name="TextBox 4"/>
            <p:cNvSpPr txBox="1"/>
            <p:nvPr/>
          </p:nvSpPr>
          <p:spPr>
            <a:xfrm>
              <a:off x="0" y="-47625"/>
              <a:ext cx="4508901" cy="241886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a:off x="2668107" y="1723837"/>
            <a:ext cx="6869564" cy="1175635"/>
            <a:chOff x="0" y="0"/>
            <a:chExt cx="2713902" cy="464448"/>
          </a:xfrm>
        </p:grpSpPr>
        <p:sp>
          <p:nvSpPr>
            <p:cNvPr id="6" name="Freeform 6"/>
            <p:cNvSpPr/>
            <p:nvPr/>
          </p:nvSpPr>
          <p:spPr>
            <a:xfrm>
              <a:off x="0" y="0"/>
              <a:ext cx="2713902" cy="464448"/>
            </a:xfrm>
            <a:custGeom>
              <a:avLst/>
              <a:gdLst/>
              <a:ahLst/>
              <a:cxnLst/>
              <a:rect l="l" t="t" r="r" b="b"/>
              <a:pathLst>
                <a:path w="2713902" h="464448">
                  <a:moveTo>
                    <a:pt x="44328" y="0"/>
                  </a:moveTo>
                  <a:lnTo>
                    <a:pt x="2669573" y="0"/>
                  </a:lnTo>
                  <a:cubicBezTo>
                    <a:pt x="2694055" y="0"/>
                    <a:pt x="2713902" y="19846"/>
                    <a:pt x="2713902" y="44328"/>
                  </a:cubicBezTo>
                  <a:lnTo>
                    <a:pt x="2713902" y="420120"/>
                  </a:lnTo>
                  <a:cubicBezTo>
                    <a:pt x="2713902" y="444602"/>
                    <a:pt x="2694055" y="464448"/>
                    <a:pt x="2669573" y="464448"/>
                  </a:cubicBezTo>
                  <a:lnTo>
                    <a:pt x="44328" y="464448"/>
                  </a:lnTo>
                  <a:cubicBezTo>
                    <a:pt x="19846" y="464448"/>
                    <a:pt x="0" y="444602"/>
                    <a:pt x="0" y="420120"/>
                  </a:cubicBezTo>
                  <a:lnTo>
                    <a:pt x="0" y="44328"/>
                  </a:lnTo>
                  <a:cubicBezTo>
                    <a:pt x="0" y="19846"/>
                    <a:pt x="19846" y="0"/>
                    <a:pt x="44328" y="0"/>
                  </a:cubicBezTo>
                  <a:close/>
                </a:path>
              </a:pathLst>
            </a:custGeom>
            <a:solidFill>
              <a:srgbClr val="86E3CE"/>
            </a:solidFill>
          </p:spPr>
          <p:txBody>
            <a:bodyPr/>
            <a:lstStyle/>
            <a:p>
              <a:endParaRPr lang="vi-VN"/>
            </a:p>
          </p:txBody>
        </p:sp>
        <p:sp>
          <p:nvSpPr>
            <p:cNvPr id="7" name="TextBox 7"/>
            <p:cNvSpPr txBox="1"/>
            <p:nvPr/>
          </p:nvSpPr>
          <p:spPr>
            <a:xfrm>
              <a:off x="0" y="-38100"/>
              <a:ext cx="2713902" cy="502548"/>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a:off x="7632019" y="1"/>
            <a:ext cx="4343975" cy="1819039"/>
          </a:xfrm>
          <a:custGeom>
            <a:avLst/>
            <a:gdLst/>
            <a:ahLst/>
            <a:cxnLst/>
            <a:rect l="l" t="t" r="r" b="b"/>
            <a:pathLst>
              <a:path w="6515962" h="2728559">
                <a:moveTo>
                  <a:pt x="0" y="0"/>
                </a:moveTo>
                <a:lnTo>
                  <a:pt x="6515962" y="0"/>
                </a:lnTo>
                <a:lnTo>
                  <a:pt x="6515962" y="2728559"/>
                </a:lnTo>
                <a:lnTo>
                  <a:pt x="0" y="2728559"/>
                </a:lnTo>
                <a:lnTo>
                  <a:pt x="0" y="0"/>
                </a:lnTo>
                <a:close/>
              </a:path>
            </a:pathLst>
          </a:custGeom>
          <a:blipFill>
            <a:blip r:embed="rId2"/>
            <a:stretch>
              <a:fillRect/>
            </a:stretch>
          </a:blipFill>
        </p:spPr>
        <p:txBody>
          <a:bodyPr/>
          <a:lstStyle/>
          <a:p>
            <a:endParaRPr lang="vi-VN"/>
          </a:p>
        </p:txBody>
      </p:sp>
      <p:sp>
        <p:nvSpPr>
          <p:cNvPr id="9" name="Freeform 9"/>
          <p:cNvSpPr/>
          <p:nvPr/>
        </p:nvSpPr>
        <p:spPr>
          <a:xfrm rot="-1401170">
            <a:off x="3273861" y="-436373"/>
            <a:ext cx="4534594" cy="1898861"/>
          </a:xfrm>
          <a:custGeom>
            <a:avLst/>
            <a:gdLst/>
            <a:ahLst/>
            <a:cxnLst/>
            <a:rect l="l" t="t" r="r" b="b"/>
            <a:pathLst>
              <a:path w="6801891" h="2848292">
                <a:moveTo>
                  <a:pt x="0" y="0"/>
                </a:moveTo>
                <a:lnTo>
                  <a:pt x="6801891" y="0"/>
                </a:lnTo>
                <a:lnTo>
                  <a:pt x="6801891" y="2848291"/>
                </a:lnTo>
                <a:lnTo>
                  <a:pt x="0" y="2848291"/>
                </a:lnTo>
                <a:lnTo>
                  <a:pt x="0" y="0"/>
                </a:lnTo>
                <a:close/>
              </a:path>
            </a:pathLst>
          </a:custGeom>
          <a:blipFill>
            <a:blip r:embed="rId2"/>
            <a:stretch>
              <a:fillRect/>
            </a:stretch>
          </a:blipFill>
        </p:spPr>
        <p:txBody>
          <a:bodyPr/>
          <a:lstStyle/>
          <a:p>
            <a:endParaRPr lang="vi-VN"/>
          </a:p>
        </p:txBody>
      </p:sp>
      <p:sp>
        <p:nvSpPr>
          <p:cNvPr id="10" name="Freeform 10"/>
          <p:cNvSpPr/>
          <p:nvPr/>
        </p:nvSpPr>
        <p:spPr>
          <a:xfrm>
            <a:off x="-978798" y="-820116"/>
            <a:ext cx="4343975" cy="1819039"/>
          </a:xfrm>
          <a:custGeom>
            <a:avLst/>
            <a:gdLst/>
            <a:ahLst/>
            <a:cxnLst/>
            <a:rect l="l" t="t" r="r" b="b"/>
            <a:pathLst>
              <a:path w="6515962" h="2728559">
                <a:moveTo>
                  <a:pt x="0" y="0"/>
                </a:moveTo>
                <a:lnTo>
                  <a:pt x="6515962" y="0"/>
                </a:lnTo>
                <a:lnTo>
                  <a:pt x="6515962" y="2728559"/>
                </a:lnTo>
                <a:lnTo>
                  <a:pt x="0" y="2728559"/>
                </a:lnTo>
                <a:lnTo>
                  <a:pt x="0" y="0"/>
                </a:lnTo>
                <a:close/>
              </a:path>
            </a:pathLst>
          </a:custGeom>
          <a:blipFill>
            <a:blip r:embed="rId2"/>
            <a:stretch>
              <a:fillRect/>
            </a:stretch>
          </a:blipFill>
        </p:spPr>
        <p:txBody>
          <a:bodyPr/>
          <a:lstStyle/>
          <a:p>
            <a:endParaRPr lang="vi-VN"/>
          </a:p>
        </p:txBody>
      </p:sp>
      <p:sp>
        <p:nvSpPr>
          <p:cNvPr id="11" name="Freeform 11"/>
          <p:cNvSpPr/>
          <p:nvPr/>
        </p:nvSpPr>
        <p:spPr>
          <a:xfrm>
            <a:off x="10281524" y="4530963"/>
            <a:ext cx="1811727" cy="2163256"/>
          </a:xfrm>
          <a:custGeom>
            <a:avLst/>
            <a:gdLst/>
            <a:ahLst/>
            <a:cxnLst/>
            <a:rect l="l" t="t" r="r" b="b"/>
            <a:pathLst>
              <a:path w="2717590" h="3244884">
                <a:moveTo>
                  <a:pt x="0" y="0"/>
                </a:moveTo>
                <a:lnTo>
                  <a:pt x="2717590" y="0"/>
                </a:lnTo>
                <a:lnTo>
                  <a:pt x="2717590" y="3244884"/>
                </a:lnTo>
                <a:lnTo>
                  <a:pt x="0" y="3244884"/>
                </a:lnTo>
                <a:lnTo>
                  <a:pt x="0" y="0"/>
                </a:lnTo>
                <a:close/>
              </a:path>
            </a:pathLst>
          </a:custGeom>
          <a:blipFill>
            <a:blip r:embed="rId3"/>
            <a:stretch>
              <a:fillRect/>
            </a:stretch>
          </a:blipFill>
        </p:spPr>
        <p:txBody>
          <a:bodyPr/>
          <a:lstStyle/>
          <a:p>
            <a:endParaRPr lang="vi-VN"/>
          </a:p>
        </p:txBody>
      </p:sp>
      <p:sp>
        <p:nvSpPr>
          <p:cNvPr id="12" name="Freeform 12"/>
          <p:cNvSpPr/>
          <p:nvPr/>
        </p:nvSpPr>
        <p:spPr>
          <a:xfrm>
            <a:off x="9253855" y="1206572"/>
            <a:ext cx="1100303" cy="816225"/>
          </a:xfrm>
          <a:custGeom>
            <a:avLst/>
            <a:gdLst/>
            <a:ahLst/>
            <a:cxnLst/>
            <a:rect l="l" t="t" r="r" b="b"/>
            <a:pathLst>
              <a:path w="1650454" h="1224337">
                <a:moveTo>
                  <a:pt x="0" y="0"/>
                </a:moveTo>
                <a:lnTo>
                  <a:pt x="1650454" y="0"/>
                </a:lnTo>
                <a:lnTo>
                  <a:pt x="1650454" y="1224337"/>
                </a:lnTo>
                <a:lnTo>
                  <a:pt x="0" y="122433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13" name="Freeform 13"/>
          <p:cNvSpPr/>
          <p:nvPr/>
        </p:nvSpPr>
        <p:spPr>
          <a:xfrm>
            <a:off x="-125470" y="4611102"/>
            <a:ext cx="2409494" cy="2246898"/>
          </a:xfrm>
          <a:custGeom>
            <a:avLst/>
            <a:gdLst/>
            <a:ahLst/>
            <a:cxnLst/>
            <a:rect l="l" t="t" r="r" b="b"/>
            <a:pathLst>
              <a:path w="3614241" h="3370347">
                <a:moveTo>
                  <a:pt x="0" y="0"/>
                </a:moveTo>
                <a:lnTo>
                  <a:pt x="3614241" y="0"/>
                </a:lnTo>
                <a:lnTo>
                  <a:pt x="3614241" y="3370347"/>
                </a:lnTo>
                <a:lnTo>
                  <a:pt x="0" y="337034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14" name="TextBox 14"/>
          <p:cNvSpPr txBox="1"/>
          <p:nvPr/>
        </p:nvSpPr>
        <p:spPr>
          <a:xfrm>
            <a:off x="2898536" y="1860541"/>
            <a:ext cx="6213529" cy="795089"/>
          </a:xfrm>
          <a:prstGeom prst="rect">
            <a:avLst/>
          </a:prstGeom>
        </p:spPr>
        <p:txBody>
          <a:bodyPr lIns="0" tIns="0" rIns="0" bIns="0" rtlCol="0" anchor="t">
            <a:spAutoFit/>
          </a:bodyPr>
          <a:lstStyle/>
          <a:p>
            <a:pPr algn="ctr" defTabSz="609630">
              <a:lnSpc>
                <a:spcPts val="3079"/>
              </a:lnSpc>
              <a:spcBef>
                <a:spcPct val="0"/>
              </a:spcBef>
            </a:pPr>
            <a:r>
              <a:rPr lang="en-US" sz="2199" b="1">
                <a:solidFill>
                  <a:srgbClr val="000000"/>
                </a:solidFill>
                <a:latin typeface="Arimo Bold"/>
                <a:ea typeface="Arimo Bold"/>
                <a:cs typeface="Arimo Bold"/>
                <a:sym typeface="Arimo Bold"/>
              </a:rPr>
              <a:t>Trong đoạn văn nêu ý kiến về một hiện tượng xã hội, ở phần mở đoạn, em làm gì?</a:t>
            </a:r>
          </a:p>
        </p:txBody>
      </p:sp>
      <p:grpSp>
        <p:nvGrpSpPr>
          <p:cNvPr id="15" name="Group 15"/>
          <p:cNvGrpSpPr/>
          <p:nvPr/>
        </p:nvGrpSpPr>
        <p:grpSpPr>
          <a:xfrm>
            <a:off x="2898536" y="3073858"/>
            <a:ext cx="5961155" cy="710284"/>
            <a:chOff x="0" y="0"/>
            <a:chExt cx="11922309" cy="1420568"/>
          </a:xfrm>
        </p:grpSpPr>
        <p:grpSp>
          <p:nvGrpSpPr>
            <p:cNvPr id="16" name="Group 16"/>
            <p:cNvGrpSpPr/>
            <p:nvPr/>
          </p:nvGrpSpPr>
          <p:grpSpPr>
            <a:xfrm>
              <a:off x="0" y="0"/>
              <a:ext cx="11922309" cy="1420568"/>
              <a:chOff x="0" y="0"/>
              <a:chExt cx="2355024" cy="280606"/>
            </a:xfrm>
          </p:grpSpPr>
          <p:sp>
            <p:nvSpPr>
              <p:cNvPr id="17" name="Freeform 17"/>
              <p:cNvSpPr/>
              <p:nvPr/>
            </p:nvSpPr>
            <p:spPr>
              <a:xfrm>
                <a:off x="0" y="0"/>
                <a:ext cx="2355024" cy="280606"/>
              </a:xfrm>
              <a:custGeom>
                <a:avLst/>
                <a:gdLst/>
                <a:ahLst/>
                <a:cxnLst/>
                <a:rect l="l" t="t" r="r" b="b"/>
                <a:pathLst>
                  <a:path w="2355024" h="280606">
                    <a:moveTo>
                      <a:pt x="33767" y="0"/>
                    </a:moveTo>
                    <a:lnTo>
                      <a:pt x="2321257" y="0"/>
                    </a:lnTo>
                    <a:cubicBezTo>
                      <a:pt x="2339906" y="0"/>
                      <a:pt x="2355024" y="15118"/>
                      <a:pt x="2355024" y="33767"/>
                    </a:cubicBezTo>
                    <a:lnTo>
                      <a:pt x="2355024" y="246839"/>
                    </a:lnTo>
                    <a:cubicBezTo>
                      <a:pt x="2355024" y="255795"/>
                      <a:pt x="2351467" y="264383"/>
                      <a:pt x="2345134" y="270716"/>
                    </a:cubicBezTo>
                    <a:cubicBezTo>
                      <a:pt x="2338801" y="277049"/>
                      <a:pt x="2330213" y="280606"/>
                      <a:pt x="2321257" y="280606"/>
                    </a:cubicBezTo>
                    <a:lnTo>
                      <a:pt x="33767" y="280606"/>
                    </a:lnTo>
                    <a:cubicBezTo>
                      <a:pt x="15118" y="280606"/>
                      <a:pt x="0" y="265488"/>
                      <a:pt x="0" y="246839"/>
                    </a:cubicBezTo>
                    <a:lnTo>
                      <a:pt x="0" y="33767"/>
                    </a:lnTo>
                    <a:cubicBezTo>
                      <a:pt x="0" y="15118"/>
                      <a:pt x="15118" y="0"/>
                      <a:pt x="33767" y="0"/>
                    </a:cubicBezTo>
                    <a:close/>
                  </a:path>
                </a:pathLst>
              </a:custGeom>
              <a:solidFill>
                <a:srgbClr val="CD4D42"/>
              </a:solidFill>
              <a:ln w="38100" cap="rnd">
                <a:solidFill>
                  <a:srgbClr val="D78F28"/>
                </a:solidFill>
                <a:prstDash val="solid"/>
                <a:round/>
              </a:ln>
            </p:spPr>
            <p:txBody>
              <a:bodyPr/>
              <a:lstStyle/>
              <a:p>
                <a:endParaRPr lang="vi-VN"/>
              </a:p>
            </p:txBody>
          </p:sp>
          <p:sp>
            <p:nvSpPr>
              <p:cNvPr id="18" name="TextBox 18"/>
              <p:cNvSpPr txBox="1"/>
              <p:nvPr/>
            </p:nvSpPr>
            <p:spPr>
              <a:xfrm>
                <a:off x="0" y="-38100"/>
                <a:ext cx="2355024" cy="318706"/>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9" name="TextBox 19"/>
            <p:cNvSpPr txBox="1"/>
            <p:nvPr/>
          </p:nvSpPr>
          <p:spPr>
            <a:xfrm>
              <a:off x="574018" y="182152"/>
              <a:ext cx="8980857" cy="1025922"/>
            </a:xfrm>
            <a:prstGeom prst="rect">
              <a:avLst/>
            </a:prstGeom>
          </p:spPr>
          <p:txBody>
            <a:bodyPr lIns="0" tIns="0" rIns="0" bIns="0" rtlCol="0" anchor="t">
              <a:spAutoFit/>
            </a:bodyPr>
            <a:lstStyle/>
            <a:p>
              <a:pPr defTabSz="609630">
                <a:lnSpc>
                  <a:spcPts val="2040"/>
                </a:lnSpc>
              </a:pPr>
              <a:r>
                <a:rPr lang="en-US" sz="1457" b="1">
                  <a:solidFill>
                    <a:srgbClr val="000000"/>
                  </a:solidFill>
                  <a:latin typeface="Arimo Bold"/>
                  <a:ea typeface="Arimo Bold"/>
                  <a:cs typeface="Arimo Bold"/>
                  <a:sym typeface="Arimo Bold"/>
                </a:rPr>
                <a:t>A.Nêu lên ý kiến của bản thân: đồng ý hay không đồng ý với hiện tượng, vấn đề đó.</a:t>
              </a:r>
            </a:p>
          </p:txBody>
        </p:sp>
      </p:grpSp>
      <p:grpSp>
        <p:nvGrpSpPr>
          <p:cNvPr id="20" name="Group 20"/>
          <p:cNvGrpSpPr/>
          <p:nvPr/>
        </p:nvGrpSpPr>
        <p:grpSpPr>
          <a:xfrm>
            <a:off x="2898536" y="4130481"/>
            <a:ext cx="5961155" cy="710216"/>
            <a:chOff x="0" y="0"/>
            <a:chExt cx="11922309" cy="1420432"/>
          </a:xfrm>
        </p:grpSpPr>
        <p:grpSp>
          <p:nvGrpSpPr>
            <p:cNvPr id="21" name="Group 21"/>
            <p:cNvGrpSpPr/>
            <p:nvPr/>
          </p:nvGrpSpPr>
          <p:grpSpPr>
            <a:xfrm>
              <a:off x="0" y="0"/>
              <a:ext cx="11922309" cy="1420432"/>
              <a:chOff x="0" y="0"/>
              <a:chExt cx="2355024" cy="280579"/>
            </a:xfrm>
          </p:grpSpPr>
          <p:sp>
            <p:nvSpPr>
              <p:cNvPr id="22" name="Freeform 22"/>
              <p:cNvSpPr/>
              <p:nvPr/>
            </p:nvSpPr>
            <p:spPr>
              <a:xfrm>
                <a:off x="0" y="0"/>
                <a:ext cx="2355024" cy="280579"/>
              </a:xfrm>
              <a:custGeom>
                <a:avLst/>
                <a:gdLst/>
                <a:ahLst/>
                <a:cxnLst/>
                <a:rect l="l" t="t" r="r" b="b"/>
                <a:pathLst>
                  <a:path w="2355024" h="280579">
                    <a:moveTo>
                      <a:pt x="33767" y="0"/>
                    </a:moveTo>
                    <a:lnTo>
                      <a:pt x="2321257" y="0"/>
                    </a:lnTo>
                    <a:cubicBezTo>
                      <a:pt x="2339906" y="0"/>
                      <a:pt x="2355024" y="15118"/>
                      <a:pt x="2355024" y="33767"/>
                    </a:cubicBezTo>
                    <a:lnTo>
                      <a:pt x="2355024" y="246812"/>
                    </a:lnTo>
                    <a:cubicBezTo>
                      <a:pt x="2355024" y="265461"/>
                      <a:pt x="2339906" y="280579"/>
                      <a:pt x="2321257" y="280579"/>
                    </a:cubicBezTo>
                    <a:lnTo>
                      <a:pt x="33767" y="280579"/>
                    </a:lnTo>
                    <a:cubicBezTo>
                      <a:pt x="15118" y="280579"/>
                      <a:pt x="0" y="265461"/>
                      <a:pt x="0" y="246812"/>
                    </a:cubicBezTo>
                    <a:lnTo>
                      <a:pt x="0" y="33767"/>
                    </a:lnTo>
                    <a:cubicBezTo>
                      <a:pt x="0" y="15118"/>
                      <a:pt x="15118" y="0"/>
                      <a:pt x="33767" y="0"/>
                    </a:cubicBezTo>
                    <a:close/>
                  </a:path>
                </a:pathLst>
              </a:custGeom>
              <a:solidFill>
                <a:srgbClr val="F7F3F0"/>
              </a:solidFill>
              <a:ln w="38100" cap="rnd">
                <a:solidFill>
                  <a:srgbClr val="D78F28"/>
                </a:solidFill>
                <a:prstDash val="solid"/>
                <a:round/>
              </a:ln>
            </p:spPr>
            <p:txBody>
              <a:bodyPr/>
              <a:lstStyle/>
              <a:p>
                <a:endParaRPr lang="vi-VN"/>
              </a:p>
            </p:txBody>
          </p:sp>
          <p:sp>
            <p:nvSpPr>
              <p:cNvPr id="23" name="TextBox 23"/>
              <p:cNvSpPr txBox="1"/>
              <p:nvPr/>
            </p:nvSpPr>
            <p:spPr>
              <a:xfrm>
                <a:off x="0" y="-38100"/>
                <a:ext cx="2355024" cy="31867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4" name="TextBox 24"/>
            <p:cNvSpPr txBox="1"/>
            <p:nvPr/>
          </p:nvSpPr>
          <p:spPr>
            <a:xfrm>
              <a:off x="574018" y="182152"/>
              <a:ext cx="8980857" cy="1025922"/>
            </a:xfrm>
            <a:prstGeom prst="rect">
              <a:avLst/>
            </a:prstGeom>
          </p:spPr>
          <p:txBody>
            <a:bodyPr lIns="0" tIns="0" rIns="0" bIns="0" rtlCol="0" anchor="t">
              <a:spAutoFit/>
            </a:bodyPr>
            <a:lstStyle/>
            <a:p>
              <a:pPr defTabSz="609630">
                <a:lnSpc>
                  <a:spcPts val="2043"/>
                </a:lnSpc>
              </a:pPr>
              <a:r>
                <a:rPr lang="en-US" sz="1460" b="1">
                  <a:solidFill>
                    <a:srgbClr val="000000"/>
                  </a:solidFill>
                  <a:latin typeface="Arimo Bold"/>
                  <a:ea typeface="Arimo Bold"/>
                  <a:cs typeface="Arimo Bold"/>
                  <a:sym typeface="Arimo Bold"/>
                </a:rPr>
                <a:t>B.Nêu những lí do khiến em đồng ý hay không đồng ý.</a:t>
              </a:r>
            </a:p>
          </p:txBody>
        </p:sp>
      </p:grpSp>
      <p:grpSp>
        <p:nvGrpSpPr>
          <p:cNvPr id="25" name="Group 25"/>
          <p:cNvGrpSpPr/>
          <p:nvPr/>
        </p:nvGrpSpPr>
        <p:grpSpPr>
          <a:xfrm>
            <a:off x="2898536" y="5136873"/>
            <a:ext cx="5961155" cy="456216"/>
            <a:chOff x="0" y="0"/>
            <a:chExt cx="11922309" cy="912432"/>
          </a:xfrm>
        </p:grpSpPr>
        <p:grpSp>
          <p:nvGrpSpPr>
            <p:cNvPr id="26" name="Group 26"/>
            <p:cNvGrpSpPr/>
            <p:nvPr/>
          </p:nvGrpSpPr>
          <p:grpSpPr>
            <a:xfrm>
              <a:off x="0" y="0"/>
              <a:ext cx="11922309" cy="912432"/>
              <a:chOff x="0" y="0"/>
              <a:chExt cx="2355024" cy="180233"/>
            </a:xfrm>
          </p:grpSpPr>
          <p:sp>
            <p:nvSpPr>
              <p:cNvPr id="27" name="Freeform 27"/>
              <p:cNvSpPr/>
              <p:nvPr/>
            </p:nvSpPr>
            <p:spPr>
              <a:xfrm>
                <a:off x="0" y="0"/>
                <a:ext cx="2355024" cy="180233"/>
              </a:xfrm>
              <a:custGeom>
                <a:avLst/>
                <a:gdLst/>
                <a:ahLst/>
                <a:cxnLst/>
                <a:rect l="l" t="t" r="r" b="b"/>
                <a:pathLst>
                  <a:path w="2355024" h="180233">
                    <a:moveTo>
                      <a:pt x="33767" y="0"/>
                    </a:moveTo>
                    <a:lnTo>
                      <a:pt x="2321257" y="0"/>
                    </a:lnTo>
                    <a:cubicBezTo>
                      <a:pt x="2339906" y="0"/>
                      <a:pt x="2355024" y="15118"/>
                      <a:pt x="2355024" y="33767"/>
                    </a:cubicBezTo>
                    <a:lnTo>
                      <a:pt x="2355024" y="146466"/>
                    </a:lnTo>
                    <a:cubicBezTo>
                      <a:pt x="2355024" y="165115"/>
                      <a:pt x="2339906" y="180233"/>
                      <a:pt x="2321257" y="180233"/>
                    </a:cubicBezTo>
                    <a:lnTo>
                      <a:pt x="33767" y="180233"/>
                    </a:lnTo>
                    <a:cubicBezTo>
                      <a:pt x="15118" y="180233"/>
                      <a:pt x="0" y="165115"/>
                      <a:pt x="0" y="146466"/>
                    </a:cubicBezTo>
                    <a:lnTo>
                      <a:pt x="0" y="33767"/>
                    </a:lnTo>
                    <a:cubicBezTo>
                      <a:pt x="0" y="15118"/>
                      <a:pt x="15118" y="0"/>
                      <a:pt x="33767" y="0"/>
                    </a:cubicBezTo>
                    <a:close/>
                  </a:path>
                </a:pathLst>
              </a:custGeom>
              <a:solidFill>
                <a:srgbClr val="F7F3F0"/>
              </a:solidFill>
              <a:ln w="38100" cap="rnd">
                <a:solidFill>
                  <a:srgbClr val="D78F28"/>
                </a:solidFill>
                <a:prstDash val="solid"/>
                <a:round/>
              </a:ln>
            </p:spPr>
            <p:txBody>
              <a:bodyPr/>
              <a:lstStyle/>
              <a:p>
                <a:endParaRPr lang="vi-VN"/>
              </a:p>
            </p:txBody>
          </p:sp>
          <p:sp>
            <p:nvSpPr>
              <p:cNvPr id="28" name="TextBox 28"/>
              <p:cNvSpPr txBox="1"/>
              <p:nvPr/>
            </p:nvSpPr>
            <p:spPr>
              <a:xfrm>
                <a:off x="0" y="-38100"/>
                <a:ext cx="2355024" cy="218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9" name="TextBox 29"/>
            <p:cNvSpPr txBox="1"/>
            <p:nvPr/>
          </p:nvSpPr>
          <p:spPr>
            <a:xfrm>
              <a:off x="574018" y="182152"/>
              <a:ext cx="8980857" cy="512960"/>
            </a:xfrm>
            <a:prstGeom prst="rect">
              <a:avLst/>
            </a:prstGeom>
          </p:spPr>
          <p:txBody>
            <a:bodyPr lIns="0" tIns="0" rIns="0" bIns="0" rtlCol="0" anchor="t">
              <a:spAutoFit/>
            </a:bodyPr>
            <a:lstStyle/>
            <a:p>
              <a:pPr defTabSz="609630">
                <a:lnSpc>
                  <a:spcPts val="2043"/>
                </a:lnSpc>
              </a:pPr>
              <a:r>
                <a:rPr lang="en-US" sz="1460" b="1">
                  <a:solidFill>
                    <a:srgbClr val="000000"/>
                  </a:solidFill>
                  <a:latin typeface="Arimo Bold"/>
                  <a:ea typeface="Arimo Bold"/>
                  <a:cs typeface="Arimo Bold"/>
                  <a:sym typeface="Arimo Bold"/>
                </a:rPr>
                <a:t>C.Khẳng định lại ý kiến của mình.</a:t>
              </a:r>
            </a:p>
          </p:txBody>
        </p:sp>
      </p:grpSp>
    </p:spTree>
    <p:extLst>
      <p:ext uri="{BB962C8B-B14F-4D97-AF65-F5344CB8AC3E}">
        <p14:creationId xmlns:p14="http://schemas.microsoft.com/office/powerpoint/2010/main" val="1058914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682</Words>
  <Application>Microsoft Office PowerPoint</Application>
  <PresentationFormat>Widescreen</PresentationFormat>
  <Paragraphs>57</Paragraphs>
  <Slides>23</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Aptos</vt:lpstr>
      <vt:lpstr>Aptos Display</vt:lpstr>
      <vt:lpstr>Arial</vt:lpstr>
      <vt:lpstr>Arimo</vt:lpstr>
      <vt:lpstr>Arimo Bold</vt:lpstr>
      <vt:lpstr>Bogart Bold</vt:lpstr>
      <vt:lpstr>Calibri</vt:lpstr>
      <vt:lpstr>Calistoga</vt:lpstr>
      <vt:lpstr>DejaVu Serif</vt:lpstr>
      <vt:lpstr>DejaVu Serif Bold</vt:lpstr>
      <vt:lpstr>Times New Roman</vt:lpstr>
      <vt:lpstr>UTM Avo</vt:lpstr>
      <vt:lpstr>UTM Guanine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ĐÔNG VŨ</dc:creator>
  <cp:lastModifiedBy>THKD</cp:lastModifiedBy>
  <cp:revision>2</cp:revision>
  <dcterms:created xsi:type="dcterms:W3CDTF">2024-12-02T03:28:44Z</dcterms:created>
  <dcterms:modified xsi:type="dcterms:W3CDTF">2024-12-10T14:28:36Z</dcterms:modified>
</cp:coreProperties>
</file>