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media/audio1.wav" ContentType="audio/x-wav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7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7" r:id="rId12"/>
    <p:sldId id="265" r:id="rId13"/>
    <p:sldId id="266" r:id="rId14"/>
    <p:sldId id="272" r:id="rId15"/>
    <p:sldId id="271" r:id="rId16"/>
    <p:sldId id="273" r:id="rId17"/>
    <p:sldId id="270" r:id="rId18"/>
    <p:sldId id="2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24A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5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136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95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6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7743F-6B61-4438-B950-9A5CE50714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FE166-4499-4927-B75D-9B0B05FEA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232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7743F-6B61-4438-B950-9A5CE50714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FE166-4499-4927-B75D-9B0B05FEA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413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7743F-6B61-4438-B950-9A5CE50714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FE166-4499-4927-B75D-9B0B05FEA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49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7743F-6B61-4438-B950-9A5CE50714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FE166-4499-4927-B75D-9B0B05FEA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841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7743F-6B61-4438-B950-9A5CE50714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FE166-4499-4927-B75D-9B0B05FEA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965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7743F-6B61-4438-B950-9A5CE50714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FE166-4499-4927-B75D-9B0B05FEA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648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7743F-6B61-4438-B950-9A5CE50714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FE166-4499-4927-B75D-9B0B05FEA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501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7743F-6B61-4438-B950-9A5CE50714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FE166-4499-4927-B75D-9B0B05FEA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191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68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7743F-6B61-4438-B950-9A5CE50714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FE166-4499-4927-B75D-9B0B05FEA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536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7743F-6B61-4438-B950-9A5CE50714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FE166-4499-4927-B75D-9B0B05FEA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6427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7743F-6B61-4438-B950-9A5CE50714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FE166-4499-4927-B75D-9B0B05FEA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93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0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99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45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63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6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92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79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89E25-2DCD-43D2-A6BB-F989895750A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97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7743F-6B61-4438-B950-9A5CE50714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FE166-4499-4927-B75D-9B0B05FEA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13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17.png"/><Relationship Id="rId7" Type="http://schemas.openxmlformats.org/officeDocument/2006/relationships/image" Target="../media/image3.gif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audio" Target="../media/media1.wav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audio" Target="../media/audio2.wav"/><Relationship Id="rId15" Type="http://schemas.openxmlformats.org/officeDocument/2006/relationships/image" Target="../media/image11.png"/><Relationship Id="rId10" Type="http://schemas.openxmlformats.org/officeDocument/2006/relationships/image" Target="../media/image6.gif"/><Relationship Id="rId19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5.gif"/><Relationship Id="rId14" Type="http://schemas.openxmlformats.org/officeDocument/2006/relationships/image" Target="../media/image10.png"/><Relationship Id="rId22" Type="http://schemas.openxmlformats.org/officeDocument/2006/relationships/image" Target="../media/image18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3991" y="2329016"/>
            <a:ext cx="7884017" cy="256495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8000" b="1" dirty="0" smtClean="0">
                <a:ln/>
                <a:solidFill>
                  <a:srgbClr val="FFFF00"/>
                </a:solidFill>
                <a:latin typeface="UTM Avo" panose="02040603050506020204" pitchFamily="18" charset="0"/>
              </a:rPr>
              <a:t>CHÀO MỪNG CÁC CON</a:t>
            </a:r>
          </a:p>
          <a:p>
            <a:pPr algn="ctr"/>
            <a:r>
              <a:rPr lang="vi-VN" sz="8000" b="1" dirty="0" smtClean="0">
                <a:ln/>
                <a:solidFill>
                  <a:srgbClr val="FFFF00"/>
                </a:solidFill>
                <a:latin typeface="UTM Avo" panose="02040603050506020204" pitchFamily="18" charset="0"/>
              </a:rPr>
              <a:t>ĐẾN VỚI TIẾT HỌC</a:t>
            </a:r>
            <a:endParaRPr lang="en-US" sz="8000" b="1" dirty="0">
              <a:ln/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39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0648" y="162159"/>
            <a:ext cx="11944351" cy="553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2.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TiÕng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nµo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cãvÇn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itchFamily="34" charset="0"/>
              </a:rPr>
              <a:t>u«n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TiÕng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nµo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cã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vÇn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itchFamily="34" charset="0"/>
              </a:rPr>
              <a:t>u«t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 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08" y="3856037"/>
            <a:ext cx="3831746" cy="293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905" y="946151"/>
            <a:ext cx="3392556" cy="2698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13" y="946151"/>
            <a:ext cx="2998787" cy="2815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363" y="3762103"/>
            <a:ext cx="4081671" cy="2952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14" y="831146"/>
            <a:ext cx="3334294" cy="290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732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19311" y="2802514"/>
            <a:ext cx="1549533" cy="976897"/>
            <a:chOff x="390727" y="2611311"/>
            <a:chExt cx="1549533" cy="976897"/>
          </a:xfrm>
        </p:grpSpPr>
        <p:sp>
          <p:nvSpPr>
            <p:cNvPr id="14" name="TextBox 13"/>
            <p:cNvSpPr txBox="1"/>
            <p:nvPr/>
          </p:nvSpPr>
          <p:spPr>
            <a:xfrm>
              <a:off x="824235" y="2854778"/>
              <a:ext cx="1116025" cy="726894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dash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dirty="0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Nối</a:t>
              </a:r>
              <a:endParaRPr lang="en-US" sz="4000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16" name="Picture 2" descr="cậu bé hoạt hình đang cầm bút chì Hình ảnh | Định dạng hình ảnh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907" b="92442" l="26512" r="766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52" t="7388" r="21809" b="5884"/>
            <a:stretch/>
          </p:blipFill>
          <p:spPr bwMode="auto">
            <a:xfrm>
              <a:off x="390727" y="2611311"/>
              <a:ext cx="599679" cy="976897"/>
            </a:xfrm>
            <a:prstGeom prst="rect">
              <a:avLst/>
            </a:prstGeom>
            <a:noFill/>
            <a:ln>
              <a:noFill/>
            </a:ln>
            <a:extLst/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8" t="15519" r="25864" b="16614"/>
          <a:stretch/>
        </p:blipFill>
        <p:spPr>
          <a:xfrm>
            <a:off x="2419275" y="0"/>
            <a:ext cx="8578675" cy="68580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082603" y="1609859"/>
            <a:ext cx="888642" cy="1068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847679" y="3681211"/>
            <a:ext cx="1892524" cy="11354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5847679" y="1311498"/>
            <a:ext cx="3242659" cy="15991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469008" y="1594834"/>
            <a:ext cx="888642" cy="106894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5269539" y="3681212"/>
            <a:ext cx="2303238" cy="113548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468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8" t="24111" r="14597" b="20548"/>
          <a:stretch/>
        </p:blipFill>
        <p:spPr>
          <a:xfrm>
            <a:off x="856128" y="544577"/>
            <a:ext cx="10281739" cy="454154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0"/>
            <a:ext cx="3675343" cy="846266"/>
            <a:chOff x="4000467" y="260140"/>
            <a:chExt cx="3675343" cy="846266"/>
          </a:xfrm>
        </p:grpSpPr>
        <p:sp>
          <p:nvSpPr>
            <p:cNvPr id="3" name="Rounded Rectangle 2"/>
            <p:cNvSpPr/>
            <p:nvPr/>
          </p:nvSpPr>
          <p:spPr>
            <a:xfrm>
              <a:off x="5409129" y="412817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Tập đọc</a:t>
              </a:r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4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712256" cy="846266"/>
            </a:xfrm>
            <a:prstGeom prst="rect">
              <a:avLst/>
            </a:prstGeom>
          </p:spPr>
        </p:pic>
      </p:grpSp>
      <p:cxnSp>
        <p:nvCxnSpPr>
          <p:cNvPr id="30" name="Straight Connector 29"/>
          <p:cNvCxnSpPr/>
          <p:nvPr/>
        </p:nvCxnSpPr>
        <p:spPr>
          <a:xfrm flipH="1">
            <a:off x="7406884" y="1440502"/>
            <a:ext cx="69669" cy="3091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7103253" y="1937901"/>
            <a:ext cx="195945" cy="391885"/>
            <a:chOff x="11234055" y="1094182"/>
            <a:chExt cx="126272" cy="329669"/>
          </a:xfrm>
        </p:grpSpPr>
        <p:cxnSp>
          <p:nvCxnSpPr>
            <p:cNvPr id="31" name="Straight Connector 30"/>
            <p:cNvCxnSpPr/>
            <p:nvPr/>
          </p:nvCxnSpPr>
          <p:spPr>
            <a:xfrm flipH="1">
              <a:off x="11234055" y="1098538"/>
              <a:ext cx="78376" cy="3253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11281951" y="1094182"/>
              <a:ext cx="78376" cy="3253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4636085" y="1357772"/>
            <a:ext cx="195945" cy="391885"/>
            <a:chOff x="11234055" y="1094182"/>
            <a:chExt cx="126272" cy="329669"/>
          </a:xfrm>
        </p:grpSpPr>
        <p:cxnSp>
          <p:nvCxnSpPr>
            <p:cNvPr id="48" name="Straight Connector 47"/>
            <p:cNvCxnSpPr/>
            <p:nvPr/>
          </p:nvCxnSpPr>
          <p:spPr>
            <a:xfrm flipH="1">
              <a:off x="11234055" y="1098538"/>
              <a:ext cx="78376" cy="3253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11281951" y="1094182"/>
              <a:ext cx="78376" cy="3253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t="24794" r="24328" b="21915"/>
          <a:stretch/>
        </p:blipFill>
        <p:spPr>
          <a:xfrm>
            <a:off x="3848515" y="4714521"/>
            <a:ext cx="4093772" cy="2046887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H="1">
            <a:off x="3206225" y="1979268"/>
            <a:ext cx="69669" cy="3091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568502" y="1979267"/>
            <a:ext cx="69669" cy="3091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507347" y="1995387"/>
            <a:ext cx="69669" cy="3091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969375" y="2506194"/>
            <a:ext cx="69669" cy="3091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0501370" y="2526857"/>
            <a:ext cx="69669" cy="3091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735409" y="3083597"/>
            <a:ext cx="69669" cy="3091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612436" y="3000867"/>
            <a:ext cx="195945" cy="391885"/>
            <a:chOff x="11234055" y="1094182"/>
            <a:chExt cx="126272" cy="329669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11234055" y="1098538"/>
              <a:ext cx="78376" cy="3253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1281951" y="1094182"/>
              <a:ext cx="78376" cy="3253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8574874" y="2423464"/>
            <a:ext cx="195945" cy="391885"/>
            <a:chOff x="11234055" y="1094182"/>
            <a:chExt cx="126272" cy="329669"/>
          </a:xfrm>
        </p:grpSpPr>
        <p:cxnSp>
          <p:nvCxnSpPr>
            <p:cNvPr id="25" name="Straight Connector 24"/>
            <p:cNvCxnSpPr/>
            <p:nvPr/>
          </p:nvCxnSpPr>
          <p:spPr>
            <a:xfrm flipH="1">
              <a:off x="11234055" y="1098538"/>
              <a:ext cx="78376" cy="3253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11281951" y="1094182"/>
              <a:ext cx="78376" cy="3253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7066090" y="3000867"/>
            <a:ext cx="195945" cy="391885"/>
            <a:chOff x="11234055" y="1094182"/>
            <a:chExt cx="126272" cy="329669"/>
          </a:xfrm>
        </p:grpSpPr>
        <p:cxnSp>
          <p:nvCxnSpPr>
            <p:cNvPr id="28" name="Straight Connector 27"/>
            <p:cNvCxnSpPr/>
            <p:nvPr/>
          </p:nvCxnSpPr>
          <p:spPr>
            <a:xfrm flipH="1">
              <a:off x="11234055" y="1098538"/>
              <a:ext cx="78376" cy="3253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11281951" y="1094182"/>
              <a:ext cx="78376" cy="3253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9323799" y="2995689"/>
            <a:ext cx="195945" cy="391885"/>
            <a:chOff x="11234055" y="1094182"/>
            <a:chExt cx="126272" cy="329669"/>
          </a:xfrm>
        </p:grpSpPr>
        <p:cxnSp>
          <p:nvCxnSpPr>
            <p:cNvPr id="35" name="Straight Connector 34"/>
            <p:cNvCxnSpPr/>
            <p:nvPr/>
          </p:nvCxnSpPr>
          <p:spPr>
            <a:xfrm flipH="1">
              <a:off x="11234055" y="1098538"/>
              <a:ext cx="78376" cy="3253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11281951" y="1094182"/>
              <a:ext cx="78376" cy="3253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4208936" y="3546563"/>
            <a:ext cx="195945" cy="391885"/>
            <a:chOff x="11234055" y="1094182"/>
            <a:chExt cx="126272" cy="329669"/>
          </a:xfrm>
        </p:grpSpPr>
        <p:cxnSp>
          <p:nvCxnSpPr>
            <p:cNvPr id="38" name="Straight Connector 37"/>
            <p:cNvCxnSpPr/>
            <p:nvPr/>
          </p:nvCxnSpPr>
          <p:spPr>
            <a:xfrm flipH="1">
              <a:off x="11234055" y="1098538"/>
              <a:ext cx="78376" cy="3253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11281951" y="1094182"/>
              <a:ext cx="78376" cy="3253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5200608" y="4076105"/>
            <a:ext cx="195945" cy="391885"/>
            <a:chOff x="11234055" y="1094182"/>
            <a:chExt cx="126272" cy="329669"/>
          </a:xfrm>
        </p:grpSpPr>
        <p:cxnSp>
          <p:nvCxnSpPr>
            <p:cNvPr id="41" name="Straight Connector 40"/>
            <p:cNvCxnSpPr/>
            <p:nvPr/>
          </p:nvCxnSpPr>
          <p:spPr>
            <a:xfrm flipH="1">
              <a:off x="11234055" y="1098538"/>
              <a:ext cx="78376" cy="3253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11281951" y="1094182"/>
              <a:ext cx="78376" cy="3253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10501370" y="1357772"/>
            <a:ext cx="195945" cy="391885"/>
            <a:chOff x="11234055" y="1094182"/>
            <a:chExt cx="126272" cy="329669"/>
          </a:xfrm>
        </p:grpSpPr>
        <p:cxnSp>
          <p:nvCxnSpPr>
            <p:cNvPr id="44" name="Straight Connector 43"/>
            <p:cNvCxnSpPr/>
            <p:nvPr/>
          </p:nvCxnSpPr>
          <p:spPr>
            <a:xfrm flipH="1">
              <a:off x="11234055" y="1098538"/>
              <a:ext cx="78376" cy="3253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11281951" y="1094182"/>
              <a:ext cx="78376" cy="3253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9262988" y="4073515"/>
            <a:ext cx="195945" cy="391885"/>
            <a:chOff x="11234055" y="1094182"/>
            <a:chExt cx="126272" cy="329669"/>
          </a:xfrm>
        </p:grpSpPr>
        <p:cxnSp>
          <p:nvCxnSpPr>
            <p:cNvPr id="50" name="Straight Connector 49"/>
            <p:cNvCxnSpPr/>
            <p:nvPr/>
          </p:nvCxnSpPr>
          <p:spPr>
            <a:xfrm flipH="1">
              <a:off x="11234055" y="1098538"/>
              <a:ext cx="78376" cy="3253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11281951" y="1094182"/>
              <a:ext cx="78376" cy="3253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469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6" b="15272"/>
          <a:stretch/>
        </p:blipFill>
        <p:spPr>
          <a:xfrm>
            <a:off x="2246845" y="0"/>
            <a:ext cx="769520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64090" y="-115910"/>
            <a:ext cx="346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Luyện đọc</a:t>
            </a:r>
            <a:endParaRPr lang="en-US" sz="4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7818" y="1139322"/>
            <a:ext cx="3296992" cy="5026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dirty="0" smtClean="0">
                <a:latin typeface="UTM Avo" panose="02040603050506020204" pitchFamily="18" charset="0"/>
              </a:rPr>
              <a:t>lũn cũn</a:t>
            </a:r>
          </a:p>
          <a:p>
            <a:pPr>
              <a:lnSpc>
                <a:spcPct val="150000"/>
              </a:lnSpc>
            </a:pPr>
            <a:r>
              <a:rPr lang="vi-VN" sz="4400" dirty="0" smtClean="0">
                <a:latin typeface="UTM Avo" panose="02040603050506020204" pitchFamily="18" charset="0"/>
              </a:rPr>
              <a:t>dữ lắm</a:t>
            </a:r>
          </a:p>
          <a:p>
            <a:pPr>
              <a:lnSpc>
                <a:spcPct val="150000"/>
              </a:lnSpc>
            </a:pPr>
            <a:r>
              <a:rPr lang="vi-VN" sz="4400" dirty="0" smtClean="0">
                <a:latin typeface="UTM Avo" panose="02040603050506020204" pitchFamily="18" charset="0"/>
              </a:rPr>
              <a:t>mắt thô lố</a:t>
            </a:r>
          </a:p>
          <a:p>
            <a:pPr>
              <a:lnSpc>
                <a:spcPct val="150000"/>
              </a:lnSpc>
            </a:pPr>
            <a:r>
              <a:rPr lang="vi-VN" sz="4400" dirty="0" smtClean="0">
                <a:latin typeface="UTM Avo" panose="02040603050506020204" pitchFamily="18" charset="0"/>
              </a:rPr>
              <a:t>quát rõ to</a:t>
            </a:r>
          </a:p>
          <a:p>
            <a:pPr>
              <a:lnSpc>
                <a:spcPct val="150000"/>
              </a:lnSpc>
            </a:pPr>
            <a:r>
              <a:rPr lang="vi-VN" sz="4400" dirty="0" smtClean="0">
                <a:latin typeface="UTM Avo" panose="02040603050506020204" pitchFamily="18" charset="0"/>
              </a:rPr>
              <a:t>rất hiền</a:t>
            </a:r>
            <a:endParaRPr lang="en-US" sz="44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1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808" t="-302" r="25107" b="59416"/>
          <a:stretch/>
        </p:blipFill>
        <p:spPr>
          <a:xfrm>
            <a:off x="3168203" y="1223491"/>
            <a:ext cx="4904114" cy="23954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68203" y="4868214"/>
            <a:ext cx="5847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i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thô lố</a:t>
            </a:r>
            <a:r>
              <a:rPr lang="vi-VN" sz="4000" dirty="0" smtClean="0">
                <a:latin typeface="UTM Avo" panose="02040603050506020204" pitchFamily="18" charset="0"/>
              </a:rPr>
              <a:t>: mắt to, lồi ra</a:t>
            </a:r>
            <a:endParaRPr lang="en-US" sz="40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68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8" t="24111" r="14597" b="20548"/>
          <a:stretch/>
        </p:blipFill>
        <p:spPr>
          <a:xfrm>
            <a:off x="856128" y="544577"/>
            <a:ext cx="10281739" cy="454154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0"/>
            <a:ext cx="3675343" cy="846266"/>
            <a:chOff x="4000467" y="260140"/>
            <a:chExt cx="3675343" cy="846266"/>
          </a:xfrm>
        </p:grpSpPr>
        <p:sp>
          <p:nvSpPr>
            <p:cNvPr id="3" name="Rounded Rectangle 2"/>
            <p:cNvSpPr/>
            <p:nvPr/>
          </p:nvSpPr>
          <p:spPr>
            <a:xfrm>
              <a:off x="5409129" y="412817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Tập đọc</a:t>
              </a:r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4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712256" cy="846266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t="24794" r="24328" b="21915"/>
          <a:stretch/>
        </p:blipFill>
        <p:spPr>
          <a:xfrm>
            <a:off x="3848515" y="4714521"/>
            <a:ext cx="4093772" cy="204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1" t="46631" r="26493" b="17103"/>
          <a:stretch/>
        </p:blipFill>
        <p:spPr>
          <a:xfrm>
            <a:off x="1698170" y="2063931"/>
            <a:ext cx="8546352" cy="39580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310" y="0"/>
            <a:ext cx="1042308" cy="125244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931920" y="522514"/>
            <a:ext cx="4519749" cy="613955"/>
          </a:xfrm>
          <a:prstGeom prst="roundRect">
            <a:avLst/>
          </a:prstGeom>
          <a:noFill/>
          <a:ln w="28575">
            <a:solidFill>
              <a:srgbClr val="24ADC3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Những ý nào đúng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312127" y="3807823"/>
            <a:ext cx="548640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312127" y="5161422"/>
            <a:ext cx="548640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7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036340" y="0"/>
            <a:ext cx="3853626" cy="1554564"/>
            <a:chOff x="4036340" y="35415"/>
            <a:chExt cx="3853626" cy="1554564"/>
          </a:xfrm>
        </p:grpSpPr>
        <p:sp>
          <p:nvSpPr>
            <p:cNvPr id="6" name="Rounded Rectangle 5"/>
            <p:cNvSpPr/>
            <p:nvPr/>
          </p:nvSpPr>
          <p:spPr>
            <a:xfrm>
              <a:off x="5172893" y="732439"/>
              <a:ext cx="2717073" cy="6923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Tập viết</a:t>
              </a:r>
              <a:endParaRPr lang="en-US" sz="4000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7" name="Picture 6" descr="Phim Hoạt Hình Học Sinh Học Sinh Cậu Bé, Phim Hoạt Hình, Nhà, Suốt ...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187" b="96250" l="9844" r="91719">
                          <a14:foregroundMark x1="42031" y1="53125" x2="71406" y2="82500"/>
                          <a14:foregroundMark x1="64219" y1="50469" x2="36094" y2="79219"/>
                          <a14:foregroundMark x1="46563" y1="49063" x2="57031" y2="49844"/>
                          <a14:foregroundMark x1="39375" y1="53125" x2="40000" y2="576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6340" y="35415"/>
              <a:ext cx="1554564" cy="1554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1" t="24749" r="16883" b="56541"/>
          <a:stretch/>
        </p:blipFill>
        <p:spPr>
          <a:xfrm>
            <a:off x="943366" y="2775350"/>
            <a:ext cx="10173126" cy="166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1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09" y="4414072"/>
            <a:ext cx="1188758" cy="1188758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159844" y="733837"/>
            <a:ext cx="419858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smtClean="0">
                <a:ln>
                  <a:noFill/>
                </a:ln>
                <a:solidFill>
                  <a:srgbClr val="DA00D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HÁI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smtClean="0">
                <a:ln>
                  <a:noFill/>
                </a:ln>
                <a:solidFill>
                  <a:srgbClr val="DA00D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DÂN CHỦ</a:t>
            </a:r>
            <a:endParaRPr kumimoji="0" lang="en-US" sz="8000" b="1" i="0" u="none" strike="noStrike" kern="1200" cap="none" spc="0" normalizeH="0" baseline="0" noProof="0">
              <a:ln>
                <a:noFill/>
              </a:ln>
              <a:solidFill>
                <a:srgbClr val="DA00D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159" y="1493174"/>
            <a:ext cx="495300" cy="43815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5" y="1927540"/>
            <a:ext cx="495300" cy="4381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5" y="733837"/>
            <a:ext cx="495300" cy="4381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333" y="2331969"/>
            <a:ext cx="682398" cy="66329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17989" y="4787682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itchFamily="18" charset="0"/>
              </a:rPr>
              <a:t>hun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itchFamily="18" charset="0"/>
              </a:rPr>
              <a:t>hót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3463" y="4808790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itchFamily="18" charset="0"/>
              </a:rPr>
              <a:t>cón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itchFamily="18" charset="0"/>
              </a:rPr>
              <a:t> con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25294" y="4818108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itchFamily="18" charset="0"/>
              </a:rPr>
              <a:t>®un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itchFamily="18" charset="0"/>
              </a:rPr>
              <a:t>bÕp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0763" y="4818108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itchFamily="18" charset="0"/>
              </a:rPr>
              <a:t>lµm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itchFamily="18" charset="0"/>
              </a:rPr>
              <a:t>møt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23180" y="4805408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itchFamily="18" charset="0"/>
              </a:rPr>
              <a:t>r©m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itchFamily="18" charset="0"/>
              </a:rPr>
              <a:t>bôt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10763" y="4811290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itchFamily="18" charset="0"/>
              </a:rPr>
              <a:t>hó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itchFamily="18" charset="0"/>
              </a:rPr>
              <a:t>lïn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0763" y="4810379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itchFamily="18" charset="0"/>
              </a:rPr>
              <a:t>Êm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itchFamily="18" charset="0"/>
              </a:rPr>
              <a:t>søt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24814" y="4784390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c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himcót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12114" y="4783391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itchFamily="18" charset="0"/>
              </a:rPr>
              <a:t>n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itchFamily="18" charset="0"/>
              </a:rPr>
              <a:t>øt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itchFamily="18" charset="0"/>
              </a:rPr>
              <a:t>nÎ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96232" y="4839126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itchFamily="18" charset="0"/>
              </a:rPr>
              <a:t>r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itchFamily="18" charset="0"/>
              </a:rPr>
              <a:t>©m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Times New Roman" pitchFamily="18" charset="0"/>
              </a:rPr>
              <a:t>bôt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632" y="5387695"/>
            <a:ext cx="883602" cy="123444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696" y="3250406"/>
            <a:ext cx="913506" cy="91350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074" y="1795391"/>
            <a:ext cx="1122226" cy="11222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85" y="3707159"/>
            <a:ext cx="1080524" cy="108052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074" y="1005849"/>
            <a:ext cx="1080524" cy="108052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309" y="1878020"/>
            <a:ext cx="915266" cy="91526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427" y="781008"/>
            <a:ext cx="948242" cy="94824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584" y="1689495"/>
            <a:ext cx="1080524" cy="108052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136" y="1005849"/>
            <a:ext cx="1080524" cy="108052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562" y="2677907"/>
            <a:ext cx="886376" cy="88637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08" y="4155817"/>
            <a:ext cx="1080524" cy="1080524"/>
          </a:xfrm>
          <a:prstGeom prst="rect">
            <a:avLst/>
          </a:prstGeom>
        </p:spPr>
      </p:pic>
      <p:pic>
        <p:nvPicPr>
          <p:cNvPr id="2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39650" y="983174"/>
            <a:ext cx="609600" cy="609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479" y="879277"/>
            <a:ext cx="682398" cy="63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4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3.7037E-7 C 0.02396 0.02037 0.05781 0.01343 0.07109 0.06111 C 0.10599 0.10208 0.13867 0.10856 0.17956 0.04954 C 0.20807 0.01944 0.21875 -0.04884 0.26536 -0.04097 C 0.30742 -0.02847 0.2763 0.06204 0.32122 0.09768 C 0.3375 0.14583 0.31211 0.2081 0.34492 0.26366 C 0.37917 0.25162 0.39154 0.1794 0.39505 0.09977 C 0.40742 0.04583 0.43997 0.06204 0.44284 0.00833 C 0.44674 -0.05139 0.48255 -0.05648 0.47956 -0.12245 C 0.52799 -0.16042 0.54974 -0.11782 0.56901 -0.07732 C 0.5776 -0.0287 0.60182 -0.07107 0.61302 -0.05 C 0.62214 -0.03542 0.60378 0.02315 0.62122 0.0294 C 0.64818 0.00764 0.65117 -0.03125 0.65703 -0.07431 C 0.66966 -0.09259 0.67617 -0.11921 0.69505 -0.12917 C 0.72279 -0.14051 0.74701 -0.1287 0.76419 -0.09977 C 0.79609 -0.07014 0.76745 -0.01505 0.79284 0.02685 C 0.81406 0.0588 0.82708 0.04421 0.83919 0.01782 C 0.84896 -0.01088 0.84102 -0.04861 0.85456 -0.07708 C 0.86016 -0.08588 0.90026 -0.05023 0.90599 -0.05903 " pathEditMode="relative" rAng="0" ptsTypes="AAAAAAAAAAAAAAAAAAA">
                                      <p:cBhvr>
                                        <p:cTn id="73" dur="2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07 C 4.58333E-6 0.05 -0.00652 0.0537 0.01783 0.11226 C 0.02617 0.14513 0.04049 0.19421 0.0552 0.19606 C 0.06966 0.19791 0.09882 0.18217 0.10494 0.12338 C 0.10703 0.10301 0.08424 0.08356 0.11145 0.06226 C 0.13359 0.06111 0.13033 0.10856 0.17031 0.1081 C 0.1832 0.09351 0.20599 0.11689 0.20898 0.06458 C 0.17851 0.01851 0.1996 -0.00162 0.18802 -0.03149 C 0.18606 -0.06389 0.14101 -0.0676 0.16705 -0.12223 C 0.18554 -0.17061 0.22382 -0.05903 0.26471 -0.09537 C 0.27395 -0.1338 0.21614 -0.16366 0.22864 -0.22686 C 0.23489 -0.25024 0.25 -0.24237 0.25937 -0.23982 " pathEditMode="relative" rAng="0" ptsTypes="AAAAAAAAAAAA">
                                      <p:cBhvr>
                                        <p:cTn id="75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-0.51289 0.03635 " pathEditMode="relative" rAng="0" ptsTypes="AA">
                                      <p:cBhvr>
                                        <p:cTn id="80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51" y="18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50"/>
                            </p:stCondLst>
                            <p:childTnLst>
                              <p:par>
                                <p:cTn id="8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289 0.03635 L -0.18828 -0.85926 " pathEditMode="relative" rAng="0" ptsTypes="AA">
                                      <p:cBhvr>
                                        <p:cTn id="96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4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7.40741E-7 L -0.41237 0.11504 " pathEditMode="relative" rAng="0" ptsTypes="AA">
                                      <p:cBhvr>
                                        <p:cTn id="105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57" y="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750"/>
                            </p:stCondLst>
                            <p:childTnLst>
                              <p:par>
                                <p:cTn id="10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37 0.11505 L -0.09102 -0.77269 " pathEditMode="relative" rAng="0" ptsTypes="AA">
                                      <p:cBhvr>
                                        <p:cTn id="121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68" y="-44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48148E-6 L -0.36797 0.31204 " pathEditMode="relative" rAng="0" ptsTypes="AA">
                                      <p:cBhvr>
                                        <p:cTn id="130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43" y="1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2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750"/>
                            </p:stCondLst>
                            <p:childTnLst>
                              <p:par>
                                <p:cTn id="1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796 0.31204 L -0.04414 -0.57153 " pathEditMode="relative" rAng="0" ptsTypes="AA">
                                      <p:cBhvr>
                                        <p:cTn id="146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-441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8" dur="1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0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-0.44466 0.43009 " pathEditMode="relative" rAng="0" ptsTypes="AA">
                                      <p:cBhvr>
                                        <p:cTn id="155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49" y="2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7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750"/>
                            </p:stCondLst>
                            <p:childTnLst>
                              <p:par>
                                <p:cTn id="15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466 0.4301 L -0.12266 -0.45555 " pathEditMode="relative" rAng="0" ptsTypes="AA">
                                      <p:cBhvr>
                                        <p:cTn id="171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-44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3" dur="175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5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0.53606 0.31505 " pathEditMode="relative" rAng="0" ptsTypes="AA">
                                      <p:cBhvr>
                                        <p:cTn id="180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10" y="1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2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750"/>
                            </p:stCondLst>
                            <p:childTnLst>
                              <p:par>
                                <p:cTn id="18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606 0.31505 L -0.21067 -0.56412 " pathEditMode="relative" rAng="0" ptsTypes="AA">
                                      <p:cBhvr>
                                        <p:cTn id="196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3" y="-43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8" dur="1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0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62761 0.47269 " pathEditMode="relative" rAng="0" ptsTypes="AA">
                                      <p:cBhvr>
                                        <p:cTn id="205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94" y="2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7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750"/>
                            </p:stCondLst>
                            <p:childTnLst>
                              <p:par>
                                <p:cTn id="20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76 0.47269 L -0.30833 -0.39352 " pathEditMode="relative" rAng="0" ptsTypes="AA">
                                      <p:cBhvr>
                                        <p:cTn id="221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-43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3" dur="175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5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5.55112E-17 L -0.70247 0.33056 " pathEditMode="relative" rAng="0" ptsTypes="AA">
                                      <p:cBhvr>
                                        <p:cTn id="230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61" y="16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2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750"/>
                            </p:stCondLst>
                            <p:childTnLst>
                              <p:par>
                                <p:cTn id="2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0247 0.33056 L -0.38047 -0.55718 " pathEditMode="relative" rAng="0" ptsTypes="AA">
                                      <p:cBhvr>
                                        <p:cTn id="246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-44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8" dur="175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0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-0.84908 0.4301 " pathEditMode="relative" rAng="0" ptsTypes="AA">
                                      <p:cBhvr>
                                        <p:cTn id="255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10" y="21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7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750"/>
                            </p:stCondLst>
                            <p:childTnLst>
                              <p:par>
                                <p:cTn id="25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4908 0.4301 L -0.52369 -0.4449 " pathEditMode="relative" rAng="0" ptsTypes="AA">
                                      <p:cBhvr>
                                        <p:cTn id="271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3" y="-4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3" dur="175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5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-0.86901 0.20047 " pathEditMode="relative" rAng="0" ptsTypes="AA">
                                      <p:cBhvr>
                                        <p:cTn id="280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59" y="10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2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750"/>
                            </p:stCondLst>
                            <p:childTnLst>
                              <p:par>
                                <p:cTn id="28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6901 0.20047 L -0.54636 -0.6831 " pathEditMode="relative" rAng="0" ptsTypes="AA">
                                      <p:cBhvr>
                                        <p:cTn id="296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33" y="-441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8" dur="17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0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79115 -0.02916 " pathEditMode="relative" rAng="0" ptsTypes="AA">
                                      <p:cBhvr>
                                        <p:cTn id="305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02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7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750"/>
                            </p:stCondLst>
                            <p:childTnLst>
                              <p:par>
                                <p:cTn id="30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9114 -0.02916 L -0.48112 -0.8912 " pathEditMode="relative" rAng="0" ptsTypes="AA">
                                      <p:cBhvr>
                                        <p:cTn id="321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-43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3" dur="175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5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3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" grpId="0"/>
      <p:bldP spid="30" grpId="0" animBg="1"/>
      <p:bldP spid="30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47" grpId="0" animBg="1"/>
      <p:bldP spid="47" grpId="1" animBg="1"/>
      <p:bldP spid="49" grpId="0" animBg="1"/>
      <p:bldP spid="4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7395" y="669481"/>
            <a:ext cx="6028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Bài 73:</a:t>
            </a:r>
            <a:r>
              <a:rPr lang="vi-VN" sz="5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uôn - uôt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965323" y="2450957"/>
            <a:ext cx="3427928" cy="3112716"/>
          </a:xfrm>
          <a:prstGeom prst="ellipse">
            <a:avLst/>
          </a:prstGeom>
          <a:solidFill>
            <a:srgbClr val="FFCCCC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uôt</a:t>
            </a:r>
            <a:endParaRPr lang="en-US" sz="9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708597" y="2450957"/>
            <a:ext cx="3520226" cy="3099837"/>
          </a:xfrm>
          <a:prstGeom prst="ellipse">
            <a:avLst/>
          </a:prstGeom>
          <a:solidFill>
            <a:srgbClr val="FFCCCC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uôn</a:t>
            </a:r>
            <a:endParaRPr lang="en-US" sz="9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34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403320" y="1414297"/>
            <a:ext cx="1692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uôt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595474" y="2525416"/>
            <a:ext cx="3193038" cy="2250830"/>
            <a:chOff x="3810000" y="1447800"/>
            <a:chExt cx="2209800" cy="1524000"/>
          </a:xfrm>
        </p:grpSpPr>
        <p:sp>
          <p:nvSpPr>
            <p:cNvPr id="10" name="Rectangle 9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dirty="0" smtClean="0">
                  <a:solidFill>
                    <a:prstClr val="black"/>
                  </a:solidFill>
                  <a:latin typeface="UTM Avo" panose="02040603050506020204" pitchFamily="18" charset="0"/>
                </a:rPr>
                <a:t>uôt</a:t>
              </a:r>
              <a:endParaRPr lang="en-US" sz="60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uô</a:t>
              </a:r>
              <a:endParaRPr lang="en-US" sz="60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t</a:t>
              </a:r>
              <a:endParaRPr lang="en-US" sz="60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812925" y="4998540"/>
            <a:ext cx="5283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 smtClean="0">
                <a:latin typeface="UTM Avo" panose="02040603050506020204" pitchFamily="18" charset="0"/>
              </a:rPr>
              <a:t>(uô - tờ - uôt)</a:t>
            </a:r>
            <a:endParaRPr lang="en-US" sz="5400" dirty="0"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93190" y="1414297"/>
            <a:ext cx="1692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uôn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643089" y="2525416"/>
            <a:ext cx="3193038" cy="2250830"/>
            <a:chOff x="3810000" y="1447800"/>
            <a:chExt cx="2209800" cy="1524000"/>
          </a:xfrm>
        </p:grpSpPr>
        <p:sp>
          <p:nvSpPr>
            <p:cNvPr id="17" name="Rectangle 16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dirty="0" smtClean="0">
                  <a:solidFill>
                    <a:prstClr val="black"/>
                  </a:solidFill>
                  <a:latin typeface="UTM Avo" panose="02040603050506020204" pitchFamily="18" charset="0"/>
                </a:rPr>
                <a:t>uôn</a:t>
              </a:r>
              <a:endParaRPr lang="en-US" sz="60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uô</a:t>
              </a:r>
              <a:endParaRPr lang="en-US" sz="60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n</a:t>
              </a:r>
              <a:endParaRPr lang="en-US" sz="60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20668" y="4998540"/>
            <a:ext cx="5637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 smtClean="0">
                <a:latin typeface="UTM Avo" panose="02040603050506020204" pitchFamily="18" charset="0"/>
              </a:rPr>
              <a:t>(uô - nờ - uôn)</a:t>
            </a:r>
            <a:endParaRPr lang="en-US" sz="5400" dirty="0">
              <a:latin typeface="UTM Avo" panose="0204060305050602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39607" y="395511"/>
            <a:ext cx="6028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Bài 73:</a:t>
            </a:r>
            <a:r>
              <a:rPr lang="vi-VN" sz="5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uôn - uôt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86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20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26270" y="4804856"/>
            <a:ext cx="5067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 smtClean="0">
                <a:latin typeface="UTM Avo" panose="02040603050506020204" pitchFamily="18" charset="0"/>
              </a:rPr>
              <a:t> chuồn chuồn</a:t>
            </a:r>
            <a:endParaRPr lang="en-US" sz="5400" b="1" dirty="0"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65254" y="4804856"/>
            <a:ext cx="152317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5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uôn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838681" y="2033898"/>
            <a:ext cx="3986017" cy="2250830"/>
            <a:chOff x="3809999" y="1447800"/>
            <a:chExt cx="2209801" cy="1524000"/>
          </a:xfrm>
        </p:grpSpPr>
        <p:sp>
          <p:nvSpPr>
            <p:cNvPr id="10" name="Rectangle 9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5400" dirty="0" smtClean="0">
                  <a:solidFill>
                    <a:prstClr val="black"/>
                  </a:solidFill>
                  <a:latin typeface="UTM Avo" panose="02040603050506020204" pitchFamily="18" charset="0"/>
                </a:rPr>
                <a:t>chuồn</a:t>
              </a:r>
              <a:endParaRPr lang="en-US" sz="54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09999" y="2286000"/>
              <a:ext cx="138514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5400" b="1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ch</a:t>
              </a:r>
              <a:r>
                <a:rPr lang="vi-VN" sz="5400" b="1" dirty="0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uôn</a:t>
              </a:r>
              <a:endParaRPr lang="en-US" sz="54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195139" y="2286000"/>
              <a:ext cx="824661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 sz="54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603065" y="4651574"/>
            <a:ext cx="4776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UTM Avo" panose="02040603050506020204" pitchFamily="18" charset="0"/>
              </a:rPr>
              <a:t>(chờ - uôn – chuôn – huyền – chuồn)</a:t>
            </a:r>
            <a:endParaRPr lang="en-US" sz="3600" dirty="0"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1" t="21150" r="53521" b="41500"/>
          <a:stretch/>
        </p:blipFill>
        <p:spPr>
          <a:xfrm>
            <a:off x="1343948" y="994438"/>
            <a:ext cx="4432059" cy="363429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861899" y="4819377"/>
            <a:ext cx="152317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5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uôn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709928" y="860295"/>
            <a:ext cx="2964742" cy="923330"/>
            <a:chOff x="8053868" y="1278441"/>
            <a:chExt cx="2964742" cy="923330"/>
          </a:xfrm>
        </p:grpSpPr>
        <p:sp>
          <p:nvSpPr>
            <p:cNvPr id="8" name="TextBox 7"/>
            <p:cNvSpPr txBox="1"/>
            <p:nvPr/>
          </p:nvSpPr>
          <p:spPr>
            <a:xfrm>
              <a:off x="8053868" y="1278441"/>
              <a:ext cx="296474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 smtClean="0">
                  <a:latin typeface="UTM Avo" panose="02040603050506020204" pitchFamily="18" charset="0"/>
                </a:rPr>
                <a:t>chuồn</a:t>
              </a:r>
              <a:endParaRPr lang="en-US" sz="54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774652" y="1278441"/>
              <a:ext cx="1523174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vi-VN" sz="5400" b="1" dirty="0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uôn</a:t>
              </a:r>
              <a:endParaRPr lang="en-US" sz="54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9796089" y="3522128"/>
            <a:ext cx="284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`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50109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265002" y="4861719"/>
            <a:ext cx="18373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>
                <a:latin typeface="UTM Avo" panose="02040603050506020204" pitchFamily="18" charset="0"/>
              </a:rPr>
              <a:t>c</a:t>
            </a:r>
            <a:r>
              <a:rPr lang="vi-VN" sz="4400" b="1" dirty="0" smtClean="0">
                <a:latin typeface="UTM Avo" panose="02040603050506020204" pitchFamily="18" charset="0"/>
              </a:rPr>
              <a:t>huột</a:t>
            </a:r>
            <a:endParaRPr lang="en-US" sz="4400" b="1" dirty="0">
              <a:latin typeface="UTM Avo" panose="0204060305050602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40174" y="4861719"/>
            <a:ext cx="11144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4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uôt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314692" y="1040811"/>
            <a:ext cx="2060155" cy="837060"/>
            <a:chOff x="7814875" y="1234960"/>
            <a:chExt cx="2321902" cy="837060"/>
          </a:xfrm>
        </p:grpSpPr>
        <p:sp>
          <p:nvSpPr>
            <p:cNvPr id="8" name="TextBox 7"/>
            <p:cNvSpPr txBox="1"/>
            <p:nvPr/>
          </p:nvSpPr>
          <p:spPr>
            <a:xfrm>
              <a:off x="7814875" y="1234960"/>
              <a:ext cx="23219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 smtClean="0">
                  <a:latin typeface="UTM Avo" panose="02040603050506020204" pitchFamily="18" charset="0"/>
                </a:rPr>
                <a:t>chuột</a:t>
              </a:r>
              <a:endParaRPr lang="en-US" sz="4800" b="1" dirty="0">
                <a:latin typeface="UTM Avo" panose="020406030505060202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479137" y="1241023"/>
              <a:ext cx="99337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vi-VN" sz="4800" b="1" dirty="0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uôt</a:t>
              </a:r>
              <a:endParaRPr lang="en-US" sz="48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513516" y="2328229"/>
            <a:ext cx="3662511" cy="2057806"/>
            <a:chOff x="3810000" y="1447800"/>
            <a:chExt cx="2209801" cy="1524000"/>
          </a:xfrm>
        </p:grpSpPr>
        <p:sp>
          <p:nvSpPr>
            <p:cNvPr id="10" name="Rectangle 9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4800" dirty="0" smtClean="0">
                  <a:solidFill>
                    <a:prstClr val="black"/>
                  </a:solidFill>
                  <a:latin typeface="UTM Avo" panose="02040603050506020204" pitchFamily="18" charset="0"/>
                </a:rPr>
                <a:t>chuột</a:t>
              </a:r>
              <a:endParaRPr lang="en-US" sz="48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10000" y="2286000"/>
              <a:ext cx="1322922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4800" b="1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chuôt</a:t>
              </a:r>
              <a:endParaRPr lang="en-US" sz="48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132922" y="2286000"/>
              <a:ext cx="886879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4800" b="1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.</a:t>
              </a:r>
              <a:endParaRPr lang="en-US" sz="48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3" t="22744" r="16518" b="42639"/>
          <a:stretch/>
        </p:blipFill>
        <p:spPr>
          <a:xfrm>
            <a:off x="955215" y="1590825"/>
            <a:ext cx="4363760" cy="244757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13516" y="4646274"/>
            <a:ext cx="4776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UTM Avo" panose="02040603050506020204" pitchFamily="18" charset="0"/>
              </a:rPr>
              <a:t>(chờ - uôt - chuôt - nặng - chuột)</a:t>
            </a:r>
            <a:endParaRPr lang="en-US" sz="3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65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68082" y="5397284"/>
            <a:ext cx="5067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 smtClean="0">
                <a:latin typeface="UTM Avo" panose="02040603050506020204" pitchFamily="18" charset="0"/>
              </a:rPr>
              <a:t> chuồn chuồn</a:t>
            </a:r>
            <a:endParaRPr lang="en-US" sz="5400" b="1" dirty="0">
              <a:latin typeface="UTM Avo" panose="0204060305050602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12097" y="5397284"/>
            <a:ext cx="152317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5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uôn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1" t="21150" r="53521" b="41500"/>
          <a:stretch/>
        </p:blipFill>
        <p:spPr>
          <a:xfrm>
            <a:off x="1085760" y="1586866"/>
            <a:ext cx="4432059" cy="363429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548494" y="5397284"/>
            <a:ext cx="152317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5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uôn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39528" y="5376874"/>
            <a:ext cx="22172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 smtClean="0">
                <a:latin typeface="UTM Avo" panose="02040603050506020204" pitchFamily="18" charset="0"/>
              </a:rPr>
              <a:t>chuột</a:t>
            </a:r>
            <a:endParaRPr lang="en-US" sz="5400" b="1" dirty="0">
              <a:latin typeface="UTM Avo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875523" y="5340690"/>
            <a:ext cx="13276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5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uôt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3" t="22744" r="16518" b="42639"/>
          <a:stretch/>
        </p:blipFill>
        <p:spPr>
          <a:xfrm>
            <a:off x="6929741" y="2105980"/>
            <a:ext cx="4363760" cy="24475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39607" y="395511"/>
            <a:ext cx="6028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Bài 73:</a:t>
            </a:r>
            <a:r>
              <a:rPr lang="vi-VN" sz="5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uôn - uôt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28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9" grpId="0"/>
      <p:bldP spid="20" grpId="0"/>
      <p:bldP spid="21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433" y="0"/>
            <a:ext cx="6228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9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53" y="1397726"/>
            <a:ext cx="8449514" cy="54602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34975" y="1397726"/>
            <a:ext cx="3866605" cy="101566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dirty="0" smtClean="0">
                <a:solidFill>
                  <a:srgbClr val="92D050"/>
                </a:solidFill>
                <a:latin typeface="UTM Avo" panose="02040603050506020204" pitchFamily="18" charset="0"/>
              </a:rPr>
              <a:t>THƯ GIÃN</a:t>
            </a:r>
            <a:endParaRPr lang="en-US" sz="7200" dirty="0">
              <a:solidFill>
                <a:srgbClr val="92D05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17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168</Words>
  <Application>Microsoft Office PowerPoint</Application>
  <PresentationFormat>Custom</PresentationFormat>
  <Paragraphs>65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mhc</cp:lastModifiedBy>
  <cp:revision>65</cp:revision>
  <dcterms:created xsi:type="dcterms:W3CDTF">2020-08-09T12:12:19Z</dcterms:created>
  <dcterms:modified xsi:type="dcterms:W3CDTF">2024-12-12T00:39:47Z</dcterms:modified>
</cp:coreProperties>
</file>