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78" r:id="rId3"/>
    <p:sldId id="306" r:id="rId4"/>
    <p:sldId id="307" r:id="rId5"/>
    <p:sldId id="275" r:id="rId6"/>
    <p:sldId id="277" r:id="rId7"/>
    <p:sldId id="308" r:id="rId8"/>
    <p:sldId id="293" r:id="rId9"/>
    <p:sldId id="295" r:id="rId10"/>
    <p:sldId id="294" r:id="rId11"/>
    <p:sldId id="296" r:id="rId12"/>
    <p:sldId id="298" r:id="rId13"/>
    <p:sldId id="309" r:id="rId14"/>
    <p:sldId id="299" r:id="rId15"/>
    <p:sldId id="270" r:id="rId16"/>
  </p:sldIdLst>
  <p:sldSz cx="12192000" cy="6858000"/>
  <p:notesSz cx="6858000" cy="9144000"/>
  <p:embeddedFontLst>
    <p:embeddedFont>
      <p:font typeface="VNI-Avo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>
        <p:scale>
          <a:sx n="77" d="100"/>
          <a:sy n="77" d="100"/>
        </p:scale>
        <p:origin x="-1626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6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0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2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7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4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4" r:id="rId3"/>
    <p:sldLayoutId id="2147483743" r:id="rId4"/>
    <p:sldLayoutId id="2147483739" r:id="rId5"/>
    <p:sldLayoutId id="2147483738" r:id="rId6"/>
    <p:sldLayoutId id="2147483734" r:id="rId7"/>
    <p:sldLayoutId id="2147483685" r:id="rId8"/>
    <p:sldLayoutId id="2147483732" r:id="rId9"/>
    <p:sldLayoutId id="2147483686" r:id="rId10"/>
    <p:sldLayoutId id="2147483652" r:id="rId11"/>
    <p:sldLayoutId id="2147483651" r:id="rId12"/>
    <p:sldLayoutId id="2147483654" r:id="rId13"/>
    <p:sldLayoutId id="2147483655" r:id="rId14"/>
    <p:sldLayoutId id="2147483754" r:id="rId15"/>
    <p:sldLayoutId id="2147483753" r:id="rId16"/>
    <p:sldLayoutId id="2147483752" r:id="rId17"/>
    <p:sldLayoutId id="2147483751" r:id="rId18"/>
    <p:sldLayoutId id="2147483750" r:id="rId19"/>
    <p:sldLayoutId id="2147483749" r:id="rId20"/>
    <p:sldLayoutId id="2147483748" r:id="rId21"/>
    <p:sldLayoutId id="2147483747" r:id="rId22"/>
    <p:sldLayoutId id="2147483746" r:id="rId23"/>
    <p:sldLayoutId id="2147483745" r:id="rId24"/>
    <p:sldLayoutId id="2147483742" r:id="rId25"/>
    <p:sldLayoutId id="2147483741" r:id="rId26"/>
    <p:sldLayoutId id="2147483740" r:id="rId27"/>
    <p:sldLayoutId id="2147483737" r:id="rId28"/>
    <p:sldLayoutId id="2147483736" r:id="rId29"/>
    <p:sldLayoutId id="2147483735" r:id="rId30"/>
    <p:sldLayoutId id="2147483733" r:id="rId31"/>
    <p:sldLayoutId id="2147483656" r:id="rId32"/>
    <p:sldLayoutId id="2147483657" r:id="rId33"/>
    <p:sldLayoutId id="2147483658" r:id="rId34"/>
    <p:sldLayoutId id="2147483659" r:id="rId35"/>
    <p:sldLayoutId id="214748365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13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98" y="3541923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69: Ôn tập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8738592" y="181195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 </a:t>
            </a: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10299916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6"/>
          <a:stretch/>
        </p:blipFill>
        <p:spPr>
          <a:xfrm>
            <a:off x="0" y="1428108"/>
            <a:ext cx="12046449" cy="542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91" y="426377"/>
            <a:ext cx="6210728" cy="1114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9461" y="717557"/>
            <a:ext cx="396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Mẹ con cá rô (2)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8642" y="1428108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82898" y="145350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026" y="258166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294638" y="250004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46566" y="306512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857985" y="300861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27721" y="3568558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6"/>
          <a:stretch/>
        </p:blipFill>
        <p:spPr>
          <a:xfrm>
            <a:off x="0" y="1428108"/>
            <a:ext cx="12046449" cy="542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91" y="426377"/>
            <a:ext cx="6210728" cy="1114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9461" y="717557"/>
            <a:ext cx="396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Mẹ con cá rô (2)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12384" y="885001"/>
            <a:ext cx="8340369" cy="885825"/>
            <a:chOff x="1595395" y="911335"/>
            <a:chExt cx="7387068" cy="8858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395" y="911335"/>
              <a:ext cx="7387068" cy="8858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17549" y="1123414"/>
              <a:ext cx="5289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a/ Ý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nào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đúng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?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rô</a:t>
              </a:r>
              <a:r>
                <a:rPr lang="en-US" sz="2400" dirty="0" smtClean="0">
                  <a:solidFill>
                    <a:srgbClr val="002060"/>
                  </a:solidFill>
                </a:rPr>
                <a:t> con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gặp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nạn</a:t>
              </a:r>
              <a:r>
                <a:rPr lang="en-US" sz="2400" dirty="0" smtClean="0">
                  <a:solidFill>
                    <a:srgbClr val="002060"/>
                  </a:solidFill>
                </a:rPr>
                <a:t>: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81874" y="4744889"/>
            <a:ext cx="6820474" cy="885825"/>
            <a:chOff x="976045" y="4744890"/>
            <a:chExt cx="6820474" cy="8858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045" y="4744890"/>
              <a:ext cx="6601146" cy="8858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23689" y="4956969"/>
              <a:ext cx="4972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b/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Nói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lời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rô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con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xin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lỗi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mẹ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07" y="2013216"/>
            <a:ext cx="7125128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733" y="3307880"/>
            <a:ext cx="7060702" cy="1028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2592" y="2171712"/>
            <a:ext cx="346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Cá cờ giúp rô con.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3173858" y="3521240"/>
            <a:ext cx="568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Chị gió, thần mưa giúp rô con.</a:t>
            </a:r>
          </a:p>
        </p:txBody>
      </p:sp>
      <p:pic>
        <p:nvPicPr>
          <p:cNvPr id="18" name="Picture 12" descr="https://i.pinimg.com/564x/fa/05/d9/fa05d954ba4c369d8a95100e0653d86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0" b="8523"/>
          <a:stretch/>
        </p:blipFill>
        <p:spPr bwMode="auto">
          <a:xfrm>
            <a:off x="8716355" y="4470837"/>
            <a:ext cx="3221759" cy="22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3858" y="3521240"/>
            <a:ext cx="5527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smtClean="0">
                <a:solidFill>
                  <a:srgbClr val="00B0F0"/>
                </a:solidFill>
                <a:hlinkClick r:id="" action="ppaction://noaction">
                  <a:snd r:embed="rId6" name="applause.wav"/>
                </a:hlinkClick>
              </a:rPr>
              <a:t>Chị gió, thần mưa giúp rô con.</a:t>
            </a:r>
            <a:endParaRPr lang="en-US" sz="2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192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6863" y="3323690"/>
            <a:ext cx="3549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</a:rPr>
              <a:t>Tập chép</a:t>
            </a:r>
            <a:endParaRPr lang="en-US" sz="4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99" y="1772987"/>
            <a:ext cx="9109706" cy="1404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1465" y="2214081"/>
            <a:ext cx="627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Rô</a:t>
            </a:r>
            <a:r>
              <a:rPr lang="en-US" sz="3200" dirty="0" smtClean="0">
                <a:solidFill>
                  <a:srgbClr val="002060"/>
                </a:solidFill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</a:rPr>
              <a:t>vọt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về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nhà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gặp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mẹ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i.pinimg.com/564x/57/b2/74/57b2746af38e33fbebd37d0727ba73c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9" y="3787633"/>
            <a:ext cx="3490416" cy="23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192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6863" y="3323690"/>
            <a:ext cx="3549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</a:rPr>
              <a:t>Khởi động</a:t>
            </a:r>
            <a:endParaRPr lang="en-US" sz="4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277" r="5908" b="25904"/>
          <a:stretch/>
        </p:blipFill>
        <p:spPr>
          <a:xfrm>
            <a:off x="2456791" y="405517"/>
            <a:ext cx="7955280" cy="2746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48554" y="1639631"/>
            <a:ext cx="7156324" cy="913008"/>
            <a:chOff x="2456791" y="1217222"/>
            <a:chExt cx="7156324" cy="913008"/>
          </a:xfrm>
        </p:grpSpPr>
        <p:sp>
          <p:nvSpPr>
            <p:cNvPr id="7" name="Rectangle 6"/>
            <p:cNvSpPr/>
            <p:nvPr/>
          </p:nvSpPr>
          <p:spPr>
            <a:xfrm>
              <a:off x="2456791" y="1217223"/>
              <a:ext cx="710803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>
                  <a:solidFill>
                    <a:srgbClr val="F7D79F">
                      <a:lumMod val="50000"/>
                    </a:srgbClr>
                  </a:solidFill>
                </a:ln>
                <a:solidFill>
                  <a:srgbClr val="DAA6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5079" y="1217222"/>
              <a:ext cx="710803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9A4B24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9A4B24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9A4B24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9A4B24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9A4B24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9A4B24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9A4B24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9A4B24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9A4B24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 w="19050">
                  <a:solidFill>
                    <a:srgbClr val="F7D79F">
                      <a:lumMod val="75000"/>
                    </a:srgbClr>
                  </a:solidFill>
                  <a:prstDash val="solid"/>
                </a:ln>
                <a:solidFill>
                  <a:srgbClr val="9A4B24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28513" y="3257892"/>
            <a:ext cx="7951714" cy="2642702"/>
          </a:xfrm>
          <a:prstGeom prst="roundRect">
            <a:avLst>
              <a:gd name="adj" fmla="val 12152"/>
            </a:avLst>
          </a:prstGeom>
          <a:solidFill>
            <a:srgbClr val="EFF7CD">
              <a:alpha val="83000"/>
            </a:srgbClr>
          </a:solidFill>
          <a:ln w="25400" cap="flat" cmpd="sng" algn="ctr">
            <a:solidFill>
              <a:srgbClr val="A7C6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 descr="Cartoon happy dwarf sitting on tree stump Vector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519" l="0" r="100000">
                        <a14:foregroundMark x1="36383" y1="14537" x2="41851" y2="13611"/>
                        <a14:foregroundMark x1="49211" y1="14537" x2="53207" y2="12963"/>
                        <a14:foregroundMark x1="35647" y1="13889" x2="38801" y2="14630"/>
                        <a14:foregroundMark x1="36172" y1="14630" x2="37960" y2="12037"/>
                        <a14:foregroundMark x1="48055" y1="15741" x2="50578" y2="13519"/>
                        <a14:foregroundMark x1="49001" y1="14352" x2="51630" y2="14815"/>
                        <a14:foregroundMark x1="49001" y1="15556" x2="51630" y2="13241"/>
                        <a14:foregroundMark x1="52156" y1="16944" x2="51104" y2="13519"/>
                        <a14:foregroundMark x1="48475" y1="15556" x2="49842" y2="12130"/>
                        <a14:foregroundMark x1="47950" y1="16944" x2="49317" y2="12778"/>
                        <a14:foregroundMark x1="51735" y1="17407" x2="50894" y2="13704"/>
                        <a14:foregroundMark x1="34805" y1="16019" x2="35857" y2="12593"/>
                        <a14:foregroundMark x1="38801" y1="16296" x2="37434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45273" y="4681272"/>
            <a:ext cx="2314671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9371" y="3461311"/>
            <a:ext cx="704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Mỗi chú lùn mang một từ ngữ. Em hãy xếp các chú lùn vào ngôi nhà mang vần tương ứng với từ ngữ.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127" y="405517"/>
            <a:ext cx="5212628" cy="142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72151" y="1819443"/>
            <a:ext cx="1567367" cy="1713857"/>
            <a:chOff x="5478928" y="1250509"/>
            <a:chExt cx="1175525" cy="1285393"/>
          </a:xfrm>
        </p:grpSpPr>
        <p:pic>
          <p:nvPicPr>
            <p:cNvPr id="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478928" y="2099754"/>
              <a:ext cx="1175525" cy="434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quả mít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3449" y="1942594"/>
            <a:ext cx="1804896" cy="1598585"/>
            <a:chOff x="793605" y="1439265"/>
            <a:chExt cx="1804896" cy="1598585"/>
          </a:xfrm>
        </p:grpSpPr>
        <p:pic>
          <p:nvPicPr>
            <p:cNvPr id="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088336" y="1439265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793605" y="2451089"/>
              <a:ext cx="1804896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đèn điện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21617" y="1914117"/>
            <a:ext cx="1771907" cy="1610838"/>
            <a:chOff x="3097610" y="1342302"/>
            <a:chExt cx="1328931" cy="1208129"/>
          </a:xfrm>
        </p:grpSpPr>
        <p:pic>
          <p:nvPicPr>
            <p:cNvPr id="1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4" t="35405" r="37419" b="34398"/>
            <a:stretch/>
          </p:blipFill>
          <p:spPr bwMode="auto">
            <a:xfrm>
              <a:off x="3331952" y="1342302"/>
              <a:ext cx="841299" cy="105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097610" y="2116269"/>
              <a:ext cx="1328931" cy="434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D86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chim hót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46556" y="1571903"/>
            <a:ext cx="1307371" cy="1958749"/>
            <a:chOff x="8824667" y="2254543"/>
            <a:chExt cx="980528" cy="1469062"/>
          </a:xfrm>
        </p:grpSpPr>
        <p:pic>
          <p:nvPicPr>
            <p:cNvPr id="1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8824667" y="3289443"/>
              <a:ext cx="980528" cy="434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sọt cá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03619" y="1748271"/>
            <a:ext cx="1348029" cy="1787723"/>
            <a:chOff x="6884266" y="1878990"/>
            <a:chExt cx="1011022" cy="1340792"/>
          </a:xfrm>
        </p:grpSpPr>
        <p:pic>
          <p:nvPicPr>
            <p:cNvPr id="17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84266" y="1878990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6902273" y="2768269"/>
              <a:ext cx="993015" cy="43416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hít thở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92677" y="1578326"/>
            <a:ext cx="1100517" cy="1947647"/>
            <a:chOff x="9384151" y="1223385"/>
            <a:chExt cx="1100517" cy="1947647"/>
          </a:xfrm>
        </p:grpSpPr>
        <p:pic>
          <p:nvPicPr>
            <p:cNvPr id="20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9428827" y="2592150"/>
              <a:ext cx="1011168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biển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116053" y="1587102"/>
            <a:ext cx="1072937" cy="1946198"/>
            <a:chOff x="-23594" y="1479233"/>
            <a:chExt cx="1072937" cy="1946198"/>
          </a:xfrm>
        </p:grpSpPr>
        <p:pic>
          <p:nvPicPr>
            <p:cNvPr id="2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-23594" y="147923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99317" y="2846549"/>
              <a:ext cx="768816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thịt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701553" y="1564500"/>
            <a:ext cx="1453891" cy="1948357"/>
            <a:chOff x="10700245" y="1619907"/>
            <a:chExt cx="1453891" cy="1948357"/>
          </a:xfrm>
        </p:grpSpPr>
        <p:pic>
          <p:nvPicPr>
            <p:cNvPr id="2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0700245" y="2989382"/>
              <a:ext cx="1453891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cô tiên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4178" y="4695512"/>
            <a:ext cx="2974282" cy="2008606"/>
            <a:chOff x="3723778" y="4308602"/>
            <a:chExt cx="2974282" cy="20086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723778" y="5670222"/>
              <a:ext cx="2974282" cy="646986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 smtClean="0">
                  <a:solidFill>
                    <a:srgbClr val="000000"/>
                  </a:solidFill>
                  <a:cs typeface="Arial"/>
                  <a:sym typeface="Arial"/>
                </a:rPr>
                <a:t>Vần iên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3640" y="4573135"/>
            <a:ext cx="2974282" cy="2130983"/>
            <a:chOff x="250301" y="4177142"/>
            <a:chExt cx="2974282" cy="21309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9029" r="38300" b="57637"/>
            <a:stretch/>
          </p:blipFill>
          <p:spPr>
            <a:xfrm>
              <a:off x="1121206" y="4177142"/>
              <a:ext cx="1232472" cy="1590287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250301" y="5661139"/>
              <a:ext cx="2974282" cy="646986"/>
            </a:xfrm>
            <a:prstGeom prst="roundRect">
              <a:avLst/>
            </a:prstGeom>
            <a:solidFill>
              <a:srgbClr val="FDF6D7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 smtClean="0">
                  <a:solidFill>
                    <a:srgbClr val="000000"/>
                  </a:solidFill>
                  <a:cs typeface="Arial"/>
                  <a:sym typeface="Arial"/>
                </a:rPr>
                <a:t>Vần it 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19880" y="4628659"/>
            <a:ext cx="2974282" cy="2074688"/>
            <a:chOff x="7197510" y="4233437"/>
            <a:chExt cx="2974282" cy="20746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197510" y="5661139"/>
              <a:ext cx="2974282" cy="646986"/>
            </a:xfrm>
            <a:prstGeom prst="roundRect">
              <a:avLst/>
            </a:prstGeom>
            <a:solidFill>
              <a:srgbClr val="FFDEDE"/>
            </a:solidFill>
            <a:ln w="57150">
              <a:solidFill>
                <a:srgbClr val="FFDEDE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Vần ot</a:t>
              </a: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01054 0.359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24049 0.365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42838 0.362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49713 0.3696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33516 0.3682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56133 0.187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878 0.365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2825 0.179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18" y="71919"/>
            <a:ext cx="6231275" cy="280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2536" y="1246062"/>
            <a:ext cx="5236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</a:rPr>
              <a:t>Bài 69: Ôn tập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3074" name="Picture 2" descr="Cartoon Character of pencil is read a book - 324603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2" y="2208944"/>
            <a:ext cx="3215256" cy="41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i.pinimg.com/564x/dd/25/a8/dd25a8fddd095140cfcf94bcd647c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825"/>
            <a:ext cx="12246796" cy="52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" y="2080534"/>
            <a:ext cx="5295238" cy="1831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/>
          <a:stretch/>
        </p:blipFill>
        <p:spPr>
          <a:xfrm>
            <a:off x="6019034" y="3862614"/>
            <a:ext cx="5118152" cy="1840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547" y="103050"/>
            <a:ext cx="7756988" cy="1252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8224" y="415050"/>
            <a:ext cx="746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</a:rPr>
              <a:t>Ghép các âm dưới đây thành vần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5780" y="2673045"/>
            <a:ext cx="139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5">
                    <a:lumMod val="75000"/>
                  </a:schemeClr>
                </a:solidFill>
              </a:rPr>
              <a:t>it</a:t>
            </a:r>
            <a:endParaRPr lang="en-US" sz="36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2048" y="2673045"/>
            <a:ext cx="139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5">
                    <a:lumMod val="75000"/>
                  </a:schemeClr>
                </a:solidFill>
              </a:rPr>
              <a:t>in</a:t>
            </a:r>
            <a:endParaRPr lang="en-US" sz="36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1365" y="3238643"/>
            <a:ext cx="139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5">
                    <a:lumMod val="75000"/>
                  </a:schemeClr>
                </a:solidFill>
              </a:rPr>
              <a:t>iêt</a:t>
            </a:r>
            <a:endParaRPr lang="en-US" sz="36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1484" y="4432506"/>
            <a:ext cx="187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1">
                    <a:lumMod val="75000"/>
                  </a:schemeClr>
                </a:solidFill>
              </a:rPr>
              <a:t>yên</a:t>
            </a:r>
            <a:endParaRPr lang="en-US" sz="3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32369" y="4410154"/>
            <a:ext cx="187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1">
                    <a:lumMod val="75000"/>
                  </a:schemeClr>
                </a:solidFill>
              </a:rPr>
              <a:t>yêt</a:t>
            </a:r>
            <a:endParaRPr lang="en-US" sz="3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1484" y="5056485"/>
            <a:ext cx="187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US" sz="3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16957" y="5056281"/>
            <a:ext cx="187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1">
                    <a:lumMod val="75000"/>
                  </a:schemeClr>
                </a:solidFill>
              </a:rPr>
              <a:t>ot</a:t>
            </a:r>
            <a:endParaRPr lang="en-US" sz="36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3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192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6863" y="3323690"/>
            <a:ext cx="3549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</a:rPr>
              <a:t>Tập đọc</a:t>
            </a:r>
            <a:endParaRPr lang="en-US" sz="4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65610" r="1947"/>
          <a:stretch/>
        </p:blipFill>
        <p:spPr>
          <a:xfrm>
            <a:off x="56508" y="1402422"/>
            <a:ext cx="12135492" cy="45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6"/>
          <a:stretch/>
        </p:blipFill>
        <p:spPr>
          <a:xfrm>
            <a:off x="0" y="1428108"/>
            <a:ext cx="12046449" cy="542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91" y="426377"/>
            <a:ext cx="6210728" cy="1114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9461" y="717557"/>
            <a:ext cx="396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Mẹ con cá rô (2)</a:t>
            </a:r>
            <a:endParaRPr lang="en-US" sz="360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22279" y="1972638"/>
            <a:ext cx="1520575" cy="205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68886" y="1962363"/>
            <a:ext cx="1520575" cy="205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82355" y="1988050"/>
            <a:ext cx="169352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5969" y="3041151"/>
            <a:ext cx="1677255" cy="102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11331" y="3642189"/>
            <a:ext cx="1666125" cy="291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181</Words>
  <Application>Microsoft Office PowerPoint</Application>
  <PresentationFormat>Custom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Coiny</vt:lpstr>
      <vt:lpstr>VNI-Avo</vt:lpstr>
      <vt:lpstr>UTM Avo</vt:lpstr>
      <vt:lpstr>Office Theme</vt:lpstr>
      <vt:lpstr>Tuần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mhc</cp:lastModifiedBy>
  <cp:revision>93</cp:revision>
  <dcterms:created xsi:type="dcterms:W3CDTF">2021-11-01T08:16:43Z</dcterms:created>
  <dcterms:modified xsi:type="dcterms:W3CDTF">2024-12-12T00:41:20Z</dcterms:modified>
</cp:coreProperties>
</file>