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305" r:id="rId2"/>
    <p:sldId id="347" r:id="rId3"/>
    <p:sldId id="350" r:id="rId4"/>
    <p:sldId id="354" r:id="rId5"/>
    <p:sldId id="351" r:id="rId6"/>
    <p:sldId id="353" r:id="rId7"/>
    <p:sldId id="370" r:id="rId8"/>
    <p:sldId id="371" r:id="rId9"/>
    <p:sldId id="376" r:id="rId10"/>
    <p:sldId id="377" r:id="rId11"/>
    <p:sldId id="382" r:id="rId12"/>
    <p:sldId id="383" r:id="rId13"/>
    <p:sldId id="362" r:id="rId14"/>
    <p:sldId id="359" r:id="rId15"/>
    <p:sldId id="271" r:id="rId16"/>
    <p:sldId id="378" r:id="rId17"/>
    <p:sldId id="381" r:id="rId18"/>
    <p:sldId id="379" r:id="rId19"/>
    <p:sldId id="380" r:id="rId20"/>
    <p:sldId id="363" r:id="rId21"/>
    <p:sldId id="364" r:id="rId22"/>
    <p:sldId id="374" r:id="rId23"/>
    <p:sldId id="375" r:id="rId24"/>
    <p:sldId id="282" r:id="rId25"/>
    <p:sldId id="2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19" autoAdjust="0"/>
    <p:restoredTop sz="94660"/>
  </p:normalViewPr>
  <p:slideViewPr>
    <p:cSldViewPr snapToGrid="0" showGuides="1">
      <p:cViewPr varScale="1">
        <p:scale>
          <a:sx n="117" d="100"/>
          <a:sy n="117" d="100"/>
        </p:scale>
        <p:origin x="-156" y="-102"/>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extLst>
      <p:ext uri="{BB962C8B-B14F-4D97-AF65-F5344CB8AC3E}">
        <p14:creationId xmlns:p14="http://schemas.microsoft.com/office/powerpoint/2010/main" val="1614106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12/12/2024</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12/12/2024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xmlns="" id="{7343FE20-CCED-4429-D608-EDFC2D4CF6B1}"/>
              </a:ext>
            </a:extLst>
          </p:cNvPr>
          <p:cNvSpPr txBox="1">
            <a:spLocks noChangeArrowheads="1"/>
          </p:cNvSpPr>
          <p:nvPr/>
        </p:nvSpPr>
        <p:spPr bwMode="auto">
          <a:xfrm>
            <a:off x="702365" y="2087768"/>
            <a:ext cx="11025809"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12</a:t>
            </a:r>
            <a:endPar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đọc </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2: Kỉ niệm xưa</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xmlns=""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xmlns=""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xmlns=""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xmlns=""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xmlns="" id="{983DB6DD-74AD-53A5-6B22-9A6B0D4887AA}"/>
              </a:ext>
            </a:extLst>
          </p:cNvPr>
          <p:cNvPicPr>
            <a:picLocks noChangeAspect="1"/>
          </p:cNvPicPr>
          <p:nvPr/>
        </p:nvPicPr>
        <p:blipFill>
          <a:blip r:embed="rId6"/>
          <a:stretch>
            <a:fillRect/>
          </a:stretch>
        </p:blipFill>
        <p:spPr>
          <a:xfrm>
            <a:off x="3819332" y="-201841"/>
            <a:ext cx="4208780" cy="1571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8DC38EED-53DD-4DC3-B5A5-BB1BE9AE71D9}"/>
              </a:ext>
            </a:extLst>
          </p:cNvPr>
          <p:cNvSpPr/>
          <p:nvPr/>
        </p:nvSpPr>
        <p:spPr>
          <a:xfrm>
            <a:off x="411779" y="831503"/>
            <a:ext cx="11263385" cy="5301003"/>
          </a:xfrm>
          <a:prstGeom prst="rect">
            <a:avLst/>
          </a:prstGeom>
        </p:spPr>
        <p:txBody>
          <a:bodyPr wrap="square">
            <a:spAutoFit/>
          </a:bodyPr>
          <a:lstStyle/>
          <a:p>
            <a:pPr algn="just"/>
            <a:r>
              <a:rPr lang="en-US" sz="2800" dirty="0">
                <a:latin typeface="UTM Avo" panose="02040603050506020204" pitchFamily="18" charset="0"/>
                <a:ea typeface="Calibri" panose="020F0502020204030204" pitchFamily="34" charset="0"/>
                <a:cs typeface="Times New Roman" panose="02020603050405020304" pitchFamily="18" charset="0"/>
              </a:rPr>
              <a:t>	</a:t>
            </a:r>
            <a:r>
              <a:rPr lang="vi-VN" sz="4400" dirty="0"/>
              <a:t>Trò chơi các chị tôi chơi mãi không chán là bán hàng. Các chị lấy dây tơ hồng mọc trên hàng rào cây cúc tần, cắt khúc ngắn để giả làm bún, phở, lấy lá râm bụt nấu canh. Còn tôi, bé nhất hội, bán bánh đa làm từ khoai lang luộc. Tiếng mời chào, tiếng khen ngon, kêu nóng râm ran cả một góc vườn. </a:t>
            </a:r>
          </a:p>
          <a:p>
            <a:pPr algn="just">
              <a:lnSpc>
                <a:spcPts val="3500"/>
              </a:lnSpc>
            </a:pPr>
            <a:endParaRPr lang="vi-VN" sz="4400" dirty="0">
              <a:latin typeface="Times New Roman" panose="02020603050405020304" pitchFamily="18" charset="0"/>
              <a:ea typeface="Arial" panose="020B0604020202020204" pitchFamily="34" charset="0"/>
            </a:endParaRPr>
          </a:p>
        </p:txBody>
      </p:sp>
      <p:sp>
        <p:nvSpPr>
          <p:cNvPr id="4" name="Oval 3">
            <a:extLst>
              <a:ext uri="{FF2B5EF4-FFF2-40B4-BE49-F238E27FC236}">
                <a16:creationId xmlns:a16="http://schemas.microsoft.com/office/drawing/2014/main" xmlns="" id="{A39065EA-C8B7-4003-A869-3369F8A6AA7F}"/>
              </a:ext>
            </a:extLst>
          </p:cNvPr>
          <p:cNvSpPr/>
          <p:nvPr/>
        </p:nvSpPr>
        <p:spPr>
          <a:xfrm>
            <a:off x="301969" y="503581"/>
            <a:ext cx="564181" cy="569842"/>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2</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83380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8DC38EED-53DD-4DC3-B5A5-BB1BE9AE71D9}"/>
              </a:ext>
            </a:extLst>
          </p:cNvPr>
          <p:cNvSpPr/>
          <p:nvPr/>
        </p:nvSpPr>
        <p:spPr>
          <a:xfrm>
            <a:off x="502646" y="503581"/>
            <a:ext cx="11568186" cy="5509200"/>
          </a:xfrm>
          <a:prstGeom prst="rect">
            <a:avLst/>
          </a:prstGeom>
        </p:spPr>
        <p:txBody>
          <a:bodyPr wrap="square">
            <a:spAutoFit/>
          </a:bodyPr>
          <a:lstStyle/>
          <a:p>
            <a:r>
              <a:rPr lang="en-US" sz="2800" dirty="0">
                <a:latin typeface="UTM Avo" panose="02040603050506020204" pitchFamily="18" charset="0"/>
                <a:ea typeface="Calibri" panose="020F0502020204030204" pitchFamily="34" charset="0"/>
                <a:cs typeface="Times New Roman" panose="02020603050405020304" pitchFamily="18" charset="0"/>
              </a:rPr>
              <a:t>	</a:t>
            </a:r>
            <a:r>
              <a:rPr lang="vi-VN" sz="4400" dirty="0"/>
              <a:t>Khác với bọn con gái, lũ con trai – là anh Hải, con bác tôi và Sơn, Hữu – con cô tôi lại khoái trò chơi đánh trận. Anh Hải lớn nhất trong các anh chị em, luôn luôn nhận là tổng chỉ huy. Ba an hem đánh nhau tít mù khiến lá cây rơi lả tả. Thường là đến phần bất phân thắng bại thì ông nội thò đầu ra cửa sổ, quát to: “Nghịch vừa vừa thôi!” </a:t>
            </a:r>
            <a:r>
              <a:rPr lang="en-US" sz="4400" dirty="0"/>
              <a:t>.</a:t>
            </a:r>
            <a:endParaRPr lang="vi-VN" sz="4400" dirty="0"/>
          </a:p>
        </p:txBody>
      </p:sp>
      <p:sp>
        <p:nvSpPr>
          <p:cNvPr id="4" name="Oval 3">
            <a:extLst>
              <a:ext uri="{FF2B5EF4-FFF2-40B4-BE49-F238E27FC236}">
                <a16:creationId xmlns:a16="http://schemas.microsoft.com/office/drawing/2014/main" xmlns="" id="{A39065EA-C8B7-4003-A869-3369F8A6AA7F}"/>
              </a:ext>
            </a:extLst>
          </p:cNvPr>
          <p:cNvSpPr/>
          <p:nvPr/>
        </p:nvSpPr>
        <p:spPr>
          <a:xfrm>
            <a:off x="301969" y="503581"/>
            <a:ext cx="564181" cy="569842"/>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spTree>
    <p:extLst>
      <p:ext uri="{BB962C8B-B14F-4D97-AF65-F5344CB8AC3E}">
        <p14:creationId xmlns:p14="http://schemas.microsoft.com/office/powerpoint/2010/main" val="3125223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8DC38EED-53DD-4DC3-B5A5-BB1BE9AE71D9}"/>
              </a:ext>
            </a:extLst>
          </p:cNvPr>
          <p:cNvSpPr/>
          <p:nvPr/>
        </p:nvSpPr>
        <p:spPr>
          <a:xfrm>
            <a:off x="477672" y="503581"/>
            <a:ext cx="11382232" cy="6186309"/>
          </a:xfrm>
          <a:prstGeom prst="rect">
            <a:avLst/>
          </a:prstGeom>
        </p:spPr>
        <p:txBody>
          <a:bodyPr wrap="square">
            <a:spAutoFit/>
          </a:bodyPr>
          <a:lstStyle/>
          <a:p>
            <a:r>
              <a:rPr lang="en-US" sz="2800" dirty="0">
                <a:latin typeface="UTM Avo" panose="02040603050506020204" pitchFamily="18" charset="0"/>
                <a:ea typeface="Calibri" panose="020F0502020204030204" pitchFamily="34" charset="0"/>
                <a:cs typeface="Times New Roman" panose="02020603050405020304" pitchFamily="18" charset="0"/>
              </a:rPr>
              <a:t>	</a:t>
            </a:r>
            <a:r>
              <a:rPr lang="vi-VN" sz="4400" dirty="0"/>
              <a:t>Sau này, khi đã khôn lớn, chị em chúng tôi vẫn thân thiết với nhau như hồi thơ bé. Chúng tôi hay ngồi nhắc lại những trò chơi thuở nhỏ và mảnh vườn xưa yêu dấu của ông bà nội. Phải chăng bởi những kỉ niệm thơ bé ấy mà tình chị em con cô con cậu của chúng tôi vẫn bền chặt mãi qua thời gian</a:t>
            </a:r>
            <a:r>
              <a:rPr lang="en-US" sz="4400" dirty="0" smtClean="0"/>
              <a:t>?                                                                                             </a:t>
            </a:r>
          </a:p>
          <a:p>
            <a:r>
              <a:rPr lang="en-US" sz="4400" dirty="0"/>
              <a:t> </a:t>
            </a:r>
            <a:r>
              <a:rPr lang="en-US" sz="4400" dirty="0" smtClean="0"/>
              <a:t>                                                 Theo </a:t>
            </a:r>
            <a:r>
              <a:rPr lang="en-US" sz="4400" dirty="0"/>
              <a:t>Lê Thanh Nga</a:t>
            </a:r>
            <a:endParaRPr lang="vi-VN" sz="4400" dirty="0"/>
          </a:p>
          <a:p>
            <a:endParaRPr lang="vi-VN" sz="4400" dirty="0"/>
          </a:p>
        </p:txBody>
      </p:sp>
      <p:sp>
        <p:nvSpPr>
          <p:cNvPr id="4" name="Oval 3">
            <a:extLst>
              <a:ext uri="{FF2B5EF4-FFF2-40B4-BE49-F238E27FC236}">
                <a16:creationId xmlns:a16="http://schemas.microsoft.com/office/drawing/2014/main" xmlns="" id="{A39065EA-C8B7-4003-A869-3369F8A6AA7F}"/>
              </a:ext>
            </a:extLst>
          </p:cNvPr>
          <p:cNvSpPr/>
          <p:nvPr/>
        </p:nvSpPr>
        <p:spPr>
          <a:xfrm>
            <a:off x="301969" y="503581"/>
            <a:ext cx="564181" cy="569842"/>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4</a:t>
            </a:r>
          </a:p>
        </p:txBody>
      </p:sp>
    </p:spTree>
    <p:extLst>
      <p:ext uri="{BB962C8B-B14F-4D97-AF65-F5344CB8AC3E}">
        <p14:creationId xmlns:p14="http://schemas.microsoft.com/office/powerpoint/2010/main" val="2034200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23"/>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A3808A34-6C64-1019-1485-DC402046EF14}"/>
              </a:ext>
            </a:extLst>
          </p:cNvPr>
          <p:cNvGrpSpPr/>
          <p:nvPr/>
        </p:nvGrpSpPr>
        <p:grpSpPr>
          <a:xfrm>
            <a:off x="5347957" y="1900767"/>
            <a:ext cx="6634712" cy="3169925"/>
            <a:chOff x="2975205" y="1255651"/>
            <a:chExt cx="5432196" cy="3036949"/>
          </a:xfrm>
        </p:grpSpPr>
        <p:sp>
          <p:nvSpPr>
            <p:cNvPr id="4" name="Rectangle: Rounded Corners 34">
              <a:extLst>
                <a:ext uri="{FF2B5EF4-FFF2-40B4-BE49-F238E27FC236}">
                  <a16:creationId xmlns:a16="http://schemas.microsoft.com/office/drawing/2014/main" xmlns=""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xmlns=""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xmlns=""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xmlns=""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xmlns=""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xmlns=""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xmlns="" id="{143191EA-9FB7-0E8E-2346-7D75EB8CD0A6}"/>
              </a:ext>
            </a:extLst>
          </p:cNvPr>
          <p:cNvSpPr txBox="1">
            <a:spLocks/>
          </p:cNvSpPr>
          <p:nvPr/>
        </p:nvSpPr>
        <p:spPr>
          <a:xfrm>
            <a:off x="1413235" y="4002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966" y="344410"/>
            <a:ext cx="11305571" cy="6649560"/>
          </a:xfrm>
          <a:prstGeom prst="rect">
            <a:avLst/>
          </a:prstGeom>
          <a:noFill/>
        </p:spPr>
      </p:pic>
      <p:pic>
        <p:nvPicPr>
          <p:cNvPr id="3" name="图片 9">
            <a:extLst>
              <a:ext uri="{FF2B5EF4-FFF2-40B4-BE49-F238E27FC236}">
                <a16:creationId xmlns:a16="http://schemas.microsoft.com/office/drawing/2014/main" xmlns=""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7429" y="-446602"/>
            <a:ext cx="1803639" cy="1803639"/>
          </a:xfrm>
          <a:prstGeom prst="rect">
            <a:avLst/>
          </a:prstGeom>
        </p:spPr>
      </p:pic>
      <p:pic>
        <p:nvPicPr>
          <p:cNvPr id="4" name="图片 1">
            <a:extLst>
              <a:ext uri="{FF2B5EF4-FFF2-40B4-BE49-F238E27FC236}">
                <a16:creationId xmlns:a16="http://schemas.microsoft.com/office/drawing/2014/main" xmlns=""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55463" y="-256602"/>
            <a:ext cx="2247235" cy="1541862"/>
          </a:xfrm>
          <a:prstGeom prst="rect">
            <a:avLst/>
          </a:prstGeom>
        </p:spPr>
      </p:pic>
      <p:sp>
        <p:nvSpPr>
          <p:cNvPr id="8" name="文本框 4">
            <a:extLst>
              <a:ext uri="{FF2B5EF4-FFF2-40B4-BE49-F238E27FC236}">
                <a16:creationId xmlns:a16="http://schemas.microsoft.com/office/drawing/2014/main" xmlns="" id="{AE011527-5139-1649-B1EE-87717122C37D}"/>
              </a:ext>
            </a:extLst>
          </p:cNvPr>
          <p:cNvSpPr txBox="1"/>
          <p:nvPr/>
        </p:nvSpPr>
        <p:spPr>
          <a:xfrm rot="21049605">
            <a:off x="42600" y="512220"/>
            <a:ext cx="2162032" cy="707886"/>
          </a:xfrm>
          <a:prstGeom prst="rect">
            <a:avLst/>
          </a:prstGeom>
          <a:noFill/>
        </p:spPr>
        <p:txBody>
          <a:bodyPr wrap="square" rtlCol="0">
            <a:spAutoFit/>
          </a:bodyPr>
          <a:lstStyle/>
          <a:p>
            <a:pPr defTabSz="828947">
              <a:defRPr/>
            </a:pPr>
            <a:r>
              <a:rPr lang="en-US" altLang="zh-CN" sz="4000" b="1">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CHÚ GIẢI</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9B850C58-E15F-6F61-EE6B-4BAD374BC352}"/>
              </a:ext>
            </a:extLst>
          </p:cNvPr>
          <p:cNvSpPr txBox="1"/>
          <p:nvPr/>
        </p:nvSpPr>
        <p:spPr>
          <a:xfrm>
            <a:off x="1834141" y="866163"/>
            <a:ext cx="9299220" cy="4401205"/>
          </a:xfrm>
          <a:prstGeom prst="rect">
            <a:avLst/>
          </a:prstGeom>
          <a:noFill/>
        </p:spPr>
        <p:txBody>
          <a:bodyPr wrap="square">
            <a:spAutoFit/>
          </a:bodyPr>
          <a:lstStyle/>
          <a:p>
            <a:pPr algn="just"/>
            <a:r>
              <a:rPr lang="en-US" sz="2800" kern="1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800" kern="100" dirty="0" smtClean="0">
                <a:solidFill>
                  <a:srgbClr val="FFC000"/>
                </a:solidFill>
                <a:latin typeface="UTM Avo" panose="02040603050506020204" pitchFamily="18" charset="0"/>
                <a:ea typeface="Calibri" panose="020F0502020204030204" pitchFamily="34" charset="0"/>
                <a:cs typeface="Times New Roman" panose="02020603050405020304" pitchFamily="18" charset="0"/>
              </a:rPr>
              <a:t>Án thư</a:t>
            </a:r>
            <a:r>
              <a:rPr lang="en-US" sz="2800" kern="100" dirty="0" smtClean="0">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800" kern="100" dirty="0" smtClean="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bàn thời xưa, hẹp và dài, dùng để đọc sách và viết</a:t>
            </a:r>
            <a:r>
              <a:rPr lang="en-US" sz="2800" kern="100" dirty="0" smtClean="0">
                <a:solidFill>
                  <a:srgbClr val="FFFF00"/>
                </a:solidFill>
                <a:latin typeface="UTM Avo" panose="02040603050506020204" pitchFamily="18" charset="0"/>
                <a:ea typeface="Calibri" panose="020F0502020204030204" pitchFamily="34" charset="0"/>
                <a:cs typeface="Times New Roman" panose="02020603050405020304" pitchFamily="18" charset="0"/>
              </a:rPr>
              <a:t>.</a:t>
            </a:r>
            <a:endParaRPr lang="en-US"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kern="1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800" kern="100" dirty="0" smtClean="0">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Bắt mạch:</a:t>
            </a:r>
            <a:r>
              <a:rPr lang="en-US" sz="2800" kern="100" dirty="0" smtClean="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Ấ n nhẹ ngón tay lên chỗ có động mạch để chẩn đoán hoặc theo dõi bệnh.</a:t>
            </a:r>
            <a:endParaRPr lang="en-US"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800" kern="100" dirty="0" smtClean="0">
                <a:solidFill>
                  <a:srgbClr val="FFC000"/>
                </a:solidFill>
                <a:latin typeface="UTM Avo" panose="02040603050506020204" pitchFamily="18" charset="0"/>
                <a:ea typeface="Calibri" panose="020F0502020204030204" pitchFamily="34" charset="0"/>
                <a:cs typeface="Times New Roman" panose="02020603050405020304" pitchFamily="18" charset="0"/>
              </a:rPr>
              <a:t>Châm cứu</a:t>
            </a:r>
            <a:r>
              <a:rPr lang="en-US" sz="2800" kern="100" dirty="0" smtClean="0">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800" kern="100" dirty="0" smtClean="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châm kim hoặc đốt nóng các huyệt trên cơ thể để chữa bệnh theo Đông y.</a:t>
            </a:r>
            <a:endParaRPr lang="en-US"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kern="1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800" kern="100" dirty="0" smtClean="0">
                <a:solidFill>
                  <a:srgbClr val="FFC000"/>
                </a:solidFill>
                <a:effectLst/>
                <a:latin typeface="UTM Avo" panose="02040603050506020204" pitchFamily="18" charset="0"/>
                <a:ea typeface="Calibri" panose="020F0502020204030204" pitchFamily="34" charset="0"/>
                <a:cs typeface="Times New Roman" panose="02020603050405020304" pitchFamily="18" charset="0"/>
              </a:rPr>
              <a:t>Dây tơ hồng:</a:t>
            </a:r>
            <a:r>
              <a:rPr lang="en-US" sz="2800" kern="100" dirty="0" smtClean="0">
                <a:solidFill>
                  <a:srgbClr val="FFFF00"/>
                </a:solidFill>
                <a:effectLst/>
                <a:latin typeface="UTM Avo" panose="02040603050506020204" pitchFamily="18" charset="0"/>
                <a:ea typeface="Calibri" panose="020F0502020204030204" pitchFamily="34" charset="0"/>
                <a:cs typeface="Times New Roman" panose="02020603050405020304" pitchFamily="18" charset="0"/>
              </a:rPr>
              <a:t> cây dạng sợi nhỏ, màu vàng hoặc trắng, không có lá, quấn vào cây chủ.</a:t>
            </a:r>
          </a:p>
          <a:p>
            <a:pPr algn="just"/>
            <a:r>
              <a:rPr lang="en-US" sz="2800" kern="100" dirty="0" smtClean="0">
                <a:solidFill>
                  <a:srgbClr val="FFFF00"/>
                </a:solidFill>
                <a:latin typeface="UTM Avo" panose="02040603050506020204" pitchFamily="18" charset="0"/>
                <a:ea typeface="Calibri" panose="020F0502020204030204" pitchFamily="34" charset="0"/>
                <a:cs typeface="Times New Roman" panose="02020603050405020304" pitchFamily="18" charset="0"/>
              </a:rPr>
              <a:t>- </a:t>
            </a:r>
            <a:r>
              <a:rPr lang="en-US" sz="2800" kern="100" dirty="0" smtClean="0">
                <a:solidFill>
                  <a:srgbClr val="FFC000"/>
                </a:solidFill>
                <a:latin typeface="UTM Avo" panose="02040603050506020204" pitchFamily="18" charset="0"/>
                <a:ea typeface="Calibri" panose="020F0502020204030204" pitchFamily="34" charset="0"/>
                <a:cs typeface="Times New Roman" panose="02020603050405020304" pitchFamily="18" charset="0"/>
              </a:rPr>
              <a:t>Bất phân thắng bại</a:t>
            </a:r>
            <a:r>
              <a:rPr lang="en-US" sz="2800" kern="100" dirty="0" smtClean="0">
                <a:solidFill>
                  <a:srgbClr val="FFFF00"/>
                </a:solidFill>
                <a:latin typeface="UTM Avo" panose="02040603050506020204" pitchFamily="18" charset="0"/>
                <a:ea typeface="Calibri" panose="020F0502020204030204" pitchFamily="34" charset="0"/>
                <a:cs typeface="Times New Roman" panose="02020603050405020304" pitchFamily="18" charset="0"/>
              </a:rPr>
              <a:t>: không phân định được thắng thua</a:t>
            </a:r>
            <a:endParaRPr lang="en-US"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581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xmlns=""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xmlns=""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xmlns="" id="{D74D5597-3D14-403F-8449-5785C229A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xmlns="" id="{70BABE85-2206-4333-97C6-9790E0A6AC0D}"/>
              </a:ext>
            </a:extLst>
          </p:cNvPr>
          <p:cNvSpPr txBox="1"/>
          <p:nvPr/>
        </p:nvSpPr>
        <p:spPr>
          <a:xfrm>
            <a:off x="646043" y="1696209"/>
            <a:ext cx="11111949" cy="3046988"/>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sz="3200" dirty="0" smtClean="0">
                <a:solidFill>
                  <a:srgbClr val="FF0000"/>
                </a:solidFill>
                <a:latin typeface="UTM Avo" panose="02040603050506020204" pitchFamily="18" charset="0"/>
              </a:rPr>
              <a:t>	Khung cảnh ngôi nhà xưa của ông bà nội được miêu tả như thế nào?</a:t>
            </a:r>
            <a:endParaRPr lang="pt-BR" sz="3200" dirty="0">
              <a:solidFill>
                <a:srgbClr val="FF0000"/>
              </a:solidFill>
              <a:latin typeface="UTM Avo" panose="02040603050506020204" pitchFamily="18" charset="0"/>
            </a:endParaRPr>
          </a:p>
          <a:p>
            <a:pPr algn="just">
              <a:lnSpc>
                <a:spcPct val="150000"/>
              </a:lnSpc>
            </a:pPr>
            <a:r>
              <a:rPr lang="pt-BR" sz="3200" dirty="0">
                <a:solidFill>
                  <a:srgbClr val="00B050"/>
                </a:solidFill>
                <a:latin typeface="UTM Avo" panose="02040603050506020204" pitchFamily="18" charset="0"/>
              </a:rPr>
              <a:t>- </a:t>
            </a:r>
            <a:r>
              <a:rPr lang="en-US" sz="3200" dirty="0" smtClean="0">
                <a:solidFill>
                  <a:srgbClr val="00B050"/>
                </a:solidFill>
                <a:latin typeface="UTM Avo" panose="02040603050506020204" pitchFamily="18" charset="0"/>
              </a:rPr>
              <a:t>Ngôi nhà khung gỗ có những cột gỗ lim lên nước đen bóng</a:t>
            </a:r>
            <a:endParaRPr lang="en-US" sz="3200" dirty="0">
              <a:solidFill>
                <a:srgbClr val="00B050"/>
              </a:solidFill>
              <a:latin typeface="UTM Avo" panose="02040603050506020204" pitchFamily="18" charset="0"/>
            </a:endParaRPr>
          </a:p>
        </p:txBody>
      </p:sp>
    </p:spTree>
    <p:extLst>
      <p:ext uri="{BB962C8B-B14F-4D97-AF65-F5344CB8AC3E}">
        <p14:creationId xmlns:p14="http://schemas.microsoft.com/office/powerpoint/2010/main" val="412262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ircle(in)">
                                      <p:cBhvr>
                                        <p:cTn id="12"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xmlns="" id="{D74D5597-3D14-403F-8449-5785C229A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xmlns="" id="{70BABE85-2206-4333-97C6-9790E0A6AC0D}"/>
              </a:ext>
            </a:extLst>
          </p:cNvPr>
          <p:cNvSpPr txBox="1"/>
          <p:nvPr/>
        </p:nvSpPr>
        <p:spPr>
          <a:xfrm>
            <a:off x="540025" y="1815478"/>
            <a:ext cx="11111949" cy="3046988"/>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sz="3200" dirty="0" smtClean="0">
                <a:solidFill>
                  <a:srgbClr val="FF0000"/>
                </a:solidFill>
                <a:latin typeface="UTM Avo" panose="02040603050506020204" pitchFamily="18" charset="0"/>
              </a:rPr>
              <a:t>Mấy anh chị em chơi những trò gì? Em thích những chi tiết nào trong hai đoạn văn miêu tả các trò chơi ấy?</a:t>
            </a:r>
            <a:endParaRPr lang="en-US" sz="3200" dirty="0">
              <a:solidFill>
                <a:srgbClr val="FF0000"/>
              </a:solidFill>
              <a:latin typeface="UTM Avo" panose="02040603050506020204" pitchFamily="18" charset="0"/>
            </a:endParaRPr>
          </a:p>
          <a:p>
            <a:pPr algn="just">
              <a:lnSpc>
                <a:spcPct val="150000"/>
              </a:lnSpc>
            </a:pPr>
            <a:r>
              <a:rPr lang="en-US" sz="3200" dirty="0">
                <a:solidFill>
                  <a:srgbClr val="00B050"/>
                </a:solidFill>
                <a:latin typeface="UTM Avo" panose="02040603050506020204" pitchFamily="18" charset="0"/>
              </a:rPr>
              <a:t>- </a:t>
            </a:r>
            <a:r>
              <a:rPr lang="en-US" sz="3200" dirty="0" smtClean="0">
                <a:solidFill>
                  <a:srgbClr val="00B050"/>
                </a:solidFill>
                <a:latin typeface="UTM Avo" panose="02040603050506020204" pitchFamily="18" charset="0"/>
              </a:rPr>
              <a:t>Mấy anh chị chơi bán hàng, đánh trận</a:t>
            </a:r>
            <a:endParaRPr lang="vi-VN" sz="3200" dirty="0">
              <a:solidFill>
                <a:srgbClr val="00B050"/>
              </a:solidFill>
            </a:endParaRPr>
          </a:p>
        </p:txBody>
      </p:sp>
    </p:spTree>
    <p:extLst>
      <p:ext uri="{BB962C8B-B14F-4D97-AF65-F5344CB8AC3E}">
        <p14:creationId xmlns:p14="http://schemas.microsoft.com/office/powerpoint/2010/main" val="367380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ircle(in)">
                                      <p:cBhvr>
                                        <p:cTn id="12"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xmlns="" id="{D74D5597-3D14-403F-8449-5785C229A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xmlns="" id="{70BABE85-2206-4333-97C6-9790E0A6AC0D}"/>
              </a:ext>
            </a:extLst>
          </p:cNvPr>
          <p:cNvSpPr txBox="1"/>
          <p:nvPr/>
        </p:nvSpPr>
        <p:spPr>
          <a:xfrm>
            <a:off x="646043" y="1074509"/>
            <a:ext cx="10949609" cy="4708981"/>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3</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sz="3200" dirty="0" smtClean="0">
                <a:solidFill>
                  <a:srgbClr val="FF0000"/>
                </a:solidFill>
                <a:latin typeface="UTM Avo" panose="02040603050506020204" pitchFamily="18" charset="0"/>
              </a:rPr>
              <a:t>Hình ảnh ông nội trong tâm trí các cháu vừa trang nghiêm, vừa ấm áp. Hãy tìm những chi tiết trong bài đọc thể hiện điều đó?</a:t>
            </a:r>
            <a:endParaRPr lang="en-US" sz="3200" dirty="0">
              <a:solidFill>
                <a:srgbClr val="FF0000"/>
              </a:solidFill>
              <a:latin typeface="UTM Avo" panose="02040603050506020204" pitchFamily="18" charset="0"/>
            </a:endParaRPr>
          </a:p>
          <a:p>
            <a:pPr algn="just">
              <a:lnSpc>
                <a:spcPct val="150000"/>
              </a:lnSpc>
            </a:pPr>
            <a:r>
              <a:rPr lang="en-US" sz="3200" dirty="0">
                <a:solidFill>
                  <a:srgbClr val="00B050"/>
                </a:solidFill>
                <a:latin typeface="UTM Avo" panose="02040603050506020204" pitchFamily="18" charset="0"/>
              </a:rPr>
              <a:t> </a:t>
            </a:r>
            <a:r>
              <a:rPr lang="en-US" sz="3200" dirty="0" smtClean="0">
                <a:solidFill>
                  <a:srgbClr val="00B050"/>
                </a:solidFill>
                <a:latin typeface="UTM Avo" panose="02040603050506020204" pitchFamily="18" charset="0"/>
              </a:rPr>
              <a:t>   </a:t>
            </a:r>
            <a:r>
              <a:rPr lang="vi-VN" sz="2400" b="1" dirty="0" smtClean="0"/>
              <a:t>Cảnh </a:t>
            </a:r>
            <a:r>
              <a:rPr lang="vi-VN" sz="2400" b="1" dirty="0"/>
              <a:t>ông nội ngồi sau án thư bên cửa sổ, bắt mạch, kê đơn, châm cứu và bốc thuốc thể hiện sự trang nghiêm. Còn cảnh ông thò đầu ra cửa sổ mắng yêu các cháu trai đang nghịch thể hiện sự trang nghiêm vừa cho thấy tình cảm ấm áp của ông dành cho các cháu.</a:t>
            </a:r>
            <a:endParaRPr lang="en-US" sz="40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395942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ircle(in)">
                                      <p:cBhvr>
                                        <p:cTn id="12"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xmlns="" id="{D74D5597-3D14-403F-8449-5785C229A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9"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649357" y="4625009"/>
            <a:ext cx="728869" cy="702365"/>
          </a:xfrm>
          <a:prstGeom prst="ellipse">
            <a:avLst/>
          </a:prstGeom>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Text Box 4">
            <a:extLst>
              <a:ext uri="{FF2B5EF4-FFF2-40B4-BE49-F238E27FC236}">
                <a16:creationId xmlns:a16="http://schemas.microsoft.com/office/drawing/2014/main" xmlns="" id="{70BABE85-2206-4333-97C6-9790E0A6AC0D}"/>
              </a:ext>
            </a:extLst>
          </p:cNvPr>
          <p:cNvSpPr txBox="1"/>
          <p:nvPr/>
        </p:nvSpPr>
        <p:spPr>
          <a:xfrm>
            <a:off x="772767" y="781809"/>
            <a:ext cx="10646466" cy="5509200"/>
          </a:xfrm>
          <a:prstGeom prst="rect">
            <a:avLst/>
          </a:prstGeom>
          <a:noFill/>
        </p:spPr>
        <p:txBody>
          <a:bodyPr wrap="square" rtlCol="0" anchor="t">
            <a:spAutoFit/>
          </a:bodyPr>
          <a:lstStyle/>
          <a:p>
            <a:pPr algn="just"/>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4</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sz="3200" dirty="0" smtClean="0">
                <a:solidFill>
                  <a:srgbClr val="FF0000"/>
                </a:solidFill>
                <a:latin typeface="UTM Avo" panose="02040603050506020204" pitchFamily="18" charset="0"/>
              </a:rPr>
              <a:t>Câu nào dưới đây nêu ý nghĩa, chủ đề của bài đọc? Chọn ý đúng</a:t>
            </a:r>
            <a:endParaRPr lang="en-US" sz="3200" dirty="0">
              <a:solidFill>
                <a:srgbClr val="FF0000"/>
              </a:solidFill>
              <a:latin typeface="UTM Avo" panose="02040603050506020204" pitchFamily="18" charset="0"/>
            </a:endParaRPr>
          </a:p>
          <a:p>
            <a:pPr marL="514350" indent="-514350" algn="just">
              <a:buAutoNum type="alphaLcParenR"/>
            </a:pPr>
            <a:r>
              <a:rPr lang="en-US" sz="3200" dirty="0" smtClean="0">
                <a:solidFill>
                  <a:srgbClr val="7030A0"/>
                </a:solidFill>
                <a:latin typeface="UTM Avo" panose="02040603050506020204" pitchFamily="18" charset="0"/>
              </a:rPr>
              <a:t>Tôi nhớ mãi về căn nhà nhỏ này, nơi lưu giữ tuổi thơ yêu dấu.</a:t>
            </a:r>
          </a:p>
          <a:p>
            <a:pPr marL="514350" indent="-514350" algn="just">
              <a:buAutoNum type="alphaLcParenR"/>
            </a:pPr>
            <a:r>
              <a:rPr lang="en-US" sz="3200" dirty="0" smtClean="0">
                <a:solidFill>
                  <a:srgbClr val="7030A0"/>
                </a:solidFill>
                <a:latin typeface="UTM Avo" panose="02040603050506020204" pitchFamily="18" charset="0"/>
              </a:rPr>
              <a:t>Mỗi khi ông làm việc, chị em  chúng tôi lại kéo nhau ra vườn chơi</a:t>
            </a:r>
          </a:p>
          <a:p>
            <a:pPr marL="514350" indent="-514350" algn="just">
              <a:buAutoNum type="alphaLcParenR"/>
            </a:pPr>
            <a:r>
              <a:rPr lang="en-US" sz="3200" dirty="0" smtClean="0">
                <a:solidFill>
                  <a:srgbClr val="7030A0"/>
                </a:solidFill>
                <a:latin typeface="UTM Avo" panose="02040603050506020204" pitchFamily="18" charset="0"/>
              </a:rPr>
              <a:t>Sau này, khi đã khôn lớn, chị em chúng tôi vẫn thân thiết với nhau như hồi thơ bé.</a:t>
            </a:r>
          </a:p>
          <a:p>
            <a:pPr marL="514350" indent="-514350" algn="just">
              <a:buAutoNum type="alphaLcParenR"/>
            </a:pPr>
            <a:r>
              <a:rPr lang="en-US" sz="3200" dirty="0" smtClean="0">
                <a:solidFill>
                  <a:srgbClr val="7030A0"/>
                </a:solidFill>
                <a:latin typeface="UTM Avo" panose="02040603050506020204" pitchFamily="18" charset="0"/>
              </a:rPr>
              <a:t>Phải chăng bởi những kỉ niệm thơ bé ấy mà tình chị em con cô con cậu của chúng tôi vẫn bền chặt theo thời gian</a:t>
            </a:r>
            <a:endParaRPr lang="vi-VN" sz="3200" dirty="0">
              <a:solidFill>
                <a:srgbClr val="7030A0"/>
              </a:solidFill>
            </a:endParaRPr>
          </a:p>
        </p:txBody>
      </p:sp>
    </p:spTree>
    <p:extLst>
      <p:ext uri="{BB962C8B-B14F-4D97-AF65-F5344CB8AC3E}">
        <p14:creationId xmlns:p14="http://schemas.microsoft.com/office/powerpoint/2010/main" val="168967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ircle(in)">
                                      <p:cBhvr>
                                        <p:cTn id="12" dur="2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ircle(in)">
                                      <p:cBhvr>
                                        <p:cTn id="17" dur="20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circle(in)">
                                      <p:cBhvr>
                                        <p:cTn id="22" dur="20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circle(in)">
                                      <p:cBhvr>
                                        <p:cTn id="27" dur="20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BDC318F4-1A5A-930F-C17A-50B964BB4629}"/>
              </a:ext>
            </a:extLst>
          </p:cNvPr>
          <p:cNvGrpSpPr/>
          <p:nvPr/>
        </p:nvGrpSpPr>
        <p:grpSpPr>
          <a:xfrm>
            <a:off x="3886200" y="556591"/>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xmlns=""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xmlns="" id="{8D4E816D-0AF6-6CD5-AA94-AFD7E854EE8C}"/>
                </a:ext>
              </a:extLst>
            </p:cNvPr>
            <p:cNvSpPr txBox="1"/>
            <p:nvPr/>
          </p:nvSpPr>
          <p:spPr>
            <a:xfrm>
              <a:off x="-555497" y="1848047"/>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xmlns=""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xmlns="" id="{1952AB2E-7914-F92A-778C-F4ED87BCCC59}"/>
              </a:ext>
            </a:extLst>
          </p:cNvPr>
          <p:cNvSpPr txBox="1"/>
          <p:nvPr/>
        </p:nvSpPr>
        <p:spPr>
          <a:xfrm>
            <a:off x="227134" y="2538043"/>
            <a:ext cx="8227752" cy="2942409"/>
          </a:xfrm>
          <a:prstGeom prst="rect">
            <a:avLst/>
          </a:prstGeom>
          <a:noFill/>
        </p:spPr>
        <p:txBody>
          <a:bodyPr wrap="square">
            <a:spAutoFit/>
          </a:bodyPr>
          <a:lstStyle/>
          <a:p>
            <a:pPr marL="180340" algn="just">
              <a:lnSpc>
                <a:spcPct val="150000"/>
              </a:lnSpc>
              <a:tabLst>
                <a:tab pos="270510" algn="l"/>
              </a:tabLst>
            </a:pP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Đọc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với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giọng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UTM Avo" panose="02040603050506020204" pitchFamily="18" charset="0"/>
              </a:rPr>
              <a:t>diễn</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cảm</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phù</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hợp</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với</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nội</a:t>
            </a:r>
            <a:r>
              <a:rPr lang="en-US" sz="3200" dirty="0">
                <a:solidFill>
                  <a:srgbClr val="0070C0"/>
                </a:solidFill>
                <a:latin typeface="UTM Avo" panose="02040603050506020204" pitchFamily="18" charset="0"/>
              </a:rPr>
              <a:t> dung </a:t>
            </a:r>
            <a:r>
              <a:rPr lang="en-US" sz="3200" dirty="0" err="1">
                <a:solidFill>
                  <a:srgbClr val="0070C0"/>
                </a:solidFill>
                <a:latin typeface="UTM Avo" panose="02040603050506020204" pitchFamily="18" charset="0"/>
              </a:rPr>
              <a:t>và</a:t>
            </a:r>
            <a:r>
              <a:rPr lang="en-US" sz="3200" dirty="0">
                <a:solidFill>
                  <a:srgbClr val="0070C0"/>
                </a:solidFill>
                <a:latin typeface="UTM Avo" panose="02040603050506020204" pitchFamily="18" charset="0"/>
              </a:rPr>
              <a:t> ý </a:t>
            </a:r>
            <a:r>
              <a:rPr lang="en-US" sz="3200" dirty="0" err="1">
                <a:solidFill>
                  <a:srgbClr val="0070C0"/>
                </a:solidFill>
                <a:latin typeface="UTM Avo" panose="02040603050506020204" pitchFamily="18" charset="0"/>
              </a:rPr>
              <a:t>nghĩa</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của</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bài</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Nhấn</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giọng</a:t>
            </a:r>
            <a:r>
              <a:rPr lang="en-US" sz="3200" dirty="0">
                <a:solidFill>
                  <a:srgbClr val="0070C0"/>
                </a:solidFill>
                <a:latin typeface="UTM Avo" panose="02040603050506020204" pitchFamily="18" charset="0"/>
              </a:rPr>
              <a:t> ở </a:t>
            </a:r>
            <a:r>
              <a:rPr lang="en-US" sz="3200" dirty="0" err="1">
                <a:solidFill>
                  <a:srgbClr val="0070C0"/>
                </a:solidFill>
                <a:latin typeface="UTM Avo" panose="02040603050506020204" pitchFamily="18" charset="0"/>
              </a:rPr>
              <a:t>những</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từ</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ngữ</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thề</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hiện</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cảm</a:t>
            </a:r>
            <a:r>
              <a:rPr lang="en-US" sz="3200" dirty="0">
                <a:solidFill>
                  <a:srgbClr val="0070C0"/>
                </a:solidFill>
                <a:latin typeface="UTM Avo" panose="02040603050506020204" pitchFamily="18" charset="0"/>
              </a:rPr>
              <a:t> </a:t>
            </a:r>
            <a:r>
              <a:rPr lang="en-US" sz="3200" dirty="0" err="1">
                <a:solidFill>
                  <a:srgbClr val="0070C0"/>
                </a:solidFill>
                <a:latin typeface="UTM Avo" panose="02040603050506020204" pitchFamily="18" charset="0"/>
              </a:rPr>
              <a:t>xúc</a:t>
            </a:r>
            <a:r>
              <a:rPr lang="en-US" sz="3200" dirty="0">
                <a:solidFill>
                  <a:srgbClr val="0070C0"/>
                </a:solidFill>
                <a:latin typeface="UTM Avo" panose="02040603050506020204" pitchFamily="18" charset="0"/>
              </a:rPr>
              <a:t>.</a:t>
            </a: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D955B88-85D5-A00B-0250-9D996585E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4A4228E-C6ED-49EE-EDE5-0613D48B10D8}"/>
              </a:ext>
            </a:extLst>
          </p:cNvPr>
          <p:cNvSpPr txBox="1"/>
          <p:nvPr/>
        </p:nvSpPr>
        <p:spPr>
          <a:xfrm>
            <a:off x="390939" y="988267"/>
            <a:ext cx="11410122" cy="4221669"/>
          </a:xfrm>
          <a:prstGeom prst="rect">
            <a:avLst/>
          </a:prstGeom>
          <a:noFill/>
        </p:spPr>
        <p:txBody>
          <a:bodyPr wrap="square">
            <a:spAutoFit/>
          </a:bodyPr>
          <a:lstStyle/>
          <a:p>
            <a:pPr algn="just">
              <a:lnSpc>
                <a:spcPts val="4600"/>
              </a:lnSpc>
            </a:pPr>
            <a:r>
              <a:rPr lang="en-US" sz="4000" dirty="0" smtClean="0"/>
              <a:t>    </a:t>
            </a:r>
            <a:r>
              <a:rPr lang="vi-VN" sz="4000" dirty="0" smtClean="0"/>
              <a:t>Sau </a:t>
            </a:r>
            <a:r>
              <a:rPr lang="vi-VN" sz="4000" dirty="0"/>
              <a:t>này, khi đã khôn lớn, chị em chúng tôi vẫn thân thiết với nhau như hồi thơ bé. Chúng tôi hay ngồi nhắc lại những trò chơi thuở nhỏ và mảnh vườn xưa yêu dấu của ông bà nội. Phải chăng bởi những kỉ niệm thơ bé ấy mà tình chị em con cô con cậu của chúng tôi vẫn bền chặt mãi qua thời gian</a:t>
            </a:r>
            <a:r>
              <a:rPr lang="en-US" sz="4000" dirty="0">
                <a:latin typeface="UTM Avo" panose="02040603050506020204" pitchFamily="18" charset="0"/>
              </a:rPr>
              <a:t>?</a:t>
            </a:r>
            <a:endParaRPr lang="en-US" sz="3600" dirty="0">
              <a:solidFill>
                <a:srgbClr val="7030A0"/>
              </a:solidFill>
              <a:latin typeface="UTM Avo" panose="02040603050506020204" pitchFamily="18" charset="0"/>
            </a:endParaRPr>
          </a:p>
        </p:txBody>
      </p:sp>
    </p:spTree>
    <p:extLst>
      <p:ext uri="{BB962C8B-B14F-4D97-AF65-F5344CB8AC3E}">
        <p14:creationId xmlns:p14="http://schemas.microsoft.com/office/powerpoint/2010/main" val="479349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2" y="2339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1E138665-48A5-B1BC-B580-12D96CBBFE17}"/>
              </a:ext>
            </a:extLst>
          </p:cNvPr>
          <p:cNvSpPr txBox="1"/>
          <p:nvPr/>
        </p:nvSpPr>
        <p:spPr>
          <a:xfrm>
            <a:off x="1335825" y="1422234"/>
            <a:ext cx="9177512" cy="2000548"/>
          </a:xfrm>
          <a:prstGeom prst="rect">
            <a:avLst/>
          </a:prstGeom>
          <a:noFill/>
        </p:spPr>
        <p:txBody>
          <a:bodyPr wrap="none" rtlCol="0">
            <a:spAutoFit/>
          </a:bodyPr>
          <a:lstStyle/>
          <a:p>
            <a:pPr algn="l"/>
            <a:r>
              <a:rPr lang="en-US" sz="44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 ĐỌC DIỄN CẢM TRƯỚC LỚP</a:t>
            </a:r>
          </a:p>
          <a:p>
            <a:pPr algn="l"/>
            <a:endParaRPr lang="en-US" sz="44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l"/>
            <a:r>
              <a:rPr lang="en-US" sz="36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Học sinh tự chọn đoạn để đọc.</a:t>
            </a:r>
            <a:endParaRPr lang="en-US" sz="36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5" name="Picture 4" descr="A picture containing stationary&#10;&#10;Description automatically generated">
            <a:extLst>
              <a:ext uri="{FF2B5EF4-FFF2-40B4-BE49-F238E27FC236}">
                <a16:creationId xmlns:a16="http://schemas.microsoft.com/office/drawing/2014/main" xmlns="" id="{DBC0FB87-57D8-D4BE-946F-E8388672FE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flipH="1">
            <a:off x="-108623" y="3803883"/>
            <a:ext cx="3465972" cy="3263766"/>
          </a:xfrm>
          <a:prstGeom prst="rect">
            <a:avLst/>
          </a:prstGeom>
        </p:spPr>
      </p:pic>
      <p:pic>
        <p:nvPicPr>
          <p:cNvPr id="6" name="Picture 5">
            <a:extLst>
              <a:ext uri="{FF2B5EF4-FFF2-40B4-BE49-F238E27FC236}">
                <a16:creationId xmlns:a16="http://schemas.microsoft.com/office/drawing/2014/main" xmlns="" id="{89518613-0F13-95EF-304F-97F485FE1577}"/>
              </a:ext>
            </a:extLst>
          </p:cNvPr>
          <p:cNvPicPr>
            <a:picLocks noChangeAspect="1"/>
          </p:cNvPicPr>
          <p:nvPr/>
        </p:nvPicPr>
        <p:blipFill>
          <a:blip r:embed="rId5"/>
          <a:stretch>
            <a:fillRect/>
          </a:stretch>
        </p:blipFill>
        <p:spPr>
          <a:xfrm>
            <a:off x="4462717" y="3603218"/>
            <a:ext cx="7620660" cy="3183649"/>
          </a:xfrm>
          <a:prstGeom prst="rect">
            <a:avLst/>
          </a:prstGeom>
        </p:spPr>
      </p:pic>
    </p:spTree>
    <p:extLst>
      <p:ext uri="{BB962C8B-B14F-4D97-AF65-F5344CB8AC3E}">
        <p14:creationId xmlns:p14="http://schemas.microsoft.com/office/powerpoint/2010/main" val="390485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a16="http://schemas.microsoft.com/office/drawing/2014/main" xmlns=""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xmlns="" id="{B5AD3C74-A4D9-1139-2B7D-85023DFC2A3C}"/>
              </a:ext>
            </a:extLst>
          </p:cNvPr>
          <p:cNvSpPr txBox="1"/>
          <p:nvPr/>
        </p:nvSpPr>
        <p:spPr>
          <a:xfrm>
            <a:off x="1739063" y="1057952"/>
            <a:ext cx="9962606"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tập được điều gì qua bài đọc?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Em Yêu Trường Em">
            <a:hlinkClick r:id="" action="ppaction://media"/>
            <a:extLst>
              <a:ext uri="{FF2B5EF4-FFF2-40B4-BE49-F238E27FC236}">
                <a16:creationId xmlns:a16="http://schemas.microsoft.com/office/drawing/2014/main" xmlns="" id="{A7D74F10-5B62-A9B5-A01B-225BFF756BD4}"/>
              </a:ext>
            </a:extLst>
          </p:cNvPr>
          <p:cNvPicPr>
            <a:picLocks noChangeAspect="1"/>
          </p:cNvPicPr>
          <p:nvPr>
            <a:videoFile r:link="rId1"/>
            <p:extLst>
              <p:ext uri="{DAA4B4D4-6D71-4841-9C94-3DE7FCFB9230}">
                <p14:media xmlns:p14="http://schemas.microsoft.com/office/powerpoint/2010/main" r:embed="rId2">
                  <p14:trim st="17492"/>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0730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31F9067-84D9-1B8C-91ED-A528615E8425}"/>
              </a:ext>
            </a:extLst>
          </p:cNvPr>
          <p:cNvSpPr txBox="1"/>
          <p:nvPr/>
        </p:nvSpPr>
        <p:spPr>
          <a:xfrm>
            <a:off x="344556" y="112751"/>
            <a:ext cx="11290852" cy="605294"/>
          </a:xfrm>
          <a:prstGeom prst="rect">
            <a:avLst/>
          </a:prstGeom>
          <a:noFill/>
        </p:spPr>
        <p:txBody>
          <a:bodyPr wrap="square">
            <a:spAutoFit/>
          </a:bodyPr>
          <a:lstStyle/>
          <a:p>
            <a:pPr algn="ctr">
              <a:lnSpc>
                <a:spcPts val="4000"/>
              </a:lnSpc>
            </a:pPr>
            <a:r>
              <a:rPr lang="en-US" sz="36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Kỉ niệm xưa</a:t>
            </a:r>
            <a:endPar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556591" y="830796"/>
            <a:ext cx="11264348" cy="4832092"/>
          </a:xfrm>
          <a:prstGeom prst="rect">
            <a:avLst/>
          </a:prstGeom>
          <a:noFill/>
        </p:spPr>
        <p:txBody>
          <a:bodyPr wrap="square" rtlCol="0">
            <a:spAutoFit/>
          </a:bodyPr>
          <a:lstStyle/>
          <a:p>
            <a:r>
              <a:rPr lang="en-US" sz="2800" dirty="0" smtClean="0"/>
              <a:t> </a:t>
            </a:r>
            <a:r>
              <a:rPr lang="en-US" sz="2800" dirty="0" smtClean="0">
                <a:solidFill>
                  <a:srgbClr val="FF0000"/>
                </a:solidFill>
              </a:rPr>
              <a:t> 1    </a:t>
            </a:r>
            <a:r>
              <a:rPr lang="vi-VN" sz="2800" dirty="0" smtClean="0"/>
              <a:t>Ngôi </a:t>
            </a:r>
            <a:r>
              <a:rPr lang="vi-VN" sz="2800" dirty="0"/>
              <a:t>nhà cũ của ông bà nội tôi nằm giữa một khu vườn rộng. Tôi nhớ mãi về căn nhà nhỏ này, nơi lưu giữ tuổi thơ yêu dấu. Ngôi nhà khung gỗ, có những cột lim lên nước đen bóng. Trong ngôi nhà mát lịm, ông nội tôi hay ngồi sau án thư bên cửa sổ bắt mạch, kê đơn, châm cứu và bốc thuốc. Mỗi khi ông làm việc, chị em chúng tôi lại kéo nhau ra vườn chơi. </a:t>
            </a:r>
          </a:p>
          <a:p>
            <a:r>
              <a:rPr lang="vi-VN" sz="2800" dirty="0"/>
              <a:t>  </a:t>
            </a:r>
            <a:r>
              <a:rPr lang="en-US" sz="2800" dirty="0" smtClean="0">
                <a:solidFill>
                  <a:srgbClr val="FF0000"/>
                </a:solidFill>
              </a:rPr>
              <a:t>2</a:t>
            </a:r>
            <a:r>
              <a:rPr lang="vi-VN" sz="2800" dirty="0"/>
              <a:t>   Trò chơi các chị tôi chơi mãi không chán là bán hàng. Các chị lấy dây tơ hồng mọc trên hàng rào cây cúc tần, cắt khúc ngắn để giả làm bún, phở, lấy lá râm bụt nấu canh. Còn tôi, bé nhất hội, bán bánh đa làm từ khoai lang luộc. Tiếng mời chào, tiếng khen ngon, kêu nóng râm ran cả một góc vườn. </a:t>
            </a:r>
          </a:p>
        </p:txBody>
      </p:sp>
    </p:spTree>
    <p:extLst>
      <p:ext uri="{BB962C8B-B14F-4D97-AF65-F5344CB8AC3E}">
        <p14:creationId xmlns:p14="http://schemas.microsoft.com/office/powerpoint/2010/main" val="4244248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8DC38EED-53DD-4DC3-B5A5-BB1BE9AE71D9}"/>
              </a:ext>
            </a:extLst>
          </p:cNvPr>
          <p:cNvSpPr/>
          <p:nvPr/>
        </p:nvSpPr>
        <p:spPr>
          <a:xfrm>
            <a:off x="410817" y="206212"/>
            <a:ext cx="11370365" cy="6001643"/>
          </a:xfrm>
          <a:prstGeom prst="rect">
            <a:avLst/>
          </a:prstGeom>
        </p:spPr>
        <p:txBody>
          <a:bodyPr wrap="square">
            <a:spAutoFit/>
          </a:bodyPr>
          <a:lstStyle/>
          <a:p>
            <a:r>
              <a:rPr lang="en-US" sz="2800" dirty="0">
                <a:latin typeface="UTM Avo" panose="02040603050506020204" pitchFamily="18" charset="0"/>
                <a:cs typeface="Times New Roman" panose="02020603050405020304" pitchFamily="18" charset="0"/>
              </a:rPr>
              <a:t> </a:t>
            </a:r>
            <a:r>
              <a:rPr lang="en-US" sz="2800" dirty="0" smtClean="0">
                <a:latin typeface="UTM Avo" panose="02040603050506020204" pitchFamily="18" charset="0"/>
                <a:cs typeface="Times New Roman" panose="02020603050405020304" pitchFamily="18" charset="0"/>
              </a:rPr>
              <a:t> </a:t>
            </a:r>
            <a:r>
              <a:rPr lang="en-US" sz="2800" dirty="0" smtClean="0">
                <a:solidFill>
                  <a:srgbClr val="FF0000"/>
                </a:solidFill>
                <a:latin typeface="UTM Avo" panose="02040603050506020204" pitchFamily="18" charset="0"/>
                <a:cs typeface="Times New Roman" panose="02020603050405020304" pitchFamily="18" charset="0"/>
              </a:rPr>
              <a:t>3</a:t>
            </a:r>
            <a:r>
              <a:rPr lang="en-US" sz="2800" dirty="0" smtClean="0">
                <a:latin typeface="UTM Avo" panose="02040603050506020204" pitchFamily="18" charset="0"/>
                <a:cs typeface="Times New Roman" panose="02020603050405020304" pitchFamily="18" charset="0"/>
              </a:rPr>
              <a:t>   </a:t>
            </a:r>
            <a:r>
              <a:rPr lang="vi-VN" sz="3200" dirty="0" smtClean="0">
                <a:latin typeface="+mj-lt"/>
              </a:rPr>
              <a:t>Khác </a:t>
            </a:r>
            <a:r>
              <a:rPr lang="vi-VN" sz="3200" dirty="0">
                <a:latin typeface="+mj-lt"/>
              </a:rPr>
              <a:t>với bọn con gái, lũ con trai – là anh Hải, con bác tôi và Sơn, Hữu – con cô tôi lại khoái trò chơi đánh trận. Anh Hải lớn nhất trong các anh chị em, luôn luôn nhận là tổng chỉ huy. Ba an hem đánh nhau tít mù khiến lá cây rơi lả tả. Thường là đến phần bất phân thắng bại thì ông nội thò đầu ra cửa sổ, quát to: “Nghịch vừa vừa thôi!” </a:t>
            </a:r>
            <a:r>
              <a:rPr lang="en-US" sz="3200" dirty="0" smtClean="0">
                <a:latin typeface="+mj-lt"/>
              </a:rPr>
              <a:t>.</a:t>
            </a:r>
            <a:endParaRPr lang="vi-VN" sz="3200" dirty="0">
              <a:latin typeface="+mj-lt"/>
            </a:endParaRPr>
          </a:p>
          <a:p>
            <a:r>
              <a:rPr lang="vi-VN" sz="3200" dirty="0">
                <a:latin typeface="+mj-lt"/>
              </a:rPr>
              <a:t>  </a:t>
            </a:r>
            <a:r>
              <a:rPr lang="en-US" sz="3200" dirty="0" smtClean="0">
                <a:solidFill>
                  <a:srgbClr val="FF0000"/>
                </a:solidFill>
                <a:latin typeface="+mj-lt"/>
              </a:rPr>
              <a:t>4</a:t>
            </a:r>
            <a:r>
              <a:rPr lang="vi-VN" sz="3200" dirty="0">
                <a:latin typeface="+mj-lt"/>
              </a:rPr>
              <a:t>   Sau này, khi đã khôn lớn, chị em chúng tôi vẫn thân thiết với nhau như hồi thơ bé. Chúng tôi hay ngồi nhắc lại những trò chơi thuở nhỏ và mảnh vườn xưa yêu dấu của ông bà nội. Phải chăng bởi những kỉ niệm thơ bé ấy mà tình chị em con cô con cậu của chúng tôi vẫn bền chặt mãi qua thời </a:t>
            </a:r>
            <a:r>
              <a:rPr lang="vi-VN" sz="3200" dirty="0" smtClean="0">
                <a:latin typeface="+mj-lt"/>
              </a:rPr>
              <a:t>gian</a:t>
            </a:r>
            <a:r>
              <a:rPr lang="en-US" sz="3200" dirty="0" smtClean="0">
                <a:latin typeface="+mj-lt"/>
              </a:rPr>
              <a:t>?</a:t>
            </a:r>
          </a:p>
          <a:p>
            <a:r>
              <a:rPr lang="en-US" sz="3200" dirty="0" smtClean="0">
                <a:latin typeface="+mj-lt"/>
              </a:rPr>
              <a:t>                                                                                     Theo Lê Thanh Nga</a:t>
            </a:r>
            <a:endParaRPr lang="vi-VN" sz="3200" dirty="0">
              <a:latin typeface="+mj-lt"/>
            </a:endParaRPr>
          </a:p>
        </p:txBody>
      </p:sp>
    </p:spTree>
    <p:extLst>
      <p:ext uri="{BB962C8B-B14F-4D97-AF65-F5344CB8AC3E}">
        <p14:creationId xmlns:p14="http://schemas.microsoft.com/office/powerpoint/2010/main" val="3887743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351;p42">
            <a:extLst>
              <a:ext uri="{FF2B5EF4-FFF2-40B4-BE49-F238E27FC236}">
                <a16:creationId xmlns:a16="http://schemas.microsoft.com/office/drawing/2014/main" xmlns="" id="{4F81463B-6DA8-82E4-84B0-FEDDCB87AE35}"/>
              </a:ext>
            </a:extLst>
          </p:cNvPr>
          <p:cNvSpPr txBox="1">
            <a:spLocks/>
          </p:cNvSpPr>
          <p:nvPr/>
        </p:nvSpPr>
        <p:spPr>
          <a:xfrm>
            <a:off x="2395709" y="13252"/>
            <a:ext cx="7824650" cy="805505"/>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44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LUYỆN</a:t>
            </a:r>
            <a:r>
              <a:rPr lang="en-US" sz="4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 </a:t>
            </a:r>
            <a:r>
              <a:rPr lang="en-US" sz="4400" b="1" kern="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ĐỌC</a:t>
            </a:r>
            <a:r>
              <a:rPr lang="en-US" sz="44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 TỪ KHÓ</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
        <p:nvSpPr>
          <p:cNvPr id="6" name="TextBox 5">
            <a:extLst>
              <a:ext uri="{FF2B5EF4-FFF2-40B4-BE49-F238E27FC236}">
                <a16:creationId xmlns:a16="http://schemas.microsoft.com/office/drawing/2014/main" xmlns="" id="{3AA6A3C4-0B09-440C-B46D-04CD3CB7DCC1}"/>
              </a:ext>
            </a:extLst>
          </p:cNvPr>
          <p:cNvSpPr txBox="1"/>
          <p:nvPr/>
        </p:nvSpPr>
        <p:spPr>
          <a:xfrm>
            <a:off x="3366052" y="818757"/>
            <a:ext cx="6122503" cy="4708981"/>
          </a:xfrm>
          <a:prstGeom prst="rect">
            <a:avLst/>
          </a:prstGeom>
          <a:noFill/>
        </p:spPr>
        <p:txBody>
          <a:bodyPr wrap="square" rtlCol="0">
            <a:spAutoFit/>
          </a:bodyPr>
          <a:lstStyle/>
          <a:p>
            <a:pPr algn="just">
              <a:lnSpc>
                <a:spcPct val="150000"/>
              </a:lnSpc>
            </a:pPr>
            <a:r>
              <a:rPr lang="en-US" sz="40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 </a:t>
            </a:r>
            <a:r>
              <a:rPr lang="en-US" sz="4000" dirty="0" smtClean="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râm ran</a:t>
            </a:r>
            <a:endParaRPr lang="en-US" sz="40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endParaRPr>
          </a:p>
          <a:p>
            <a:pPr algn="just">
              <a:lnSpc>
                <a:spcPct val="150000"/>
              </a:lnSpc>
            </a:pPr>
            <a:r>
              <a:rPr lang="en-US" sz="40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 </a:t>
            </a:r>
            <a:r>
              <a:rPr lang="en-US" sz="40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a:t>
            </a:r>
            <a:r>
              <a:rPr lang="en-US" sz="40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ít mù</a:t>
            </a:r>
            <a:r>
              <a:rPr lang="vi-VN" sz="4000" dirty="0" smtClean="0">
                <a:latin typeface="UTM Avo" panose="02040603050506020204" pitchFamily="18" charset="0"/>
                <a:ea typeface="Calibri" panose="020F0502020204030204" pitchFamily="34" charset="0"/>
                <a:cs typeface="Times New Roman" panose="02020603050405020304" pitchFamily="18" charset="0"/>
              </a:rPr>
              <a:t> </a:t>
            </a:r>
            <a:endParaRPr lang="en-US" sz="40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endParaRPr>
          </a:p>
          <a:p>
            <a:pPr algn="just">
              <a:lnSpc>
                <a:spcPct val="150000"/>
              </a:lnSpc>
            </a:pPr>
            <a:r>
              <a:rPr lang="en-US" sz="40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 </a:t>
            </a:r>
            <a:r>
              <a:rPr lang="en-US" sz="4000" dirty="0" smtClean="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lả tả</a:t>
            </a:r>
            <a:endParaRPr lang="en-US" sz="40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endParaRPr>
          </a:p>
          <a:p>
            <a:pPr algn="just">
              <a:lnSpc>
                <a:spcPct val="150000"/>
              </a:lnSpc>
            </a:pPr>
            <a:r>
              <a:rPr lang="en-US" sz="40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 </a:t>
            </a:r>
            <a:r>
              <a:rPr lang="en-US" sz="4000" dirty="0" smtClean="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bất phân thắng bại</a:t>
            </a:r>
            <a:endParaRPr lang="en-US" sz="40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endParaRPr>
          </a:p>
          <a:p>
            <a:pPr algn="just">
              <a:lnSpc>
                <a:spcPct val="150000"/>
              </a:lnSpc>
            </a:pPr>
            <a:r>
              <a:rPr lang="en-US" sz="40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 t</a:t>
            </a:r>
            <a:r>
              <a:rPr lang="en-US" sz="4000" dirty="0" smtClean="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rPr>
              <a:t>hân thiết, bền chặt</a:t>
            </a:r>
            <a:endParaRPr lang="en-US" sz="40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693716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05AD5218-3F69-B750-6158-85F59D3FEEAD}"/>
              </a:ext>
            </a:extLst>
          </p:cNvPr>
          <p:cNvPicPr>
            <a:picLocks noChangeAspect="1"/>
          </p:cNvPicPr>
          <p:nvPr/>
        </p:nvPicPr>
        <p:blipFill>
          <a:blip r:embed="rId3"/>
          <a:stretch>
            <a:fillRect/>
          </a:stretch>
        </p:blipFill>
        <p:spPr>
          <a:xfrm>
            <a:off x="2046241" y="1"/>
            <a:ext cx="8099517" cy="755374"/>
          </a:xfrm>
          <a:prstGeom prst="rect">
            <a:avLst/>
          </a:prstGeom>
          <a:solidFill>
            <a:schemeClr val="accent2"/>
          </a:solidFill>
        </p:spPr>
      </p:pic>
      <p:sp>
        <p:nvSpPr>
          <p:cNvPr id="3" name="Rectangle 2">
            <a:extLst>
              <a:ext uri="{FF2B5EF4-FFF2-40B4-BE49-F238E27FC236}">
                <a16:creationId xmlns:a16="http://schemas.microsoft.com/office/drawing/2014/main" xmlns="" id="{1F974A46-256F-47B0-848B-1FDBF40C6B4C}"/>
              </a:ext>
            </a:extLst>
          </p:cNvPr>
          <p:cNvSpPr/>
          <p:nvPr/>
        </p:nvSpPr>
        <p:spPr>
          <a:xfrm>
            <a:off x="523459" y="3140751"/>
            <a:ext cx="11145076"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200000"/>
              </a:lnSpc>
            </a:pPr>
            <a:r>
              <a:rPr lang="en-US" sz="3000" dirty="0">
                <a:solidFill>
                  <a:srgbClr val="0070C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 </a:t>
            </a:r>
            <a:r>
              <a:rPr lang="en-US" sz="3000" dirty="0" smtClean="0">
                <a:solidFill>
                  <a:srgbClr val="0070C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    Phải chăng</a:t>
            </a:r>
            <a:r>
              <a:rPr lang="en-US" sz="3000" dirty="0" smtClean="0">
                <a:solidFill>
                  <a:srgbClr val="FF000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a:t>
            </a:r>
            <a:r>
              <a:rPr lang="en-US" sz="3000" dirty="0" smtClean="0">
                <a:solidFill>
                  <a:srgbClr val="0070C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 bởi những kỉ niệm thơ bé ấy</a:t>
            </a:r>
            <a:r>
              <a:rPr lang="en-US" sz="3000" dirty="0" smtClean="0">
                <a:solidFill>
                  <a:srgbClr val="FF000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a:t>
            </a:r>
            <a:r>
              <a:rPr lang="en-US" sz="3000" dirty="0" smtClean="0">
                <a:solidFill>
                  <a:srgbClr val="0070C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 mà tình chị em con cô </a:t>
            </a:r>
            <a:r>
              <a:rPr lang="en-US" sz="3000" dirty="0" smtClean="0">
                <a:solidFill>
                  <a:srgbClr val="FF000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a:t>
            </a:r>
            <a:r>
              <a:rPr lang="en-US" sz="3000" dirty="0" smtClean="0">
                <a:solidFill>
                  <a:srgbClr val="0070C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con cậu của chúng tôi </a:t>
            </a:r>
            <a:r>
              <a:rPr lang="en-US" sz="3000" dirty="0" smtClean="0">
                <a:solidFill>
                  <a:srgbClr val="FF000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a:t>
            </a:r>
            <a:r>
              <a:rPr lang="en-US" sz="3000" dirty="0" smtClean="0">
                <a:solidFill>
                  <a:srgbClr val="0070C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vẫn bền chặt mãi qua thời gian</a:t>
            </a:r>
            <a:r>
              <a:rPr lang="vi-VN" sz="3000" dirty="0" smtClean="0">
                <a:solidFill>
                  <a:srgbClr val="0070C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a:t>
            </a:r>
            <a:r>
              <a:rPr lang="en-US" sz="3000" dirty="0">
                <a:solidFill>
                  <a:srgbClr val="FF000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a:t>
            </a:r>
            <a:r>
              <a:rPr lang="vi-VN" sz="3000" dirty="0">
                <a:solidFill>
                  <a:srgbClr val="FF000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 </a:t>
            </a:r>
            <a:endParaRPr lang="vi-VN" sz="3000" dirty="0">
              <a:solidFill>
                <a:srgbClr val="FF0000"/>
              </a:solidFill>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xmlns="" id="{5948F5D1-D80C-4C84-AA40-4051479387E4}"/>
              </a:ext>
            </a:extLst>
          </p:cNvPr>
          <p:cNvSpPr/>
          <p:nvPr/>
        </p:nvSpPr>
        <p:spPr>
          <a:xfrm>
            <a:off x="523460" y="1081755"/>
            <a:ext cx="11145075" cy="21698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50000"/>
              </a:lnSpc>
            </a:pPr>
            <a:r>
              <a:rPr lang="en-US" sz="3000" dirty="0">
                <a:solidFill>
                  <a:schemeClr val="accent1"/>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 </a:t>
            </a:r>
            <a:r>
              <a:rPr lang="en-US" sz="3000" dirty="0" smtClean="0">
                <a:solidFill>
                  <a:schemeClr val="accent1"/>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    Trong ngôi nhà mát dịu,</a:t>
            </a:r>
            <a:r>
              <a:rPr lang="en-US" sz="3000" dirty="0" smtClean="0">
                <a:solidFill>
                  <a:srgbClr val="FF000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a:t>
            </a:r>
            <a:r>
              <a:rPr lang="en-US" sz="3000" dirty="0" smtClean="0">
                <a:solidFill>
                  <a:schemeClr val="accent1"/>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 ông nội tôi hay ngồi sau án thư bên cửa sổ,</a:t>
            </a:r>
            <a:r>
              <a:rPr lang="en-US" sz="3000" dirty="0" smtClean="0">
                <a:solidFill>
                  <a:srgbClr val="FF000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a:t>
            </a:r>
            <a:r>
              <a:rPr lang="en-US" sz="3000" dirty="0" smtClean="0">
                <a:solidFill>
                  <a:schemeClr val="accent1"/>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bắt mạch,</a:t>
            </a:r>
            <a:r>
              <a:rPr lang="en-US" sz="3000" dirty="0" smtClean="0">
                <a:solidFill>
                  <a:srgbClr val="FF000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 </a:t>
            </a:r>
            <a:r>
              <a:rPr lang="en-US" sz="3000" dirty="0" smtClean="0">
                <a:solidFill>
                  <a:schemeClr val="accent1"/>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kê đơn,</a:t>
            </a:r>
            <a:r>
              <a:rPr lang="en-US" sz="3000" dirty="0" smtClean="0">
                <a:solidFill>
                  <a:srgbClr val="FF000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 </a:t>
            </a:r>
            <a:r>
              <a:rPr lang="en-US" sz="3000" dirty="0" smtClean="0">
                <a:solidFill>
                  <a:schemeClr val="accent1"/>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châm cứu và bốc thuốc.</a:t>
            </a:r>
            <a:r>
              <a:rPr lang="en-US" sz="3000" dirty="0" smtClean="0">
                <a:solidFill>
                  <a:srgbClr val="FF0000"/>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a:t>
            </a:r>
            <a:r>
              <a:rPr lang="vi-VN" sz="3000" dirty="0" smtClean="0">
                <a:solidFill>
                  <a:schemeClr val="accent1"/>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 </a:t>
            </a:r>
            <a:endParaRPr lang="vi-VN" sz="3000"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93641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31F9067-84D9-1B8C-91ED-A528615E8425}"/>
              </a:ext>
            </a:extLst>
          </p:cNvPr>
          <p:cNvSpPr txBox="1"/>
          <p:nvPr/>
        </p:nvSpPr>
        <p:spPr>
          <a:xfrm>
            <a:off x="331303" y="837329"/>
            <a:ext cx="11463131" cy="4483279"/>
          </a:xfrm>
          <a:prstGeom prst="rect">
            <a:avLst/>
          </a:prstGeom>
          <a:noFill/>
        </p:spPr>
        <p:txBody>
          <a:bodyPr wrap="square">
            <a:spAutoFit/>
          </a:bodyPr>
          <a:lstStyle/>
          <a:p>
            <a:pPr algn="ctr">
              <a:lnSpc>
                <a:spcPts val="4000"/>
              </a:lnSpc>
            </a:pPr>
            <a:r>
              <a:rPr lang="en-US" sz="36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Kỉ niệm xưa</a:t>
            </a:r>
            <a:endPar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a:p>
            <a:r>
              <a:rPr lang="en-US" sz="2800" dirty="0">
                <a:latin typeface="UTM Avo" panose="02040603050506020204" pitchFamily="18" charset="0"/>
                <a:cs typeface="Times New Roman" panose="02020603050405020304" pitchFamily="18" charset="0"/>
              </a:rPr>
              <a:t> </a:t>
            </a:r>
            <a:r>
              <a:rPr lang="en-US" sz="2800" dirty="0" smtClean="0">
                <a:latin typeface="UTM Avo" panose="02040603050506020204" pitchFamily="18" charset="0"/>
                <a:cs typeface="Times New Roman" panose="02020603050405020304" pitchFamily="18" charset="0"/>
              </a:rPr>
              <a:t>   </a:t>
            </a:r>
            <a:r>
              <a:rPr lang="vi-VN" sz="3600" dirty="0" smtClean="0"/>
              <a:t>Ngôi </a:t>
            </a:r>
            <a:r>
              <a:rPr lang="vi-VN" sz="3600" dirty="0"/>
              <a:t>nhà cũ của ông bà nội tôi nằm giữa một khu vườn rộng. Tôi nhớ mãi về căn nhà nhỏ này, nơi lưu giữ tuổi thơ yêu dấu. Ngôi nhà khung gỗ, có những cột lim lên nước đen bóng. Trong ngôi nhà mát lịm, ông nội tôi hay ngồi sau án thư bên cửa sổ bắt mạch, kê đơn, châm cứu và bốc thuốc. Mỗi khi ông làm việc, chị em chúng tôi lại kéo nhau ra vườn chơi. </a:t>
            </a:r>
          </a:p>
        </p:txBody>
      </p:sp>
      <p:pic>
        <p:nvPicPr>
          <p:cNvPr id="4" name="Picture 3">
            <a:extLst>
              <a:ext uri="{FF2B5EF4-FFF2-40B4-BE49-F238E27FC236}">
                <a16:creationId xmlns:a16="http://schemas.microsoft.com/office/drawing/2014/main" xmlns="" id="{E9E8878F-A8DF-4B30-BDD3-D51100529027}"/>
              </a:ext>
            </a:extLst>
          </p:cNvPr>
          <p:cNvPicPr>
            <a:picLocks noChangeAspect="1"/>
          </p:cNvPicPr>
          <p:nvPr/>
        </p:nvPicPr>
        <p:blipFill>
          <a:blip r:embed="rId3"/>
          <a:stretch>
            <a:fillRect/>
          </a:stretch>
        </p:blipFill>
        <p:spPr>
          <a:xfrm>
            <a:off x="895661" y="0"/>
            <a:ext cx="10400677" cy="808383"/>
          </a:xfrm>
          <a:prstGeom prst="rect">
            <a:avLst/>
          </a:prstGeom>
          <a:solidFill>
            <a:schemeClr val="accent2"/>
          </a:solidFill>
        </p:spPr>
      </p:pic>
      <p:sp>
        <p:nvSpPr>
          <p:cNvPr id="6" name="Oval 5">
            <a:extLst>
              <a:ext uri="{FF2B5EF4-FFF2-40B4-BE49-F238E27FC236}">
                <a16:creationId xmlns:a16="http://schemas.microsoft.com/office/drawing/2014/main" xmlns="" id="{A2A07BF0-E6F4-43A1-A95A-EF825B36D698}"/>
              </a:ext>
            </a:extLst>
          </p:cNvPr>
          <p:cNvSpPr/>
          <p:nvPr/>
        </p:nvSpPr>
        <p:spPr>
          <a:xfrm>
            <a:off x="49213" y="1272209"/>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spTree>
    <p:extLst>
      <p:ext uri="{BB962C8B-B14F-4D97-AF65-F5344CB8AC3E}">
        <p14:creationId xmlns:p14="http://schemas.microsoft.com/office/powerpoint/2010/main" val="20344152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900</Words>
  <Application>Microsoft Office PowerPoint</Application>
  <PresentationFormat>Custom</PresentationFormat>
  <Paragraphs>57</Paragraphs>
  <Slides>25</Slides>
  <Notes>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mhc</cp:lastModifiedBy>
  <cp:revision>139</cp:revision>
  <dcterms:created xsi:type="dcterms:W3CDTF">2022-09-23T07:10:00Z</dcterms:created>
  <dcterms:modified xsi:type="dcterms:W3CDTF">2024-12-12T00:08:48Z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