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735" r:id="rId3"/>
    <p:sldId id="259" r:id="rId4"/>
    <p:sldId id="262" r:id="rId5"/>
    <p:sldId id="260" r:id="rId6"/>
    <p:sldId id="289" r:id="rId7"/>
    <p:sldId id="2729" r:id="rId8"/>
    <p:sldId id="2736" r:id="rId9"/>
    <p:sldId id="2737" r:id="rId10"/>
    <p:sldId id="2738" r:id="rId11"/>
    <p:sldId id="287" r:id="rId12"/>
    <p:sldId id="286" r:id="rId13"/>
  </p:sldIdLst>
  <p:sldSz cx="12192000" cy="68580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FEC"/>
    <a:srgbClr val="079ACD"/>
    <a:srgbClr val="15BC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BD253-60EB-48AC-B916-F62DA118AAF6}"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2D2AD-5227-4708-850C-074E4C8BAB69}" type="slidenum">
              <a:rPr lang="en-US" smtClean="0"/>
              <a:t>‹#›</a:t>
            </a:fld>
            <a:endParaRPr lang="en-US"/>
          </a:p>
        </p:txBody>
      </p:sp>
    </p:spTree>
    <p:extLst>
      <p:ext uri="{BB962C8B-B14F-4D97-AF65-F5344CB8AC3E}">
        <p14:creationId xmlns:p14="http://schemas.microsoft.com/office/powerpoint/2010/main" val="388496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8871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7096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9119261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204876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22163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96043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1295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61295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7000" t="-25000" r="-7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1792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12464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BB4C6FB-CA37-4996-BD29-C69D87FB935D}" type="datetimeFigureOut">
              <a:rPr lang="en-US" smtClean="0"/>
              <a:t>12/6/2024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58378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866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9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5702520" y="612404"/>
            <a:ext cx="6489480" cy="5633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73"/>
          <a:stretch/>
        </p:blipFill>
        <p:spPr>
          <a:xfrm>
            <a:off x="-13856" y="197956"/>
            <a:ext cx="6918721" cy="6248942"/>
          </a:xfrm>
          <a:prstGeom prst="rect">
            <a:avLst/>
          </a:prstGeom>
        </p:spPr>
      </p:pic>
      <p:pic>
        <p:nvPicPr>
          <p:cNvPr id="2" name="Picture 1">
            <a:extLst>
              <a:ext uri="{FF2B5EF4-FFF2-40B4-BE49-F238E27FC236}">
                <a16:creationId xmlns:a16="http://schemas.microsoft.com/office/drawing/2014/main" id="{53CEE953-FE87-2F00-C033-3B9D34AB30A6}"/>
              </a:ext>
            </a:extLst>
          </p:cNvPr>
          <p:cNvPicPr>
            <a:picLocks noChangeAspect="1"/>
          </p:cNvPicPr>
          <p:nvPr/>
        </p:nvPicPr>
        <p:blipFill>
          <a:blip r:embed="rId5"/>
          <a:stretch>
            <a:fillRect/>
          </a:stretch>
        </p:blipFill>
        <p:spPr>
          <a:xfrm>
            <a:off x="4269464" y="795300"/>
            <a:ext cx="8382727" cy="5450296"/>
          </a:xfrm>
          <a:prstGeom prst="rect">
            <a:avLst/>
          </a:prstGeom>
        </p:spPr>
      </p:pic>
    </p:spTree>
    <p:extLst>
      <p:ext uri="{BB962C8B-B14F-4D97-AF65-F5344CB8AC3E}">
        <p14:creationId xmlns:p14="http://schemas.microsoft.com/office/powerpoint/2010/main" val="49874684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4" name="TextBox 3">
            <a:extLst>
              <a:ext uri="{FF2B5EF4-FFF2-40B4-BE49-F238E27FC236}">
                <a16:creationId xmlns:a16="http://schemas.microsoft.com/office/drawing/2014/main" id="{7D7BE2DE-B9C6-ED71-D76D-A675DD4D263B}"/>
              </a:ext>
            </a:extLst>
          </p:cNvPr>
          <p:cNvSpPr txBox="1"/>
          <p:nvPr/>
        </p:nvSpPr>
        <p:spPr>
          <a:xfrm>
            <a:off x="1775637" y="1329070"/>
            <a:ext cx="8963247" cy="440120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giải:</a:t>
            </a:r>
          </a:p>
          <a:p>
            <a:pPr algn="ctr"/>
            <a:r>
              <a:rPr lang="vi-VN" sz="4000" dirty="0">
                <a:solidFill>
                  <a:srgbClr val="FF0000"/>
                </a:solidFill>
                <a:latin typeface="Cambria" panose="02040503050406030204" pitchFamily="18" charset="0"/>
                <a:ea typeface="Cambria" panose="02040503050406030204" pitchFamily="18" charset="0"/>
              </a:rPr>
              <a:t>Đổi 0,6 kg = 600 g</a:t>
            </a:r>
          </a:p>
          <a:p>
            <a:pPr algn="ctr"/>
            <a:r>
              <a:rPr lang="vi-VN" sz="4000" dirty="0">
                <a:solidFill>
                  <a:srgbClr val="FF0000"/>
                </a:solidFill>
                <a:latin typeface="Cambria" panose="02040503050406030204" pitchFamily="18" charset="0"/>
                <a:ea typeface="Cambria" panose="02040503050406030204" pitchFamily="18" charset="0"/>
              </a:rPr>
              <a:t>0,25 kg = 250 g</a:t>
            </a:r>
          </a:p>
          <a:p>
            <a:pPr algn="ctr"/>
            <a:r>
              <a:rPr lang="vi-VN" sz="4000" dirty="0">
                <a:solidFill>
                  <a:srgbClr val="FF0000"/>
                </a:solidFill>
                <a:latin typeface="Cambria" panose="02040503050406030204" pitchFamily="18" charset="0"/>
                <a:ea typeface="Cambria" panose="02040503050406030204" pitchFamily="18" charset="0"/>
              </a:rPr>
              <a:t>Giá tiền hai khách hàng gửi bưu phẩm từ Hà Nội đến Thành phố Hồ Chí Minh là:</a:t>
            </a:r>
          </a:p>
          <a:p>
            <a:pPr algn="ctr"/>
            <a:r>
              <a:rPr lang="vi-VN" sz="4000" dirty="0">
                <a:solidFill>
                  <a:srgbClr val="FF0000"/>
                </a:solidFill>
                <a:latin typeface="Cambria" panose="02040503050406030204" pitchFamily="18" charset="0"/>
                <a:ea typeface="Cambria" panose="02040503050406030204" pitchFamily="18" charset="0"/>
              </a:rPr>
              <a:t>15 000 + 7 500 = 22 500 (đồng)</a:t>
            </a:r>
          </a:p>
          <a:p>
            <a:pPr algn="r"/>
            <a:r>
              <a:rPr lang="vi-VN" sz="4000" dirty="0">
                <a:solidFill>
                  <a:srgbClr val="FF0000"/>
                </a:solidFill>
                <a:latin typeface="Cambria" panose="02040503050406030204" pitchFamily="18" charset="0"/>
                <a:ea typeface="Cambria" panose="02040503050406030204" pitchFamily="18" charset="0"/>
              </a:rPr>
              <a:t>Đáp số: 22 500 đồng</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187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9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5702520" y="612404"/>
            <a:ext cx="6489480" cy="5633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73"/>
          <a:stretch/>
        </p:blipFill>
        <p:spPr>
          <a:xfrm>
            <a:off x="-13856" y="197956"/>
            <a:ext cx="6918721" cy="6248942"/>
          </a:xfrm>
          <a:prstGeom prst="rect">
            <a:avLst/>
          </a:prstGeom>
        </p:spPr>
      </p:pic>
      <p:sp>
        <p:nvSpPr>
          <p:cNvPr id="14" name="TextBox 13">
            <a:extLst>
              <a:ext uri="{FF2B5EF4-FFF2-40B4-BE49-F238E27FC236}">
                <a16:creationId xmlns:a16="http://schemas.microsoft.com/office/drawing/2014/main" id="{E7E09338-D25C-6E12-DB89-40501870F9B0}"/>
              </a:ext>
            </a:extLst>
          </p:cNvPr>
          <p:cNvSpPr txBox="1"/>
          <p:nvPr/>
        </p:nvSpPr>
        <p:spPr>
          <a:xfrm>
            <a:off x="8636997" y="2640012"/>
            <a:ext cx="2573140" cy="707886"/>
          </a:xfrm>
          <a:prstGeom prst="rect">
            <a:avLst/>
          </a:prstGeom>
          <a:noFill/>
        </p:spPr>
        <p:txBody>
          <a:bodyPr wrap="none" rtlCol="0">
            <a:spAutoFit/>
          </a:bodyPr>
          <a:lstStyle/>
          <a:p>
            <a:r>
              <a:rPr lang="en-US" sz="4000" b="1"/>
              <a:t>Ghi ở đây</a:t>
            </a:r>
          </a:p>
        </p:txBody>
      </p:sp>
      <p:sp>
        <p:nvSpPr>
          <p:cNvPr id="15" name="TextBox 14">
            <a:extLst>
              <a:ext uri="{FF2B5EF4-FFF2-40B4-BE49-F238E27FC236}">
                <a16:creationId xmlns:a16="http://schemas.microsoft.com/office/drawing/2014/main" id="{C03B07ED-CEEA-6236-55B3-2561A6D3A6AE}"/>
              </a:ext>
            </a:extLst>
          </p:cNvPr>
          <p:cNvSpPr txBox="1"/>
          <p:nvPr/>
        </p:nvSpPr>
        <p:spPr>
          <a:xfrm>
            <a:off x="8636997" y="4206746"/>
            <a:ext cx="2573140" cy="707886"/>
          </a:xfrm>
          <a:prstGeom prst="rect">
            <a:avLst/>
          </a:prstGeom>
          <a:noFill/>
        </p:spPr>
        <p:txBody>
          <a:bodyPr wrap="none" rtlCol="0">
            <a:spAutoFit/>
          </a:bodyPr>
          <a:lstStyle/>
          <a:p>
            <a:r>
              <a:rPr lang="en-US" sz="4000" b="1"/>
              <a:t>Ghi ở đây</a:t>
            </a:r>
          </a:p>
        </p:txBody>
      </p:sp>
      <p:pic>
        <p:nvPicPr>
          <p:cNvPr id="16" name="Graphic 15">
            <a:extLst>
              <a:ext uri="{FF2B5EF4-FFF2-40B4-BE49-F238E27FC236}">
                <a16:creationId xmlns:a16="http://schemas.microsoft.com/office/drawing/2014/main" id="{EA059D59-5844-7B86-3ECF-5B8F146103D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90674" y="2287050"/>
            <a:ext cx="846323" cy="1328876"/>
          </a:xfrm>
          <a:prstGeom prst="rect">
            <a:avLst/>
          </a:prstGeom>
        </p:spPr>
      </p:pic>
      <p:pic>
        <p:nvPicPr>
          <p:cNvPr id="17" name="Graphic 16">
            <a:extLst>
              <a:ext uri="{FF2B5EF4-FFF2-40B4-BE49-F238E27FC236}">
                <a16:creationId xmlns:a16="http://schemas.microsoft.com/office/drawing/2014/main" id="{90E8FAF0-E274-945B-47EF-94747969EC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90674" y="3896251"/>
            <a:ext cx="846323" cy="1328876"/>
          </a:xfrm>
          <a:prstGeom prst="rect">
            <a:avLst/>
          </a:prstGeom>
        </p:spPr>
      </p:pic>
      <p:pic>
        <p:nvPicPr>
          <p:cNvPr id="2" name="Picture 1">
            <a:extLst>
              <a:ext uri="{FF2B5EF4-FFF2-40B4-BE49-F238E27FC236}">
                <a16:creationId xmlns:a16="http://schemas.microsoft.com/office/drawing/2014/main" id="{167D52FE-8343-948F-21FD-704137380F84}"/>
              </a:ext>
            </a:extLst>
          </p:cNvPr>
          <p:cNvPicPr>
            <a:picLocks noChangeAspect="1"/>
          </p:cNvPicPr>
          <p:nvPr/>
        </p:nvPicPr>
        <p:blipFill>
          <a:blip r:embed="rId7"/>
          <a:stretch>
            <a:fillRect/>
          </a:stretch>
        </p:blipFill>
        <p:spPr>
          <a:xfrm>
            <a:off x="4576709" y="-135829"/>
            <a:ext cx="8120576" cy="2889754"/>
          </a:xfrm>
          <a:prstGeom prst="rect">
            <a:avLst/>
          </a:prstGeom>
        </p:spPr>
      </p:pic>
    </p:spTree>
    <p:extLst>
      <p:ext uri="{BB962C8B-B14F-4D97-AF65-F5344CB8AC3E}">
        <p14:creationId xmlns:p14="http://schemas.microsoft.com/office/powerpoint/2010/main" val="275040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8048F-1046-DB50-3182-CC68173FC22B}"/>
              </a:ext>
            </a:extLst>
          </p:cNvPr>
          <p:cNvPicPr>
            <a:picLocks noChangeAspect="1"/>
          </p:cNvPicPr>
          <p:nvPr/>
        </p:nvPicPr>
        <p:blipFill>
          <a:blip r:embed="rId3"/>
          <a:stretch>
            <a:fillRect/>
          </a:stretch>
        </p:blipFill>
        <p:spPr>
          <a:xfrm>
            <a:off x="123697" y="1453725"/>
            <a:ext cx="7498730" cy="3950550"/>
          </a:xfrm>
          <a:prstGeom prst="rect">
            <a:avLst/>
          </a:prstGeom>
        </p:spPr>
      </p:pic>
    </p:spTree>
    <p:extLst>
      <p:ext uri="{BB962C8B-B14F-4D97-AF65-F5344CB8AC3E}">
        <p14:creationId xmlns:p14="http://schemas.microsoft.com/office/powerpoint/2010/main" val="2804477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khởi động đầu giờ _ Nguồn- Yêu dân tộc Việt Nam">
            <a:hlinkClick r:id="" action="ppaction://media"/>
            <a:extLst>
              <a:ext uri="{FF2B5EF4-FFF2-40B4-BE49-F238E27FC236}">
                <a16:creationId xmlns:a16="http://schemas.microsoft.com/office/drawing/2014/main" id="{7E5E17C8-BDF7-F303-A1E5-4DFD1323C5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16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3" name="Picture 2" descr="A colorful letters and numbers&#10;&#10;Description automatically generated with medium confidence">
            <a:extLst>
              <a:ext uri="{FF2B5EF4-FFF2-40B4-BE49-F238E27FC236}">
                <a16:creationId xmlns:a16="http://schemas.microsoft.com/office/drawing/2014/main" id="{C1507D56-10F7-BCCF-4848-E51471B57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58" y="2035991"/>
            <a:ext cx="6419644" cy="1688738"/>
          </a:xfrm>
          <a:prstGeom prst="rect">
            <a:avLst/>
          </a:prstGeom>
        </p:spPr>
      </p:pic>
      <p:sp>
        <p:nvSpPr>
          <p:cNvPr id="4" name="TextBox 3">
            <a:extLst>
              <a:ext uri="{FF2B5EF4-FFF2-40B4-BE49-F238E27FC236}">
                <a16:creationId xmlns:a16="http://schemas.microsoft.com/office/drawing/2014/main" id="{A8356C4B-2388-09FF-E7D1-1729990D6627}"/>
              </a:ext>
            </a:extLst>
          </p:cNvPr>
          <p:cNvSpPr txBox="1"/>
          <p:nvPr/>
        </p:nvSpPr>
        <p:spPr>
          <a:xfrm>
            <a:off x="4409440" y="3881120"/>
            <a:ext cx="2722880" cy="646331"/>
          </a:xfrm>
          <a:prstGeom prst="rect">
            <a:avLst/>
          </a:prstGeom>
          <a:noFill/>
        </p:spPr>
        <p:txBody>
          <a:bodyPr wrap="square" rtlCol="0">
            <a:spAutoFit/>
          </a:bodyPr>
          <a:lstStyle/>
          <a:p>
            <a:r>
              <a:rPr lang="en-US" sz="3600" b="1" dirty="0">
                <a:solidFill>
                  <a:schemeClr val="bg1"/>
                </a:solidFill>
              </a:rPr>
              <a:t>(Trang 87)</a:t>
            </a:r>
          </a:p>
        </p:txBody>
      </p:sp>
    </p:spTree>
    <p:extLst>
      <p:ext uri="{BB962C8B-B14F-4D97-AF65-F5344CB8AC3E}">
        <p14:creationId xmlns:p14="http://schemas.microsoft.com/office/powerpoint/2010/main" val="3727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23000" r="-11000" b="-1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rot="16200000">
            <a:off x="3209145" y="-106680"/>
            <a:ext cx="6035041" cy="6248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804234" cy="68759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871" y="17992"/>
            <a:ext cx="3410825" cy="6858000"/>
          </a:xfrm>
          <a:prstGeom prst="rect">
            <a:avLst/>
          </a:prstGeom>
        </p:spPr>
      </p:pic>
      <p:pic>
        <p:nvPicPr>
          <p:cNvPr id="3" name="Picture 2">
            <a:extLst>
              <a:ext uri="{FF2B5EF4-FFF2-40B4-BE49-F238E27FC236}">
                <a16:creationId xmlns:a16="http://schemas.microsoft.com/office/drawing/2014/main" id="{BB7D87C0-907D-2EC8-0C61-786C9575E62E}"/>
              </a:ext>
            </a:extLst>
          </p:cNvPr>
          <p:cNvPicPr>
            <a:picLocks noChangeAspect="1"/>
          </p:cNvPicPr>
          <p:nvPr/>
        </p:nvPicPr>
        <p:blipFill>
          <a:blip r:embed="rId6"/>
          <a:stretch>
            <a:fillRect/>
          </a:stretch>
        </p:blipFill>
        <p:spPr>
          <a:xfrm>
            <a:off x="2355780" y="700803"/>
            <a:ext cx="7480440" cy="5456393"/>
          </a:xfrm>
          <a:prstGeom prst="rect">
            <a:avLst/>
          </a:prstGeom>
        </p:spPr>
      </p:pic>
    </p:spTree>
    <p:extLst>
      <p:ext uri="{BB962C8B-B14F-4D97-AF65-F5344CB8AC3E}">
        <p14:creationId xmlns:p14="http://schemas.microsoft.com/office/powerpoint/2010/main" val="98788744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7079" y="350874"/>
            <a:ext cx="11578856" cy="6080406"/>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FC28CB1E-0787-1D95-4383-8F558C23FE31}"/>
              </a:ext>
            </a:extLst>
          </p:cNvPr>
          <p:cNvPicPr>
            <a:picLocks noChangeAspect="1"/>
          </p:cNvPicPr>
          <p:nvPr/>
        </p:nvPicPr>
        <p:blipFill>
          <a:blip r:embed="rId2"/>
          <a:stretch>
            <a:fillRect/>
          </a:stretch>
        </p:blipFill>
        <p:spPr>
          <a:xfrm>
            <a:off x="542260" y="773300"/>
            <a:ext cx="10894828" cy="2432518"/>
          </a:xfrm>
          <a:prstGeom prst="rect">
            <a:avLst/>
          </a:prstGeom>
        </p:spPr>
      </p:pic>
      <p:graphicFrame>
        <p:nvGraphicFramePr>
          <p:cNvPr id="60" name="Table 59">
            <a:extLst>
              <a:ext uri="{FF2B5EF4-FFF2-40B4-BE49-F238E27FC236}">
                <a16:creationId xmlns:a16="http://schemas.microsoft.com/office/drawing/2014/main" id="{0C36AF10-5CEF-4F7D-DD28-FA2222714A05}"/>
              </a:ext>
            </a:extLst>
          </p:cNvPr>
          <p:cNvGraphicFramePr>
            <a:graphicFrameLocks noGrp="1"/>
          </p:cNvGraphicFramePr>
          <p:nvPr>
            <p:extLst>
              <p:ext uri="{D42A27DB-BD31-4B8C-83A1-F6EECF244321}">
                <p14:modId xmlns:p14="http://schemas.microsoft.com/office/powerpoint/2010/main" val="2883028676"/>
              </p:ext>
            </p:extLst>
          </p:nvPr>
        </p:nvGraphicFramePr>
        <p:xfrm>
          <a:off x="1350334" y="3513260"/>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t-BR" sz="4000" dirty="0">
                          <a:solidFill>
                            <a:srgbClr val="FF0000"/>
                          </a:solidFill>
                          <a:effectLst/>
                        </a:rPr>
                        <a:t>a) 6,144 : 12 + 1,64</a:t>
                      </a:r>
                    </a:p>
                    <a:p>
                      <a:pPr algn="just"/>
                      <a:r>
                        <a:rPr lang="pt-BR" sz="4000" dirty="0">
                          <a:solidFill>
                            <a:srgbClr val="FF0000"/>
                          </a:solidFill>
                          <a:effectLst/>
                        </a:rPr>
                        <a:t>= 0,512 + 1,64</a:t>
                      </a:r>
                    </a:p>
                    <a:p>
                      <a:pPr algn="just"/>
                      <a:r>
                        <a:rPr lang="pt-BR" sz="4000" dirty="0">
                          <a:solidFill>
                            <a:srgbClr val="FF0000"/>
                          </a:solidFill>
                          <a:effectLst/>
                        </a:rPr>
                        <a:t>= 2,152</a:t>
                      </a: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graphicFrame>
        <p:nvGraphicFramePr>
          <p:cNvPr id="61" name="Table 60">
            <a:extLst>
              <a:ext uri="{FF2B5EF4-FFF2-40B4-BE49-F238E27FC236}">
                <a16:creationId xmlns:a16="http://schemas.microsoft.com/office/drawing/2014/main" id="{2009730C-773C-3131-C659-89B4DD103606}"/>
              </a:ext>
            </a:extLst>
          </p:cNvPr>
          <p:cNvGraphicFramePr>
            <a:graphicFrameLocks noGrp="1"/>
          </p:cNvGraphicFramePr>
          <p:nvPr>
            <p:extLst>
              <p:ext uri="{D42A27DB-BD31-4B8C-83A1-F6EECF244321}">
                <p14:modId xmlns:p14="http://schemas.microsoft.com/office/powerpoint/2010/main" val="32122602"/>
              </p:ext>
            </p:extLst>
          </p:nvPr>
        </p:nvGraphicFramePr>
        <p:xfrm>
          <a:off x="6602817" y="3481362"/>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l-PL" sz="4000" dirty="0">
                          <a:solidFill>
                            <a:srgbClr val="FF0000"/>
                          </a:solidFill>
                          <a:effectLst/>
                        </a:rPr>
                        <a:t>b) 1,6 × 1,1+ 1,8 : 4</a:t>
                      </a:r>
                    </a:p>
                    <a:p>
                      <a:pPr algn="just"/>
                      <a:r>
                        <a:rPr lang="pl-PL" sz="4000" dirty="0">
                          <a:solidFill>
                            <a:srgbClr val="FF0000"/>
                          </a:solidFill>
                          <a:effectLst/>
                        </a:rPr>
                        <a:t>= 1,76 + 0,45</a:t>
                      </a:r>
                    </a:p>
                    <a:p>
                      <a:pPr algn="just"/>
                      <a:r>
                        <a:rPr lang="pl-PL" sz="4000" dirty="0">
                          <a:solidFill>
                            <a:srgbClr val="FF0000"/>
                          </a:solidFill>
                          <a:effectLst/>
                        </a:rPr>
                        <a:t>= 2,21</a:t>
                      </a:r>
                      <a:endParaRPr lang="pt-BR" sz="4000" dirty="0">
                        <a:solidFill>
                          <a:srgbClr val="FF0000"/>
                        </a:solidFill>
                        <a:effectLst/>
                      </a:endParaRP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spTree>
    <p:extLst>
      <p:ext uri="{BB962C8B-B14F-4D97-AF65-F5344CB8AC3E}">
        <p14:creationId xmlns:p14="http://schemas.microsoft.com/office/powerpoint/2010/main" val="400469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aphicFrame>
        <p:nvGraphicFramePr>
          <p:cNvPr id="14" name="Table 13">
            <a:extLst>
              <a:ext uri="{FF2B5EF4-FFF2-40B4-BE49-F238E27FC236}">
                <a16:creationId xmlns:a16="http://schemas.microsoft.com/office/drawing/2014/main" id="{645B874B-88AD-75B0-AA03-9BF28B2F086D}"/>
              </a:ext>
            </a:extLst>
          </p:cNvPr>
          <p:cNvGraphicFramePr>
            <a:graphicFrameLocks noGrp="1"/>
          </p:cNvGraphicFramePr>
          <p:nvPr>
            <p:extLst>
              <p:ext uri="{D42A27DB-BD31-4B8C-83A1-F6EECF244321}">
                <p14:modId xmlns:p14="http://schemas.microsoft.com/office/powerpoint/2010/main" val="1052247152"/>
              </p:ext>
            </p:extLst>
          </p:nvPr>
        </p:nvGraphicFramePr>
        <p:xfrm>
          <a:off x="1392864" y="1174097"/>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t-BR" sz="4000" dirty="0">
                          <a:solidFill>
                            <a:srgbClr val="FF0000"/>
                          </a:solidFill>
                          <a:effectLst/>
                        </a:rPr>
                        <a:t>c) 9,24 - (2,49 + 4,92)</a:t>
                      </a:r>
                    </a:p>
                    <a:p>
                      <a:pPr algn="just"/>
                      <a:r>
                        <a:rPr lang="pt-BR" sz="4000" dirty="0">
                          <a:solidFill>
                            <a:srgbClr val="FF0000"/>
                          </a:solidFill>
                          <a:effectLst/>
                        </a:rPr>
                        <a:t>= 9,24 – 7,41</a:t>
                      </a:r>
                    </a:p>
                    <a:p>
                      <a:pPr algn="just"/>
                      <a:r>
                        <a:rPr lang="pt-BR" sz="4000" dirty="0">
                          <a:solidFill>
                            <a:srgbClr val="FF0000"/>
                          </a:solidFill>
                          <a:effectLst/>
                        </a:rPr>
                        <a:t>= 1,83</a:t>
                      </a: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graphicFrame>
        <p:nvGraphicFramePr>
          <p:cNvPr id="15" name="Table 14">
            <a:extLst>
              <a:ext uri="{FF2B5EF4-FFF2-40B4-BE49-F238E27FC236}">
                <a16:creationId xmlns:a16="http://schemas.microsoft.com/office/drawing/2014/main" id="{5C36FFA1-F96E-FE85-D32D-9339A5A68D1C}"/>
              </a:ext>
            </a:extLst>
          </p:cNvPr>
          <p:cNvGraphicFramePr>
            <a:graphicFrameLocks noGrp="1"/>
          </p:cNvGraphicFramePr>
          <p:nvPr>
            <p:extLst>
              <p:ext uri="{D42A27DB-BD31-4B8C-83A1-F6EECF244321}">
                <p14:modId xmlns:p14="http://schemas.microsoft.com/office/powerpoint/2010/main" val="1662773859"/>
              </p:ext>
            </p:extLst>
          </p:nvPr>
        </p:nvGraphicFramePr>
        <p:xfrm>
          <a:off x="6645347" y="1142199"/>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l-PL" sz="4000" dirty="0">
                          <a:solidFill>
                            <a:srgbClr val="FF0000"/>
                          </a:solidFill>
                          <a:effectLst/>
                        </a:rPr>
                        <a:t>d) 4,8 - 0,42 × 8,5</a:t>
                      </a:r>
                    </a:p>
                    <a:p>
                      <a:pPr algn="just"/>
                      <a:r>
                        <a:rPr lang="pl-PL" sz="4000" dirty="0">
                          <a:solidFill>
                            <a:srgbClr val="FF0000"/>
                          </a:solidFill>
                          <a:effectLst/>
                        </a:rPr>
                        <a:t>= 4,8 – 3,57</a:t>
                      </a:r>
                    </a:p>
                    <a:p>
                      <a:pPr algn="just"/>
                      <a:r>
                        <a:rPr lang="pl-PL" sz="4000" dirty="0">
                          <a:solidFill>
                            <a:srgbClr val="FF0000"/>
                          </a:solidFill>
                          <a:effectLst/>
                        </a:rPr>
                        <a:t>= 1,23</a:t>
                      </a:r>
                      <a:endParaRPr lang="pt-BR" sz="4000" dirty="0">
                        <a:solidFill>
                          <a:srgbClr val="FF0000"/>
                        </a:solidFill>
                        <a:effectLst/>
                      </a:endParaRP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spTree>
    <p:extLst>
      <p:ext uri="{BB962C8B-B14F-4D97-AF65-F5344CB8AC3E}">
        <p14:creationId xmlns:p14="http://schemas.microsoft.com/office/powerpoint/2010/main" val="62208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5</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2246769"/>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a) Có hai túi cà phê, túi thứ nhất cân nặng 1,5 kg, túi thứ hai cân nặng 0,9 kg. Hỏi:</a:t>
            </a:r>
          </a:p>
          <a:p>
            <a:pPr lvl="0" algn="just">
              <a:defRPr/>
            </a:pPr>
            <a:r>
              <a:rPr lang="vi-VN" sz="2800" dirty="0">
                <a:solidFill>
                  <a:srgbClr val="002060"/>
                </a:solidFill>
                <a:latin typeface="Cambria" panose="02040503050406030204" pitchFamily="18" charset="0"/>
                <a:ea typeface="Cambria" panose="02040503050406030204" pitchFamily="18" charset="0"/>
              </a:rPr>
              <a:t>– Túi thứ nhất nặng hơn túi thứ hai bao nhiêu ki-lô-gam?</a:t>
            </a:r>
          </a:p>
          <a:p>
            <a:pPr lvl="0" algn="just">
              <a:defRPr/>
            </a:pPr>
            <a:r>
              <a:rPr lang="vi-VN" sz="2800" dirty="0">
                <a:solidFill>
                  <a:srgbClr val="002060"/>
                </a:solidFill>
                <a:latin typeface="Cambria" panose="02040503050406030204" pitchFamily="18" charset="0"/>
                <a:ea typeface="Cambria" panose="02040503050406030204" pitchFamily="18" charset="0"/>
              </a:rPr>
              <a:t>– Phải san từ túi thứ nhất sang túi thứ hai bao nhiêu ki-lô-gam cà phê để hai túi có cân nặng như nhau?</a:t>
            </a:r>
          </a:p>
        </p:txBody>
      </p:sp>
      <p:sp>
        <p:nvSpPr>
          <p:cNvPr id="15" name="TextBox 14">
            <a:extLst>
              <a:ext uri="{FF2B5EF4-FFF2-40B4-BE49-F238E27FC236}">
                <a16:creationId xmlns:a16="http://schemas.microsoft.com/office/drawing/2014/main" id="{BEF99474-612A-9B40-AD5D-63C6B0F34788}"/>
              </a:ext>
            </a:extLst>
          </p:cNvPr>
          <p:cNvSpPr txBox="1"/>
          <p:nvPr/>
        </p:nvSpPr>
        <p:spPr>
          <a:xfrm>
            <a:off x="1329070" y="3189768"/>
            <a:ext cx="9441712" cy="2554545"/>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Túi thứ nhất nặng hơn túi thứ hai số ki-lô-gam là:</a:t>
            </a:r>
          </a:p>
          <a:p>
            <a:pPr algn="ctr"/>
            <a:r>
              <a:rPr lang="vi-VN" sz="3200" dirty="0">
                <a:solidFill>
                  <a:srgbClr val="FF0000"/>
                </a:solidFill>
                <a:latin typeface="Cambria" panose="02040503050406030204" pitchFamily="18" charset="0"/>
                <a:ea typeface="Cambria" panose="02040503050406030204" pitchFamily="18" charset="0"/>
              </a:rPr>
              <a:t>1,5 – 0,9 = 0,6 (kg)</a:t>
            </a:r>
          </a:p>
          <a:p>
            <a:pPr algn="ctr"/>
            <a:r>
              <a:rPr lang="vi-VN" sz="3200" dirty="0">
                <a:solidFill>
                  <a:srgbClr val="FF0000"/>
                </a:solidFill>
                <a:latin typeface="Cambria" panose="02040503050406030204" pitchFamily="18" charset="0"/>
                <a:ea typeface="Cambria" panose="02040503050406030204" pitchFamily="18" charset="0"/>
              </a:rPr>
              <a:t>Phải san từ túi thứ nhất sang túi thứ hai số ki-lô-gam cà phê để hai túi có cân nặng như nhau là:</a:t>
            </a:r>
          </a:p>
          <a:p>
            <a:pPr algn="ctr"/>
            <a:r>
              <a:rPr lang="vi-VN" sz="3200" dirty="0">
                <a:solidFill>
                  <a:srgbClr val="FF0000"/>
                </a:solidFill>
                <a:latin typeface="Cambria" panose="02040503050406030204" pitchFamily="18" charset="0"/>
                <a:ea typeface="Cambria" panose="02040503050406030204" pitchFamily="18" charset="0"/>
              </a:rPr>
              <a:t>0,6 : 2 = 0,3 (kg)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518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5</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1815882"/>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b) Chị Huế muốn đựng 2,6 kg bột đậu xanh vào các lọ thuỷ tinh. Có hai loại lọ như hình bên. Theo em, nếu chỉ chọn lọ loại 0,65 kg thì cần ít nhất mấy lọ? Nếu chỉ chọn lọ loại 0,4 kg thì cần ít nhất mấy lọ?</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BEF99474-612A-9B40-AD5D-63C6B0F34788}"/>
              </a:ext>
            </a:extLst>
          </p:cNvPr>
          <p:cNvSpPr txBox="1"/>
          <p:nvPr/>
        </p:nvSpPr>
        <p:spPr>
          <a:xfrm>
            <a:off x="616688" y="2679406"/>
            <a:ext cx="7857461" cy="353943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0,65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a:solidFill>
                  <a:srgbClr val="FF0000"/>
                </a:solidFill>
                <a:latin typeface="Cambria" panose="02040503050406030204" pitchFamily="18" charset="0"/>
                <a:ea typeface="Cambria" panose="02040503050406030204" pitchFamily="18" charset="0"/>
              </a:rPr>
              <a:t>2,6 : 0,65 = 4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0,4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a:solidFill>
                  <a:srgbClr val="FF0000"/>
                </a:solidFill>
                <a:latin typeface="Cambria" panose="02040503050406030204" pitchFamily="18" charset="0"/>
                <a:ea typeface="Cambria" panose="02040503050406030204" pitchFamily="18" charset="0"/>
              </a:rPr>
              <a:t>2,6 : 0,4 = 6,5</a:t>
            </a:r>
          </a:p>
          <a:p>
            <a:pPr lvl="0"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0,4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7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C3B8F7E8-30C1-AD75-3506-15C8A30BC9AC}"/>
              </a:ext>
            </a:extLst>
          </p:cNvPr>
          <p:cNvPicPr>
            <a:picLocks noChangeAspect="1"/>
          </p:cNvPicPr>
          <p:nvPr/>
        </p:nvPicPr>
        <p:blipFill>
          <a:blip r:embed="rId2"/>
          <a:stretch>
            <a:fillRect/>
          </a:stretch>
        </p:blipFill>
        <p:spPr>
          <a:xfrm>
            <a:off x="8138447" y="2828925"/>
            <a:ext cx="3400425" cy="3028950"/>
          </a:xfrm>
          <a:prstGeom prst="rect">
            <a:avLst/>
          </a:prstGeom>
        </p:spPr>
      </p:pic>
    </p:spTree>
    <p:extLst>
      <p:ext uri="{BB962C8B-B14F-4D97-AF65-F5344CB8AC3E}">
        <p14:creationId xmlns:p14="http://schemas.microsoft.com/office/powerpoint/2010/main" val="785045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6</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954107"/>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Quan sát bảng giá cước vận chuyển bưu phẩm từ Hà Nội đến Thành phố Hồ Chí Minh bên: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6769330D-B68A-7041-13CE-070B86C7762F}"/>
              </a:ext>
            </a:extLst>
          </p:cNvPr>
          <p:cNvPicPr>
            <a:picLocks noChangeAspect="1"/>
          </p:cNvPicPr>
          <p:nvPr/>
        </p:nvPicPr>
        <p:blipFill>
          <a:blip r:embed="rId2"/>
          <a:stretch>
            <a:fillRect/>
          </a:stretch>
        </p:blipFill>
        <p:spPr>
          <a:xfrm>
            <a:off x="7506586" y="1277680"/>
            <a:ext cx="3962400" cy="3048000"/>
          </a:xfrm>
          <a:prstGeom prst="rect">
            <a:avLst/>
          </a:prstGeom>
        </p:spPr>
      </p:pic>
      <p:sp>
        <p:nvSpPr>
          <p:cNvPr id="6" name="TextBox 5">
            <a:extLst>
              <a:ext uri="{FF2B5EF4-FFF2-40B4-BE49-F238E27FC236}">
                <a16:creationId xmlns:a16="http://schemas.microsoft.com/office/drawing/2014/main" id="{2D6EEA87-EC4F-9068-8355-A7B22A1FC308}"/>
              </a:ext>
            </a:extLst>
          </p:cNvPr>
          <p:cNvSpPr txBox="1"/>
          <p:nvPr/>
        </p:nvSpPr>
        <p:spPr>
          <a:xfrm>
            <a:off x="776177" y="1655618"/>
            <a:ext cx="6496493" cy="2677656"/>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Em hãy giúp cô nhân viên bưu điện tính tiền cho hai khách hàng gửi bưu phẩm từ Hà Nội đến Thành phố Hồ Chí Minh. Biết rằng người thứ nhất gửi gói bưu phẩm cân nặng 0,6 kg và người thứ hai gửi gói bưu phẩm cân nặng 0,25 kg.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11" name="Picture 10">
            <a:extLst>
              <a:ext uri="{FF2B5EF4-FFF2-40B4-BE49-F238E27FC236}">
                <a16:creationId xmlns:a16="http://schemas.microsoft.com/office/drawing/2014/main" id="{18891766-84AE-5320-7E08-DD220C490643}"/>
              </a:ext>
            </a:extLst>
          </p:cNvPr>
          <p:cNvPicPr>
            <a:picLocks noChangeAspect="1"/>
          </p:cNvPicPr>
          <p:nvPr/>
        </p:nvPicPr>
        <p:blipFill>
          <a:blip r:embed="rId3"/>
          <a:stretch>
            <a:fillRect/>
          </a:stretch>
        </p:blipFill>
        <p:spPr>
          <a:xfrm>
            <a:off x="3753293" y="4299047"/>
            <a:ext cx="5438442" cy="2031753"/>
          </a:xfrm>
          <a:prstGeom prst="rect">
            <a:avLst/>
          </a:prstGeom>
        </p:spPr>
      </p:pic>
    </p:spTree>
    <p:extLst>
      <p:ext uri="{BB962C8B-B14F-4D97-AF65-F5344CB8AC3E}">
        <p14:creationId xmlns:p14="http://schemas.microsoft.com/office/powerpoint/2010/main" val="275124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330</TotalTime>
  <Words>418</Words>
  <Application>Microsoft Office PowerPoint</Application>
  <PresentationFormat>Widescreen</PresentationFormat>
  <Paragraphs>39</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4</cp:revision>
  <dcterms:created xsi:type="dcterms:W3CDTF">2023-11-15T14:09:01Z</dcterms:created>
  <dcterms:modified xsi:type="dcterms:W3CDTF">2024-12-06T13:35:17Z</dcterms:modified>
</cp:coreProperties>
</file>