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48" r:id="rId2"/>
    <p:sldId id="444" r:id="rId3"/>
    <p:sldId id="443" r:id="rId4"/>
    <p:sldId id="450" r:id="rId5"/>
    <p:sldId id="446" r:id="rId6"/>
  </p:sldIdLst>
  <p:sldSz cx="16276638" cy="9144000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3399"/>
    <a:srgbClr val="FF0066"/>
    <a:srgbClr val="FF7C80"/>
    <a:srgbClr val="EDF6F7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1" d="100"/>
          <a:sy n="51" d="100"/>
        </p:scale>
        <p:origin x="532" y="4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13719" y="1550242"/>
            <a:ext cx="4191000" cy="677108"/>
            <a:chOff x="1508919" y="2368875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2368875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3000192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127918" y="2154942"/>
            <a:ext cx="1431696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Bài </a:t>
            </a:r>
            <a:r>
              <a:rPr lang="vi-VN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3800" b="1" dirty="0">
                <a:solidFill>
                  <a:srgbClr val="0000CC"/>
                </a:solidFill>
                <a:latin typeface="Times New Roman"/>
                <a:ea typeface="Times New Roman"/>
              </a:rPr>
              <a:t>Quan sát một đồ vật trong tranh, ghi lại những điều quan sát được về </a:t>
            </a:r>
            <a:r>
              <a:rPr lang="vi-VN" sz="3800" b="1" dirty="0">
                <a:solidFill>
                  <a:srgbClr val="0000CC"/>
                </a:solidFill>
                <a:latin typeface="Times New Roman"/>
                <a:ea typeface="Times New Roman"/>
              </a:rPr>
              <a:t>đặc</a:t>
            </a:r>
            <a:r>
              <a:rPr lang="nl-NL" sz="3800" b="1" dirty="0" smtClean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nl-NL" sz="3800" b="1" dirty="0">
                <a:solidFill>
                  <a:srgbClr val="0000CC"/>
                </a:solidFill>
                <a:latin typeface="Times New Roman"/>
                <a:ea typeface="Times New Roman"/>
              </a:rPr>
              <a:t>điểm của đồ vật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09319" y="152400"/>
            <a:ext cx="6478451" cy="1602092"/>
            <a:chOff x="4709319" y="152400"/>
            <a:chExt cx="6478451" cy="1602092"/>
          </a:xfrm>
        </p:grpSpPr>
        <p:grpSp>
          <p:nvGrpSpPr>
            <p:cNvPr id="14" name="Group 13"/>
            <p:cNvGrpSpPr/>
            <p:nvPr/>
          </p:nvGrpSpPr>
          <p:grpSpPr>
            <a:xfrm>
              <a:off x="4861719" y="152400"/>
              <a:ext cx="6275244" cy="1052963"/>
              <a:chOff x="4779685" y="213359"/>
              <a:chExt cx="6169361" cy="1052963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779685" y="213359"/>
                <a:ext cx="6169361" cy="1052963"/>
                <a:chOff x="4779685" y="213359"/>
                <a:chExt cx="6169361" cy="1052963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779685" y="213359"/>
                  <a:ext cx="6169361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sáu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16 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11 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2024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651116" y="743102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826235" y="1199951"/>
                <a:ext cx="1923907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95"/>
            <p:cNvSpPr>
              <a:spLocks noChangeArrowheads="1"/>
            </p:cNvSpPr>
            <p:nvPr/>
          </p:nvSpPr>
          <p:spPr bwMode="auto">
            <a:xfrm>
              <a:off x="4709319" y="1231272"/>
              <a:ext cx="647845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algn="ctr" eaLnBrk="1" hangingPunct="1">
                <a:spcBef>
                  <a:spcPts val="1800"/>
                </a:spcBef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18</a:t>
              </a: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MÓN QUÀ ĐẶC BIỆT </a:t>
              </a: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(T4)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85" t="33156" r="3828" b="38518"/>
          <a:stretch/>
        </p:blipFill>
        <p:spPr bwMode="auto">
          <a:xfrm>
            <a:off x="1998154" y="3496233"/>
            <a:ext cx="12858230" cy="432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755794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08919" y="12954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746919" y="1981200"/>
            <a:ext cx="102176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Bài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3600" b="1" dirty="0" smtClean="0">
                <a:solidFill>
                  <a:srgbClr val="0000CC"/>
                </a:solidFill>
                <a:latin typeface="Times New Roman"/>
                <a:ea typeface="Times New Roman"/>
              </a:rPr>
              <a:t>Quan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sát một đồ vật trong tranh, ghi lại những điều quan sát được về </a:t>
            </a:r>
            <a:r>
              <a:rPr lang="vi-VN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đặc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điểm của đồ vật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975836"/>
              </p:ext>
            </p:extLst>
          </p:nvPr>
        </p:nvGraphicFramePr>
        <p:xfrm>
          <a:off x="746919" y="3378636"/>
          <a:ext cx="14935200" cy="5231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6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8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9550">
                <a:tc>
                  <a:txBody>
                    <a:bodyPr/>
                    <a:lstStyle/>
                    <a:p>
                      <a:pPr algn="ctr"/>
                      <a:r>
                        <a:rPr lang="vi-VN" sz="3200" b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 đ</a:t>
                      </a:r>
                      <a:r>
                        <a:rPr lang="en-US" sz="3200" b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ồ</a:t>
                      </a:r>
                      <a:r>
                        <a:rPr lang="vi-VN" sz="3200" b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endParaRPr lang="en-US" sz="32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Đặc điểm</a:t>
                      </a:r>
                      <a:r>
                        <a:rPr lang="vi-VN" sz="32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về</a:t>
                      </a:r>
                      <a:r>
                        <a:rPr lang="vi-VN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màu sắc</a:t>
                      </a:r>
                      <a:endParaRPr lang="en-US" sz="32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Đặc điểm hình dạng kích thước</a:t>
                      </a:r>
                      <a:endParaRPr lang="en-US" sz="32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Đặc điểm </a:t>
                      </a:r>
                      <a:r>
                        <a:rPr lang="vi-VN" sz="3200" b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về </a:t>
                      </a:r>
                      <a:r>
                        <a:rPr lang="en-US" sz="3200" b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3200" b="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động</a:t>
                      </a:r>
                      <a:r>
                        <a:rPr lang="vi-VN" sz="3200" b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vi-VN" sz="32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công dụng</a:t>
                      </a:r>
                      <a:endParaRPr lang="en-US" sz="32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014">
                <a:tc>
                  <a:txBody>
                    <a:bodyPr/>
                    <a:lstStyle/>
                    <a:p>
                      <a:pPr algn="just"/>
                      <a:r>
                        <a:rPr lang="vi-VN" sz="3200" b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Xe đạp</a:t>
                      </a:r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just"/>
                      <a:r>
                        <a:rPr lang="vi-VN" sz="3200" b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 hồ</a:t>
                      </a:r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just"/>
                      <a:r>
                        <a:rPr lang="vi-VN" sz="3200" b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Cặp</a:t>
                      </a:r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just"/>
                      <a:r>
                        <a:rPr lang="vi-VN" sz="3200" b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Đèn </a:t>
                      </a:r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4709319" y="682143"/>
            <a:ext cx="6478451" cy="1072349"/>
            <a:chOff x="4709319" y="682143"/>
            <a:chExt cx="6478451" cy="1072349"/>
          </a:xfrm>
        </p:grpSpPr>
        <p:grpSp>
          <p:nvGrpSpPr>
            <p:cNvPr id="19" name="Group 18"/>
            <p:cNvGrpSpPr/>
            <p:nvPr/>
          </p:nvGrpSpPr>
          <p:grpSpPr>
            <a:xfrm>
              <a:off x="6765270" y="682143"/>
              <a:ext cx="2300566" cy="523220"/>
              <a:chOff x="6651116" y="743102"/>
              <a:chExt cx="2261748" cy="52322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6651116" y="743102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6826235" y="1199951"/>
                <a:ext cx="1923907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95"/>
            <p:cNvSpPr>
              <a:spLocks noChangeArrowheads="1"/>
            </p:cNvSpPr>
            <p:nvPr/>
          </p:nvSpPr>
          <p:spPr bwMode="auto">
            <a:xfrm>
              <a:off x="4709319" y="1231272"/>
              <a:ext cx="647845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algn="ctr" eaLnBrk="1" hangingPunct="1">
                <a:spcBef>
                  <a:spcPts val="1800"/>
                </a:spcBef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18</a:t>
              </a: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MÓN QUÀ ĐẶC BIỆT </a:t>
              </a: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(T4)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2908506" y="4787324"/>
            <a:ext cx="27622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 xanh da lơ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76219" y="4774625"/>
            <a:ext cx="44124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 tầm với lứa tuổi HS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16079" y="5486400"/>
            <a:ext cx="32528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 xanh lá chuối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83139" y="5486400"/>
            <a:ext cx="3204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 hồ hình tròn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60956" y="5486400"/>
            <a:ext cx="4068763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Giúp em </a:t>
            </a:r>
            <a:r>
              <a:rPr lang="en-US" sz="32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xem </a:t>
            </a:r>
            <a:r>
              <a:rPr lang="vi-VN" sz="32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thời </a:t>
            </a: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gian 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3514" y="6519447"/>
            <a:ext cx="30123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 xanh da trời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30610" y="6519447"/>
            <a:ext cx="27735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Quai cặp to bản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187770" y="6237982"/>
            <a:ext cx="43721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 khi mở khóa tiến kêu lách cách rất vui.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03741" y="7627204"/>
            <a:ext cx="23968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Chụp màu đỏ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02988" y="7627203"/>
            <a:ext cx="33650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Chụp đèn hình tròn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187770" y="7416800"/>
            <a:ext cx="43721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Chụp đèn giúp tập trung ánh sáng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822311" y="4787323"/>
            <a:ext cx="27735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Đạp nhẹ </a:t>
            </a:r>
            <a:r>
              <a:rPr lang="vi-VN" sz="32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77" t="33156" r="14021" b="56468"/>
          <a:stretch/>
        </p:blipFill>
        <p:spPr bwMode="auto">
          <a:xfrm>
            <a:off x="10957719" y="2084436"/>
            <a:ext cx="4845776" cy="1039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861719" y="152400"/>
            <a:ext cx="62752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06018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26757" y="1447800"/>
            <a:ext cx="4191000" cy="677108"/>
            <a:chOff x="1508919" y="2368875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2368875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3000192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975519" y="2135097"/>
            <a:ext cx="14469363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Aft>
                <a:spcPts val="0"/>
              </a:spcAft>
            </a:pP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Bài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Quan sát một đồ vật có trong nhà hoặc ở lớp. Viết 3</a:t>
            </a:r>
            <a:r>
              <a:rPr lang="vi-VN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-</a:t>
            </a:r>
            <a:r>
              <a:rPr lang="vi-VN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4 câu tả đồ vật đó.</a:t>
            </a:r>
            <a:endParaRPr lang="en-US" sz="3600" dirty="0">
              <a:solidFill>
                <a:srgbClr val="0000CC"/>
              </a:solidFill>
              <a:latin typeface="Times New Roman"/>
              <a:ea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14792" y="3714571"/>
            <a:ext cx="126236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tả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Chiếc cặp sách màu xanh da trời trông thật mát mắt.</a:t>
            </a:r>
            <a:endParaRPr lang="en-US" sz="3600" b="1" i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34422" y="5276671"/>
            <a:ext cx="139104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tả về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kích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quai cặp to bản, hơi cong cong để khi xách không bị đau tay.</a:t>
            </a:r>
            <a:endParaRPr lang="en-US" sz="3600" b="1" i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860268" y="504343"/>
            <a:ext cx="6478451" cy="1008849"/>
            <a:chOff x="4709319" y="682143"/>
            <a:chExt cx="6478451" cy="1008849"/>
          </a:xfrm>
        </p:grpSpPr>
        <p:grpSp>
          <p:nvGrpSpPr>
            <p:cNvPr id="24" name="Group 23"/>
            <p:cNvGrpSpPr/>
            <p:nvPr/>
          </p:nvGrpSpPr>
          <p:grpSpPr>
            <a:xfrm>
              <a:off x="6765259" y="682143"/>
              <a:ext cx="2300565" cy="523220"/>
              <a:chOff x="6651116" y="743102"/>
              <a:chExt cx="2261748" cy="52322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6651116" y="743102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6826235" y="1199951"/>
                <a:ext cx="1923907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" name="Rectangle 95"/>
            <p:cNvSpPr>
              <a:spLocks noChangeArrowheads="1"/>
            </p:cNvSpPr>
            <p:nvPr/>
          </p:nvSpPr>
          <p:spPr bwMode="auto">
            <a:xfrm>
              <a:off x="4709319" y="1167772"/>
              <a:ext cx="647845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algn="ctr" eaLnBrk="1" hangingPunct="1">
                <a:spcBef>
                  <a:spcPts val="1800"/>
                </a:spcBef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18</a:t>
              </a: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MÓN QUÀ ĐẶC BIỆT </a:t>
              </a: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(T4)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534319" y="6876871"/>
            <a:ext cx="1384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tả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hoạt động công dụng.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Mỗi khi đóng, mở nắp cặp, tiếng “tách tách” của ổ khoá nghe thật vui tai.</a:t>
            </a:r>
            <a:endParaRPr lang="en-US" sz="3600" b="1" i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61719" y="152400"/>
            <a:ext cx="62752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5734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26757" y="1447800"/>
            <a:ext cx="4191000" cy="677108"/>
            <a:chOff x="1508919" y="2368875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2368875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3000192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975519" y="2135097"/>
            <a:ext cx="14469363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Aft>
                <a:spcPts val="0"/>
              </a:spcAft>
            </a:pP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Bài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Quan sát một đồ vật có trong nhà hoặc ở lớp. Viết 3</a:t>
            </a:r>
            <a:r>
              <a:rPr lang="vi-VN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-</a:t>
            </a:r>
            <a:r>
              <a:rPr lang="vi-VN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4 câu tả đồ vật đó.</a:t>
            </a:r>
            <a:endParaRPr lang="en-US" sz="3600" dirty="0">
              <a:solidFill>
                <a:srgbClr val="0000CC"/>
              </a:solidFill>
              <a:latin typeface="Times New Roman"/>
              <a:ea typeface="Times New Roman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860268" y="504343"/>
            <a:ext cx="6478451" cy="1008849"/>
            <a:chOff x="4709319" y="682143"/>
            <a:chExt cx="6478451" cy="1008849"/>
          </a:xfrm>
        </p:grpSpPr>
        <p:grpSp>
          <p:nvGrpSpPr>
            <p:cNvPr id="24" name="Group 23"/>
            <p:cNvGrpSpPr/>
            <p:nvPr/>
          </p:nvGrpSpPr>
          <p:grpSpPr>
            <a:xfrm>
              <a:off x="6765259" y="682143"/>
              <a:ext cx="2300565" cy="523220"/>
              <a:chOff x="6651116" y="743102"/>
              <a:chExt cx="2261748" cy="52322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6651116" y="743102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6826235" y="1199951"/>
                <a:ext cx="1923907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" name="Rectangle 95"/>
            <p:cNvSpPr>
              <a:spLocks noChangeArrowheads="1"/>
            </p:cNvSpPr>
            <p:nvPr/>
          </p:nvSpPr>
          <p:spPr bwMode="auto">
            <a:xfrm>
              <a:off x="4709319" y="1167772"/>
              <a:ext cx="647845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algn="ctr" eaLnBrk="1" hangingPunct="1">
                <a:spcBef>
                  <a:spcPts val="1800"/>
                </a:spcBef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18</a:t>
              </a: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MÓN QUÀ ĐẶC BIỆT </a:t>
              </a: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(T4)</a:t>
              </a: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141114"/>
              </p:ext>
            </p:extLst>
          </p:nvPr>
        </p:nvGraphicFramePr>
        <p:xfrm>
          <a:off x="442119" y="3629215"/>
          <a:ext cx="15468600" cy="5150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592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baseline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một câu tả màu sắc</a:t>
                      </a:r>
                      <a:endParaRPr lang="en-US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baseline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một câu tả hình dáng, </a:t>
                      </a:r>
                    </a:p>
                    <a:p>
                      <a:pPr algn="ctr"/>
                      <a:r>
                        <a:rPr lang="en-US" baseline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kích thước</a:t>
                      </a:r>
                      <a:endParaRPr lang="en-US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 một</a:t>
                      </a:r>
                      <a:r>
                        <a:rPr lang="en-US" baseline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câu tả hoạt động, </a:t>
                      </a:r>
                    </a:p>
                    <a:p>
                      <a:pPr algn="ctr"/>
                      <a:r>
                        <a:rPr lang="en-US" baseline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công dụng</a:t>
                      </a:r>
                      <a:endParaRPr lang="en-US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19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>
            <a:off x="670719" y="5006876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Chiếc </a:t>
            </a:r>
            <a:r>
              <a:rPr lang="vi-VN" sz="36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đèn bàn của em có màu đỏ tươi. Đế đèn hình tròn, màu đỏ.</a:t>
            </a:r>
            <a:endParaRPr lang="en-US" sz="36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717758" y="4930676"/>
            <a:ext cx="46303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Chụp đèn </a:t>
            </a:r>
            <a:r>
              <a:rPr lang="en-US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cao tầm hai gang tay</a:t>
            </a:r>
            <a:r>
              <a:rPr lang="vi-VN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, thân đèn </a:t>
            </a:r>
            <a:r>
              <a:rPr lang="en-US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có thể bẻ cong hoặc duỗi thẳng. </a:t>
            </a:r>
            <a:endParaRPr lang="en-US" sz="36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729119" y="4876800"/>
            <a:ext cx="495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6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 Mỗi </a:t>
            </a:r>
            <a:r>
              <a:rPr lang="en-US" sz="36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bật </a:t>
            </a:r>
            <a:r>
              <a:rPr lang="en-US" sz="36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đèn, tiếng công tắc vừa </a:t>
            </a:r>
            <a:r>
              <a:rPr lang="en-US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kêu “tách” là ánh sáng phát ngay, sáng cả một góc nhà.</a:t>
            </a:r>
            <a:endParaRPr lang="en-US" sz="36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1719" y="27170"/>
            <a:ext cx="62752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03211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26757" y="1550242"/>
            <a:ext cx="4191000" cy="677108"/>
            <a:chOff x="1508919" y="2368875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2368875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3000192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051719" y="2237539"/>
            <a:ext cx="14393163" cy="1363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Bài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Quan sát một đồ vật có trong nhà hoặc ở lớp. Viết 3</a:t>
            </a:r>
            <a:r>
              <a:rPr lang="vi-VN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-</a:t>
            </a:r>
            <a:r>
              <a:rPr lang="vi-VN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4 câu tả đồ vật đó.</a:t>
            </a:r>
            <a:endParaRPr lang="en-US" sz="3600" dirty="0">
              <a:solidFill>
                <a:srgbClr val="0000CC"/>
              </a:solidFill>
              <a:latin typeface="Times New Roman"/>
              <a:ea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85119" y="3634418"/>
            <a:ext cx="1143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thành đoạn văn tả đồ vật khoảng 3 - 4 câu.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51719" y="4343400"/>
            <a:ext cx="144413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Chiếc đèn </a:t>
            </a:r>
            <a:r>
              <a:rPr lang="vi-VN" sz="36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bàn của </a:t>
            </a:r>
            <a:r>
              <a:rPr lang="vi-VN" sz="36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em có chụp đèn màu đỏ tươi. Đế đèn hình tròn, màu đỏ. Đèn được trang trí một chú mèo với hai cái tai xinh xắn, dựng đứng</a:t>
            </a:r>
            <a:r>
              <a:rPr lang="vi-VN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36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Chụp đèn </a:t>
            </a:r>
            <a:r>
              <a:rPr lang="en-US" sz="36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cao tầm hai gang tay</a:t>
            </a:r>
            <a:r>
              <a:rPr lang="vi-VN" sz="36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, thân đèn </a:t>
            </a:r>
            <a:r>
              <a:rPr lang="en-US" sz="36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có thể bẻ cong hoặc duỗi </a:t>
            </a:r>
            <a:r>
              <a:rPr lang="en-US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vi-VN" sz="36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Mỗi khi bật đèn, tiếng công tắc vừa kêu “tách” là ánh sáng phát ngay, sáng cả một góc nhà.</a:t>
            </a:r>
            <a:endParaRPr lang="en-US" sz="36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709319" y="682143"/>
            <a:ext cx="6478451" cy="1072349"/>
            <a:chOff x="4709319" y="682143"/>
            <a:chExt cx="6478451" cy="1072349"/>
          </a:xfrm>
        </p:grpSpPr>
        <p:grpSp>
          <p:nvGrpSpPr>
            <p:cNvPr id="22" name="Group 21"/>
            <p:cNvGrpSpPr/>
            <p:nvPr/>
          </p:nvGrpSpPr>
          <p:grpSpPr>
            <a:xfrm>
              <a:off x="6765270" y="682143"/>
              <a:ext cx="2300566" cy="523220"/>
              <a:chOff x="6651116" y="743102"/>
              <a:chExt cx="2261748" cy="523220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6651116" y="743102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6826235" y="1199951"/>
                <a:ext cx="1923907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" name="Rectangle 95"/>
            <p:cNvSpPr>
              <a:spLocks noChangeArrowheads="1"/>
            </p:cNvSpPr>
            <p:nvPr/>
          </p:nvSpPr>
          <p:spPr bwMode="auto">
            <a:xfrm>
              <a:off x="4709319" y="1231272"/>
              <a:ext cx="647845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algn="ctr" eaLnBrk="1" hangingPunct="1">
                <a:spcBef>
                  <a:spcPts val="1800"/>
                </a:spcBef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18</a:t>
              </a: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vi-VN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MÓN QUÀ ĐẶC BIỆT </a:t>
              </a: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(T4)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051719" y="7315200"/>
            <a:ext cx="14859000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3600" b="1" dirty="0">
                <a:solidFill>
                  <a:srgbClr val="0000CC"/>
                </a:solidFill>
                <a:latin typeface="Times New Roman"/>
                <a:ea typeface="Times New Roman"/>
              </a:rPr>
              <a:t>Chia sẻ đọan văn của em với bạn, chỉnh sửa và bổ sung ý </a:t>
            </a:r>
            <a:r>
              <a:rPr lang="nl-NL" sz="3600" b="1" dirty="0" smtClean="0">
                <a:solidFill>
                  <a:srgbClr val="0000CC"/>
                </a:solidFill>
                <a:latin typeface="Times New Roman"/>
                <a:ea typeface="Times New Roman"/>
              </a:rPr>
              <a:t>hay</a:t>
            </a:r>
            <a:r>
              <a:rPr lang="vi-VN" sz="3600" b="1" dirty="0" smtClean="0">
                <a:solidFill>
                  <a:srgbClr val="0000CC"/>
                </a:solidFill>
                <a:latin typeface="Times New Roman"/>
                <a:ea typeface="Times New Roman"/>
              </a:rPr>
              <a:t>.</a:t>
            </a:r>
            <a:endParaRPr lang="en-US" sz="3600" dirty="0">
              <a:solidFill>
                <a:srgbClr val="0000CC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61719" y="152400"/>
            <a:ext cx="62752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6068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9991</TotalTime>
  <Words>623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THKD</cp:lastModifiedBy>
  <cp:revision>1120</cp:revision>
  <dcterms:created xsi:type="dcterms:W3CDTF">2008-09-09T22:52:10Z</dcterms:created>
  <dcterms:modified xsi:type="dcterms:W3CDTF">2024-11-28T15:40:40Z</dcterms:modified>
</cp:coreProperties>
</file>