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38" r:id="rId2"/>
    <p:sldId id="439" r:id="rId3"/>
    <p:sldId id="441" r:id="rId4"/>
    <p:sldId id="440" r:id="rId5"/>
  </p:sldIdLst>
  <p:sldSz cx="16276638" cy="9144000"/>
  <p:notesSz cx="6858000" cy="9144000"/>
  <p:custDataLst>
    <p:tags r:id="rId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3333FF"/>
    <a:srgbClr val="FF0066"/>
    <a:srgbClr val="FF7C80"/>
    <a:srgbClr val="0000CC"/>
    <a:srgbClr val="EDF6F7"/>
    <a:srgbClr val="FF6600"/>
    <a:srgbClr val="6600CC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1" d="100"/>
          <a:sy n="51" d="100"/>
        </p:scale>
        <p:origin x="532" y="4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34811" cy="1117345"/>
            <a:chOff x="4539228" y="210532"/>
            <a:chExt cx="6916114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916114" cy="1117345"/>
              <a:chOff x="4539228" y="210532"/>
              <a:chExt cx="6916114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91611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6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sáu</a:t>
                </a:r>
                <a:r>
                  <a:rPr lang="en-US" sz="36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6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16 </a:t>
                </a:r>
                <a:r>
                  <a:rPr lang="en-US" sz="36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6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11 </a:t>
                </a:r>
                <a:r>
                  <a:rPr lang="en-US" sz="36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6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2024.</a:t>
                </a:r>
                <a:endParaRPr lang="en-US" sz="36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481316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Luyện tập.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508919" y="2196498"/>
            <a:ext cx="13966284" cy="69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nl-NL" sz="3600" b="1" dirty="0">
                <a:solidFill>
                  <a:srgbClr val="3333FF"/>
                </a:solidFill>
                <a:latin typeface="Times New Roman"/>
                <a:ea typeface="Times New Roman"/>
              </a:rPr>
              <a:t>Tìm từ chỉ đặc điểm có trong đoạn thơ dưới đây:</a:t>
            </a:r>
            <a:endParaRPr lang="en-US" sz="3600" dirty="0">
              <a:solidFill>
                <a:srgbClr val="3333FF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78598" y="3207365"/>
            <a:ext cx="701346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Có một giờ Văn như thế</a:t>
            </a:r>
          </a:p>
          <a:p>
            <a:pPr algn="just"/>
            <a:r>
              <a:rPr lang="vi-VN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Lớp em im phắc </a:t>
            </a:r>
            <a:r>
              <a:rPr lang="vi-VN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lặng nghe</a:t>
            </a:r>
            <a:endParaRPr lang="vi-VN" sz="3600" b="1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vi-VN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Mẹ </a:t>
            </a:r>
            <a:r>
              <a:rPr lang="vi-VN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vắng nhà </a:t>
            </a:r>
            <a:r>
              <a:rPr lang="vi-VN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ngày bão</a:t>
            </a:r>
            <a:r>
              <a:rPr lang="en-US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vi-VN" sz="3600" b="1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Cô giảng miệt mài say mê.</a:t>
            </a:r>
            <a:endParaRPr lang="vi-VN" sz="3600" b="1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94519" y="7167357"/>
            <a:ext cx="1485036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Giải </a:t>
            </a:r>
            <a:r>
              <a:rPr lang="vi-VN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thích </a:t>
            </a:r>
            <a:r>
              <a:rPr lang="vi-VN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từ (đảm </a:t>
            </a:r>
            <a:r>
              <a:rPr lang="vi-VN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đang tảo tần là: thường nói về người phụ nữ làm lụng vất vả chăm lo cho gia đình )</a:t>
            </a:r>
          </a:p>
          <a:p>
            <a:pPr algn="just"/>
            <a:r>
              <a:rPr lang="vi-VN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Vụng về </a:t>
            </a:r>
            <a:r>
              <a:rPr lang="vi-VN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vụng</a:t>
            </a:r>
            <a:r>
              <a:rPr lang="en-US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(nghĩa </a:t>
            </a:r>
            <a:r>
              <a:rPr lang="vi-VN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trong bài: không thạo, không quen làm ....).</a:t>
            </a:r>
            <a:endParaRPr lang="en-US" sz="36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95"/>
          <p:cNvSpPr>
            <a:spLocks noChangeArrowheads="1"/>
          </p:cNvSpPr>
          <p:nvPr/>
        </p:nvSpPr>
        <p:spPr bwMode="auto">
          <a:xfrm>
            <a:off x="4448457" y="1249680"/>
            <a:ext cx="803326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MÓN QUÀ ĐẶC BIỆT 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(T3</a:t>
            </a:r>
            <a:r>
              <a:rPr lang="en-GB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GB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42219" y="6324600"/>
            <a:ext cx="8915400" cy="69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20000"/>
              </a:lnSpc>
              <a:spcAft>
                <a:spcPts val="0"/>
              </a:spcAft>
            </a:pPr>
            <a:r>
              <a:rPr lang="nl-NL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dịu dàng, đảm đang, tần tảo, vụng về</a:t>
            </a:r>
            <a:r>
              <a:rPr lang="vi-VN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.</a:t>
            </a:r>
            <a:endParaRPr lang="en-US" sz="3600" b="1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858692" y="3207365"/>
            <a:ext cx="7543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6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Ai cũng nghĩ đến mẹ mình </a:t>
            </a:r>
            <a:endParaRPr lang="en-US" sz="3600" b="1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Dịu </a:t>
            </a:r>
            <a:r>
              <a:rPr lang="vi-VN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dàng, đảm đang, tần tảo</a:t>
            </a:r>
          </a:p>
          <a:p>
            <a:pPr algn="just"/>
            <a:r>
              <a:rPr lang="vi-VN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vi-VN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cũng thương thương bố mình</a:t>
            </a:r>
          </a:p>
          <a:p>
            <a:pPr algn="just"/>
            <a:r>
              <a:rPr lang="vi-VN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Vụng </a:t>
            </a:r>
            <a:r>
              <a:rPr lang="vi-VN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về chăm con ngày bão.</a:t>
            </a:r>
          </a:p>
          <a:p>
            <a:pPr algn="just"/>
            <a:r>
              <a:rPr lang="vi-VN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                  (Nguyễn </a:t>
            </a:r>
            <a:r>
              <a:rPr lang="vi-VN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Thị Mai)</a:t>
            </a:r>
          </a:p>
        </p:txBody>
      </p:sp>
    </p:spTree>
    <p:extLst>
      <p:ext uri="{BB962C8B-B14F-4D97-AF65-F5344CB8AC3E}">
        <p14:creationId xmlns:p14="http://schemas.microsoft.com/office/powerpoint/2010/main" val="345000539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2" grpId="0"/>
      <p:bldP spid="6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765268" y="682143"/>
            <a:ext cx="2608984" cy="584775"/>
            <a:chOff x="6651116" y="743102"/>
            <a:chExt cx="2564962" cy="584775"/>
          </a:xfrm>
        </p:grpSpPr>
        <p:sp>
          <p:nvSpPr>
            <p:cNvPr id="18" name="TextBox 17"/>
            <p:cNvSpPr txBox="1"/>
            <p:nvPr/>
          </p:nvSpPr>
          <p:spPr>
            <a:xfrm>
              <a:off x="6651116" y="743102"/>
              <a:ext cx="25649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TIẾNG VIỆT</a:t>
              </a:r>
              <a:endParaRPr lang="en-US" sz="32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828800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Luyện tập.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508919" y="2514600"/>
            <a:ext cx="139662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nl-NL" sz="3600" b="1" dirty="0">
                <a:solidFill>
                  <a:srgbClr val="3333FF"/>
                </a:solidFill>
                <a:latin typeface="Times New Roman"/>
                <a:ea typeface="Times New Roman"/>
              </a:rPr>
              <a:t>Ghép mỗi câu sau với kiểu câu thích </a:t>
            </a:r>
            <a:r>
              <a:rPr lang="nl-NL" sz="3600" b="1" dirty="0" smtClean="0">
                <a:solidFill>
                  <a:srgbClr val="3333FF"/>
                </a:solidFill>
                <a:latin typeface="Times New Roman"/>
                <a:ea typeface="Times New Roman"/>
              </a:rPr>
              <a:t>hợp</a:t>
            </a:r>
            <a:endParaRPr lang="vi-VN" sz="3600" b="1" dirty="0" smtClean="0">
              <a:solidFill>
                <a:srgbClr val="3333FF"/>
              </a:solidFill>
              <a:latin typeface="Times New Roman"/>
              <a:ea typeface="Times New Roman"/>
            </a:endParaRPr>
          </a:p>
        </p:txBody>
      </p:sp>
      <p:sp>
        <p:nvSpPr>
          <p:cNvPr id="20" name="Rectangle 95"/>
          <p:cNvSpPr>
            <a:spLocks noChangeArrowheads="1"/>
          </p:cNvSpPr>
          <p:nvPr/>
        </p:nvSpPr>
        <p:spPr bwMode="auto">
          <a:xfrm>
            <a:off x="4023519" y="1258669"/>
            <a:ext cx="8305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MÓN QUÀ ĐẶC BIỆT 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(T3)</a:t>
            </a:r>
          </a:p>
        </p:txBody>
      </p:sp>
      <p:pic>
        <p:nvPicPr>
          <p:cNvPr id="32" name="Picture 31"/>
          <p:cNvPicPr/>
          <p:nvPr/>
        </p:nvPicPr>
        <p:blipFill rotWithShape="1">
          <a:blip r:embed="rId2"/>
          <a:srcRect l="33818" t="55783" r="32771" b="31446"/>
          <a:stretch/>
        </p:blipFill>
        <p:spPr bwMode="auto">
          <a:xfrm>
            <a:off x="2210736" y="5969000"/>
            <a:ext cx="11931365" cy="2819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2" name="Title 21"/>
          <p:cNvSpPr>
            <a:spLocks noGrp="1"/>
          </p:cNvSpPr>
          <p:nvPr>
            <p:ph type="ctrTitle"/>
          </p:nvPr>
        </p:nvSpPr>
        <p:spPr>
          <a:xfrm>
            <a:off x="1379538" y="3197086"/>
            <a:ext cx="13835142" cy="1937028"/>
          </a:xfrm>
        </p:spPr>
        <p:txBody>
          <a:bodyPr/>
          <a:lstStyle/>
          <a:p>
            <a:pPr algn="l"/>
            <a:r>
              <a:rPr lang="vi-VN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Chị xóa </a:t>
            </a:r>
            <a:r>
              <a:rPr lang="vi-VN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dòng </a:t>
            </a:r>
            <a:r>
              <a:rPr lang="en-US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vi-VN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Nấu </a:t>
            </a:r>
            <a:r>
              <a:rPr lang="vi-VN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ăn </a:t>
            </a:r>
            <a:r>
              <a:rPr lang="vi-VN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không ngon</a:t>
            </a:r>
            <a:r>
              <a:rPr lang="en-US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vi-VN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đi chị!</a:t>
            </a:r>
            <a:br>
              <a:rPr lang="vi-VN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A, bố rất đẹp trai nữa ạ!</a:t>
            </a:r>
            <a:br>
              <a:rPr lang="vi-VN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Chị cắm cúi viết thêm vào tấm thiệp</a:t>
            </a:r>
            <a:endParaRPr lang="en-US" sz="36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Subtitle 32"/>
          <p:cNvSpPr>
            <a:spLocks noGrp="1"/>
          </p:cNvSpPr>
          <p:nvPr>
            <p:ph type="subTitle" idx="1"/>
          </p:nvPr>
        </p:nvSpPr>
        <p:spPr>
          <a:xfrm>
            <a:off x="2804320" y="5105400"/>
            <a:ext cx="10363199" cy="685800"/>
          </a:xfrm>
        </p:spPr>
        <p:txBody>
          <a:bodyPr/>
          <a:lstStyle/>
          <a:p>
            <a:pPr algn="l"/>
            <a:r>
              <a:rPr lang="vi-VN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Câu kể                 câu cảm                Câu khiến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17134" y="149573"/>
            <a:ext cx="7034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2024.</a:t>
            </a:r>
            <a:endParaRPr lang="en-US" sz="36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20905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2" grpId="0"/>
      <p:bldP spid="3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765268" y="682143"/>
            <a:ext cx="2608984" cy="584775"/>
            <a:chOff x="6651116" y="743102"/>
            <a:chExt cx="2564962" cy="584775"/>
          </a:xfrm>
        </p:grpSpPr>
        <p:sp>
          <p:nvSpPr>
            <p:cNvPr id="18" name="TextBox 17"/>
            <p:cNvSpPr txBox="1"/>
            <p:nvPr/>
          </p:nvSpPr>
          <p:spPr>
            <a:xfrm>
              <a:off x="6651116" y="743102"/>
              <a:ext cx="25649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TIẾNG VIỆT</a:t>
              </a:r>
              <a:endParaRPr lang="en-US" sz="32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481316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Luyện tập.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508919" y="2294692"/>
            <a:ext cx="139662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nl-NL" sz="3800" b="1" dirty="0">
                <a:solidFill>
                  <a:srgbClr val="3333FF"/>
                </a:solidFill>
                <a:latin typeface="Times New Roman"/>
                <a:ea typeface="Times New Roman"/>
              </a:rPr>
              <a:t>Nêu dấu hiệu nhận biết câu </a:t>
            </a:r>
            <a:r>
              <a:rPr lang="nl-NL" sz="3800" b="1" dirty="0" smtClean="0">
                <a:solidFill>
                  <a:srgbClr val="3333FF"/>
                </a:solidFill>
                <a:latin typeface="Times New Roman"/>
                <a:ea typeface="Times New Roman"/>
              </a:rPr>
              <a:t>khiến</a:t>
            </a:r>
            <a:r>
              <a:rPr lang="vi-VN" sz="3800" b="1" dirty="0" smtClean="0">
                <a:solidFill>
                  <a:srgbClr val="3333FF"/>
                </a:solidFill>
                <a:latin typeface="Times New Roman"/>
                <a:ea typeface="Times New Roman"/>
              </a:rPr>
              <a:t>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63435" y="3276600"/>
            <a:ext cx="139662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vi-VN" sz="3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hân </a:t>
            </a:r>
            <a:r>
              <a:rPr lang="vi-VN" sz="3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tích câu khiến: Chị xóa </a:t>
            </a:r>
            <a:r>
              <a:rPr lang="vi-VN" sz="3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dòng </a:t>
            </a:r>
            <a:r>
              <a:rPr lang="en-US" sz="3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vi-VN" sz="3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Nấu </a:t>
            </a:r>
            <a:r>
              <a:rPr lang="vi-VN" sz="3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ăn </a:t>
            </a:r>
            <a:r>
              <a:rPr lang="vi-VN" sz="3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không ngon</a:t>
            </a:r>
            <a:r>
              <a:rPr lang="en-US" sz="3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vi-VN" sz="3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3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đi </a:t>
            </a:r>
            <a:r>
              <a:rPr lang="vi-VN" sz="3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chị!</a:t>
            </a:r>
            <a:endParaRPr lang="en-US" sz="38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487235" y="4909028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8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Trong câu có từ đi, cuối câu có dấu chấm tham ( ! ), câu dùng để nêu yêu cầu, đề nghị, mông muốn</a:t>
            </a:r>
            <a:r>
              <a:rPr lang="en-US" sz="38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38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800" b="1" dirty="0" smtClean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95"/>
          <p:cNvSpPr>
            <a:spLocks noChangeArrowheads="1"/>
          </p:cNvSpPr>
          <p:nvPr/>
        </p:nvSpPr>
        <p:spPr bwMode="auto">
          <a:xfrm>
            <a:off x="4448457" y="1249680"/>
            <a:ext cx="803326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MÓN QUÀ ĐẶC BIỆT 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(T3</a:t>
            </a:r>
            <a:r>
              <a:rPr lang="en-GB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GB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17134" y="149573"/>
            <a:ext cx="7034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2024.</a:t>
            </a:r>
            <a:endParaRPr lang="en-US" sz="36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75152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765268" y="682143"/>
            <a:ext cx="2608984" cy="584775"/>
            <a:chOff x="6651116" y="743102"/>
            <a:chExt cx="2564962" cy="584775"/>
          </a:xfrm>
        </p:grpSpPr>
        <p:sp>
          <p:nvSpPr>
            <p:cNvPr id="18" name="TextBox 17"/>
            <p:cNvSpPr txBox="1"/>
            <p:nvPr/>
          </p:nvSpPr>
          <p:spPr>
            <a:xfrm>
              <a:off x="6651116" y="743102"/>
              <a:ext cx="25649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TIẾNG VIỆT</a:t>
              </a:r>
              <a:endParaRPr lang="en-US" sz="32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295400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Luyện tập.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899319" y="1981200"/>
            <a:ext cx="14575884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36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Bài </a:t>
            </a:r>
            <a:r>
              <a:rPr lang="vi-VN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nl-NL" sz="3600" b="1" dirty="0">
                <a:solidFill>
                  <a:srgbClr val="3333FF"/>
                </a:solidFill>
                <a:latin typeface="Times New Roman"/>
                <a:ea typeface="Times New Roman"/>
              </a:rPr>
              <a:t>Sử dụng các từ </a:t>
            </a:r>
            <a:r>
              <a:rPr lang="nl-NL" sz="3600" b="1" i="1" dirty="0">
                <a:solidFill>
                  <a:srgbClr val="3333FF"/>
                </a:solidFill>
                <a:latin typeface="Times New Roman"/>
                <a:ea typeface="Times New Roman"/>
              </a:rPr>
              <a:t>hãy, đứng, chớ, đi, thôi, nào, nhé </a:t>
            </a:r>
            <a:r>
              <a:rPr lang="nl-NL" sz="3600" b="1" dirty="0">
                <a:solidFill>
                  <a:srgbClr val="3333FF"/>
                </a:solidFill>
                <a:latin typeface="Times New Roman"/>
                <a:ea typeface="Times New Roman"/>
              </a:rPr>
              <a:t> </a:t>
            </a:r>
            <a:r>
              <a:rPr lang="nl-NL" sz="3600" b="1">
                <a:solidFill>
                  <a:srgbClr val="3333FF"/>
                </a:solidFill>
                <a:latin typeface="Times New Roman"/>
                <a:ea typeface="Times New Roman"/>
              </a:rPr>
              <a:t>để </a:t>
            </a:r>
            <a:r>
              <a:rPr lang="nl-NL" sz="3600" b="1" smtClean="0">
                <a:solidFill>
                  <a:srgbClr val="3333FF"/>
                </a:solidFill>
                <a:latin typeface="Times New Roman"/>
                <a:ea typeface="Times New Roman"/>
              </a:rPr>
              <a:t>đặt câu </a:t>
            </a:r>
            <a:r>
              <a:rPr lang="nl-NL" sz="3600" b="1" dirty="0">
                <a:solidFill>
                  <a:srgbClr val="3333FF"/>
                </a:solidFill>
                <a:latin typeface="Times New Roman"/>
                <a:ea typeface="Times New Roman"/>
              </a:rPr>
              <a:t>khiến trong mỗi tình huống </a:t>
            </a:r>
            <a:r>
              <a:rPr lang="nl-NL" sz="3600" b="1">
                <a:solidFill>
                  <a:srgbClr val="3333FF"/>
                </a:solidFill>
                <a:latin typeface="Times New Roman"/>
                <a:ea typeface="Times New Roman"/>
              </a:rPr>
              <a:t>dưới </a:t>
            </a:r>
            <a:r>
              <a:rPr lang="nl-NL" sz="3600" b="1" smtClean="0">
                <a:solidFill>
                  <a:srgbClr val="3333FF"/>
                </a:solidFill>
                <a:latin typeface="Times New Roman"/>
                <a:ea typeface="Times New Roman"/>
              </a:rPr>
              <a:t>đây:</a:t>
            </a:r>
            <a:endParaRPr lang="en-US" sz="3600" dirty="0">
              <a:solidFill>
                <a:srgbClr val="3333FF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35583"/>
              </p:ext>
            </p:extLst>
          </p:nvPr>
        </p:nvGraphicFramePr>
        <p:xfrm>
          <a:off x="904270" y="3910727"/>
          <a:ext cx="14782800" cy="4166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57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49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1920">
                <a:tc>
                  <a:txBody>
                    <a:bodyPr/>
                    <a:lstStyle/>
                    <a:p>
                      <a:pPr algn="ctr"/>
                      <a:r>
                        <a:rPr lang="vi-VN" sz="3200" b="1" dirty="0" smtClean="0">
                          <a:solidFill>
                            <a:srgbClr val="3333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 hỏi </a:t>
                      </a:r>
                      <a:endParaRPr lang="en-US" sz="3200" b="1" dirty="0">
                        <a:solidFill>
                          <a:srgbClr val="3333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3200" b="1" dirty="0" smtClean="0">
                          <a:solidFill>
                            <a:srgbClr val="3333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 trả lời</a:t>
                      </a:r>
                      <a:endParaRPr lang="en-US" sz="3200" b="1" dirty="0">
                        <a:solidFill>
                          <a:srgbClr val="3333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2753">
                <a:tc>
                  <a:txBody>
                    <a:bodyPr/>
                    <a:lstStyle/>
                    <a:p>
                      <a:r>
                        <a:rPr lang="vi-VN" sz="3200" b="0" dirty="0" smtClean="0">
                          <a:solidFill>
                            <a:srgbClr val="FF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 Muốn các em nhỏ trật tự để xem phim</a:t>
                      </a:r>
                      <a:endParaRPr lang="en-US" sz="3200" b="0" dirty="0">
                        <a:solidFill>
                          <a:srgbClr val="FF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3200" b="0" smtClean="0">
                          <a:solidFill>
                            <a:srgbClr val="3333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3200" b="0" dirty="0">
                        <a:solidFill>
                          <a:srgbClr val="3333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7760">
                <a:tc>
                  <a:txBody>
                    <a:bodyPr/>
                    <a:lstStyle/>
                    <a:p>
                      <a:r>
                        <a:rPr lang="vi-VN" sz="3200" b="0" dirty="0" smtClean="0">
                          <a:solidFill>
                            <a:srgbClr val="FF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b) Muốn bố mẹ cho về thăm quê </a:t>
                      </a:r>
                      <a:endParaRPr lang="en-US" sz="3200" b="0" dirty="0">
                        <a:solidFill>
                          <a:srgbClr val="FF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3200" b="0" dirty="0">
                        <a:solidFill>
                          <a:srgbClr val="3333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6840">
                <a:tc>
                  <a:txBody>
                    <a:bodyPr/>
                    <a:lstStyle/>
                    <a:p>
                      <a:pPr algn="just"/>
                      <a:r>
                        <a:rPr lang="vi-VN" sz="3200" b="0" dirty="0" smtClean="0">
                          <a:solidFill>
                            <a:srgbClr val="FF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c) Muốn bố mua cho cuốn truyện mình thích </a:t>
                      </a:r>
                      <a:endParaRPr lang="en-US" sz="3200" b="0" dirty="0">
                        <a:solidFill>
                          <a:srgbClr val="FF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3200" b="0" dirty="0">
                        <a:solidFill>
                          <a:srgbClr val="3333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8123864" y="4724400"/>
            <a:ext cx="7311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vi-VN" sz="32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Phim đang chiếu, các em hãy trật tự </a:t>
            </a:r>
            <a:r>
              <a:rPr lang="vi-VN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32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23863" y="5780782"/>
            <a:ext cx="59634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Mẹ ơi, mẹ cho con về thăm quê đi!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069760" y="6847582"/>
            <a:ext cx="755333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vi-VN" sz="32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Bố mua cho con cuốn Truyện cổ tích Việt Nam bố nhé!</a:t>
            </a:r>
            <a:endParaRPr lang="en-US" sz="32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17134" y="149573"/>
            <a:ext cx="7034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2024.</a:t>
            </a:r>
            <a:endParaRPr lang="en-US" sz="36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40987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9622</TotalTime>
  <Words>423</Words>
  <Application>Microsoft Office PowerPoint</Application>
  <PresentationFormat>Custom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Default Design</vt:lpstr>
      <vt:lpstr>PowerPoint Presentation</vt:lpstr>
      <vt:lpstr>- Chị xóa dòng “Nấu ăn không ngon” đi chị! - A, bố rất đẹp trai nữa ạ! - Chị cắm cúi viết thêm vào tấm thiệp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THKD</cp:lastModifiedBy>
  <cp:revision>1070</cp:revision>
  <dcterms:created xsi:type="dcterms:W3CDTF">2008-09-09T22:52:10Z</dcterms:created>
  <dcterms:modified xsi:type="dcterms:W3CDTF">2024-11-28T15:40:21Z</dcterms:modified>
</cp:coreProperties>
</file>