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27" r:id="rId2"/>
    <p:sldId id="428" r:id="rId3"/>
    <p:sldId id="426" r:id="rId4"/>
    <p:sldId id="429" r:id="rId5"/>
    <p:sldId id="430" r:id="rId6"/>
    <p:sldId id="431" r:id="rId7"/>
    <p:sldId id="432" r:id="rId8"/>
    <p:sldId id="433" r:id="rId9"/>
    <p:sldId id="434" r:id="rId10"/>
    <p:sldId id="435" r:id="rId11"/>
  </p:sldIdLst>
  <p:sldSz cx="16276638" cy="9144000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3333FF"/>
    <a:srgbClr val="0000CC"/>
    <a:srgbClr val="FF0066"/>
    <a:srgbClr val="FF7C80"/>
    <a:srgbClr val="FF66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51" d="100"/>
          <a:sy n="51" d="100"/>
        </p:scale>
        <p:origin x="532" y="4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p4"/><Relationship Id="rId7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video" Target="../media/media3.mp4"/><Relationship Id="rId5" Type="http://schemas.microsoft.com/office/2007/relationships/media" Target="../media/media3.mp4"/><Relationship Id="rId4" Type="http://schemas.openxmlformats.org/officeDocument/2006/relationships/video" Target="../media/media2.mp4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6912983" cy="1117345"/>
            <a:chOff x="4539228" y="210532"/>
            <a:chExt cx="6796342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796342" cy="1117345"/>
              <a:chOff x="4539228" y="210532"/>
              <a:chExt cx="6796342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79634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tư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13 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11 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2024</a:t>
                </a:r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604420" y="1266918"/>
            <a:ext cx="91059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MÓN QUÀ ĐẶC BIỆT</a:t>
            </a:r>
            <a:endParaRPr lang="en-US" sz="36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4519" y="2828092"/>
            <a:ext cx="14935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40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Đọc</a:t>
            </a:r>
            <a:r>
              <a:rPr lang="en-US" sz="40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trôi</a:t>
            </a:r>
            <a:r>
              <a:rPr lang="en-US" sz="40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chảy</a:t>
            </a:r>
            <a:r>
              <a:rPr lang="en-US" sz="40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toàn</a:t>
            </a:r>
            <a:r>
              <a:rPr lang="en-US" sz="40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bài</a:t>
            </a:r>
            <a:r>
              <a:rPr lang="en-US" sz="4000" b="1" dirty="0">
                <a:solidFill>
                  <a:srgbClr val="0000CC"/>
                </a:solidFill>
                <a:latin typeface="Times New Roman"/>
                <a:ea typeface="Times New Roman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nghỉ</a:t>
            </a:r>
            <a:r>
              <a:rPr lang="en-US" sz="40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hơi</a:t>
            </a:r>
            <a:r>
              <a:rPr lang="en-US" sz="4000" b="1" dirty="0">
                <a:solidFill>
                  <a:srgbClr val="0000CC"/>
                </a:solidFill>
                <a:latin typeface="Times New Roman"/>
                <a:ea typeface="Times New Roman"/>
              </a:rPr>
              <a:t> ở </a:t>
            </a:r>
            <a:r>
              <a:rPr lang="en-US" sz="40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chỗ</a:t>
            </a:r>
            <a:r>
              <a:rPr lang="en-US" sz="40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ngắt</a:t>
            </a:r>
            <a:r>
              <a:rPr lang="en-US" sz="40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/>
                <a:ea typeface="Times New Roman"/>
              </a:rPr>
              <a:t>nhịp</a:t>
            </a:r>
            <a:r>
              <a:rPr lang="vi-VN" sz="40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Đọc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diễn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cảm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nhấn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giọng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ở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ngữ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giàu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sức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gợi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tả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gợi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cảm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Phân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biệt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nội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dung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văn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bản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nội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dung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tấm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thiệp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.</a:t>
            </a:r>
            <a:endParaRPr lang="en-US" sz="3200" b="1" dirty="0">
              <a:solidFill>
                <a:srgbClr val="0000CC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8919" y="6019800"/>
            <a:ext cx="13578681" cy="149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Quà « bí mật»tặng bố là xong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 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vi-VN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 lại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Hướng dẫn đọc.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887657" y="4843046"/>
            <a:ext cx="4191000" cy="677108"/>
            <a:chOff x="1916243" y="2691770"/>
            <a:chExt cx="3733800" cy="706358"/>
          </a:xfrm>
        </p:grpSpPr>
        <p:sp>
          <p:nvSpPr>
            <p:cNvPr id="23" name="Rectangle 22"/>
            <p:cNvSpPr/>
            <p:nvPr/>
          </p:nvSpPr>
          <p:spPr>
            <a:xfrm>
              <a:off x="1916243" y="2691770"/>
              <a:ext cx="3733800" cy="7063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</a:t>
              </a:r>
              <a:r>
                <a:rPr lang="en-US" sz="3800" b="1" u="sng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998559" y="3248212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ẫu giấy luyện viết chữ đẹp - Mẫu giấy 4 ô ly, 5 ô ly, kẻ ngang, ô ly to, ô  ly nhỏ, ô ly nghiêng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7"/>
          <a:stretch/>
        </p:blipFill>
        <p:spPr bwMode="auto">
          <a:xfrm>
            <a:off x="1661320" y="3513959"/>
            <a:ext cx="13182600" cy="52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6765268" y="682143"/>
            <a:ext cx="2608984" cy="584775"/>
            <a:chOff x="6651116" y="743102"/>
            <a:chExt cx="2564962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  <a:endParaRPr lang="en-US" sz="3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797814" y="1266918"/>
            <a:ext cx="6832777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ts val="0"/>
              </a:spcBef>
              <a:defRPr/>
            </a:pP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MÓN QUÀ ĐẶC BIỆT</a:t>
            </a:r>
            <a:endParaRPr 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5. Viết câu ứng dụng.</a:t>
              </a:r>
              <a:endPara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57848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406913" y="2895600"/>
            <a:ext cx="6121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Viết câu ứng dụng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20894" y="4495800"/>
            <a:ext cx="11915176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nl-NL" sz="5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Kìa Hà Giang đó sương giăng trắng</a:t>
            </a:r>
            <a:endParaRPr lang="en-US" sz="54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vi-VN" sz="54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nl-NL" sz="54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Hoa </a:t>
            </a:r>
            <a:r>
              <a:rPr lang="nl-NL" sz="5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gạo bừng lên, sông hiện ra</a:t>
            </a:r>
            <a:endParaRPr lang="en-US" sz="5400" b="1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17134" y="149573"/>
            <a:ext cx="6912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28912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765268" y="682143"/>
            <a:ext cx="2608984" cy="584775"/>
            <a:chOff x="6651116" y="743102"/>
            <a:chExt cx="2564962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  <a:endParaRPr lang="en-US" sz="3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318919" y="1266918"/>
            <a:ext cx="70104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ts val="0"/>
              </a:spcBef>
              <a:defRPr/>
            </a:pP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MÓN QUÀ ĐẶC BIỆT</a:t>
            </a:r>
            <a:endParaRPr 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85120" y="3056395"/>
            <a:ext cx="32126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ỗ</a:t>
            </a:r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ăm,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06914" y="1953419"/>
            <a:ext cx="6781801" cy="707886"/>
            <a:chOff x="1508918" y="1888664"/>
            <a:chExt cx="6172201" cy="1186207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Luyện đọc và tìm hiểu bài.</a:t>
              </a:r>
              <a:endPara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5432166" y="4438380"/>
            <a:ext cx="595868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Nghỉ hè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em thích </a:t>
            </a:r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 theo mẹ về quê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792814" y="3077886"/>
            <a:ext cx="32787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uôn v</a:t>
            </a:r>
            <a:r>
              <a:rPr lang="en-US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ất</a:t>
            </a:r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vả,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61919" y="3094495"/>
            <a:ext cx="350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chẳng mấy </a:t>
            </a:r>
            <a:r>
              <a:rPr lang="en-US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úc,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850437" y="3089414"/>
            <a:ext cx="2262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ễ </a:t>
            </a:r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nhại,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988811" y="3102114"/>
            <a:ext cx="39219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</a:t>
            </a:r>
            <a:r>
              <a:rPr lang="en-US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ạt</a:t>
            </a:r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iền tay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17134" y="149573"/>
            <a:ext cx="6912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765268" y="682143"/>
            <a:ext cx="2608984" cy="584775"/>
            <a:chOff x="6651116" y="743102"/>
            <a:chExt cx="2564962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  <a:endParaRPr lang="en-US" sz="3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130400" y="1266918"/>
            <a:ext cx="9646720" cy="82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ts val="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MÓN QUÀ ĐẶC BIỆT</a:t>
            </a:r>
            <a:endParaRPr lang="en-US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22405" y="2592491"/>
            <a:ext cx="102338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chị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viết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tấm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thiệp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tặng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bố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algn="just"/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1784" y="2895600"/>
            <a:ext cx="15367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ì h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ụi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42119" y="5715000"/>
            <a:ext cx="50061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 chị em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hồi hộp nhìn bố.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Bố ngạc nhiên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mở quà 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đọc chăm chú. 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118519" y="2917091"/>
            <a:ext cx="304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kh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oăn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02419" y="3624977"/>
            <a:ext cx="2599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ạc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nhiên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878098" y="3631597"/>
            <a:ext cx="22122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ắn</a:t>
            </a:r>
            <a:r>
              <a:rPr lang="vi-VN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ót,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42119" y="4377722"/>
            <a:ext cx="213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ơm 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ớm.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22405" y="3810000"/>
            <a:ext cx="100597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vi-VN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- Tính rất hiền, nói rất to,</a:t>
            </a:r>
            <a:r>
              <a:rPr lang="vi-VN" sz="3600" b="1" i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ngủ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rất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nhanh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ghét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nói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dối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nấu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ăn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không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ngon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yêu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mẹ</a:t>
            </a:r>
            <a:r>
              <a:rPr lang="vi-VN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.</a:t>
            </a:r>
            <a:endParaRPr lang="en-US" sz="3200" b="1" dirty="0">
              <a:solidFill>
                <a:srgbClr val="0000FF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42284" y="5197185"/>
            <a:ext cx="102338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dưới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đây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hiện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cảm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xúc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bố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nhận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quà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chị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3600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a.băn</a:t>
            </a:r>
            <a:r>
              <a:rPr lang="en-US" sz="3600" b="1" i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khoăn</a:t>
            </a:r>
            <a:r>
              <a:rPr lang="en-US" sz="3600" b="1" i="1" dirty="0">
                <a:solidFill>
                  <a:srgbClr val="FF0000"/>
                </a:solidFill>
                <a:latin typeface="Times New Roman"/>
                <a:ea typeface="Times New Roman"/>
              </a:rPr>
              <a:t>            b. </a:t>
            </a:r>
            <a:r>
              <a:rPr lang="en-US" sz="3600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đăm</a:t>
            </a:r>
            <a:r>
              <a:rPr lang="en-US" sz="3600" b="1" i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chiêu</a:t>
            </a:r>
            <a:endParaRPr lang="en-US" sz="3200" b="1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3600" b="1" i="1" dirty="0">
                <a:solidFill>
                  <a:srgbClr val="FF0000"/>
                </a:solidFill>
                <a:latin typeface="Times New Roman"/>
                <a:ea typeface="Times New Roman"/>
              </a:rPr>
              <a:t>c. </a:t>
            </a:r>
            <a:r>
              <a:rPr lang="en-US" sz="3600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hồi</a:t>
            </a:r>
            <a:r>
              <a:rPr lang="en-US" sz="3600" b="1" i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hộp</a:t>
            </a:r>
            <a:r>
              <a:rPr lang="en-US" sz="3600" b="1" i="1" dirty="0">
                <a:solidFill>
                  <a:srgbClr val="FF0000"/>
                </a:solidFill>
                <a:latin typeface="Times New Roman"/>
                <a:ea typeface="Times New Roman"/>
              </a:rPr>
              <a:t>               d. </a:t>
            </a:r>
            <a:r>
              <a:rPr lang="en-US" sz="3600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ngạc</a:t>
            </a:r>
            <a:r>
              <a:rPr lang="en-US" sz="3600" b="1" i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nhiên</a:t>
            </a:r>
            <a:endParaRPr lang="en-US" sz="32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676901" y="7725518"/>
            <a:ext cx="1023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nl-NL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i="1" dirty="0">
                <a:solidFill>
                  <a:srgbClr val="3333FF"/>
                </a:solidFill>
                <a:latin typeface="Times New Roman"/>
                <a:ea typeface="Times New Roman"/>
              </a:rPr>
              <a:t>d. </a:t>
            </a:r>
            <a:r>
              <a:rPr lang="en-US" sz="3600" b="1" i="1" dirty="0" err="1">
                <a:solidFill>
                  <a:srgbClr val="3333FF"/>
                </a:solidFill>
                <a:latin typeface="Times New Roman"/>
                <a:ea typeface="Times New Roman"/>
              </a:rPr>
              <a:t>ngạc</a:t>
            </a:r>
            <a:r>
              <a:rPr lang="en-US" sz="3600" b="1" i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/>
                <a:ea typeface="Times New Roman"/>
              </a:rPr>
              <a:t>nhiên</a:t>
            </a:r>
            <a:endParaRPr lang="en-US" sz="36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17134" y="149573"/>
            <a:ext cx="6912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1061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765268" y="682143"/>
            <a:ext cx="2608984" cy="584775"/>
            <a:chOff x="6651116" y="743102"/>
            <a:chExt cx="2564962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  <a:endParaRPr lang="en-US" sz="3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364027" y="1266918"/>
            <a:ext cx="7355691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ts val="0"/>
              </a:spcBef>
              <a:defRPr/>
            </a:pP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MÓN QUÀ ĐẶC BIỆT</a:t>
            </a:r>
            <a:endParaRPr 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Vì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sao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bố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rất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vui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nhận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quà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mà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chị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rơm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rớm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nước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mắt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? </a:t>
            </a:r>
            <a:endParaRPr lang="en-US" sz="32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1784" y="2895600"/>
            <a:ext cx="14732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 h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ụi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42119" y="5715000"/>
            <a:ext cx="50061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 chị 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hồi hộp nhìn bố.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Bố ngạc nhiên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mở quà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đọc chăm chú.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055019" y="2917091"/>
            <a:ext cx="3187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kh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oăn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02419" y="3624977"/>
            <a:ext cx="2882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ạc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nhiên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827465" y="3625335"/>
            <a:ext cx="2262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ắn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ót,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9" name="Rectangle 48"/>
          <p:cNvSpPr/>
          <p:nvPr/>
        </p:nvSpPr>
        <p:spPr>
          <a:xfrm>
            <a:off x="442119" y="4377722"/>
            <a:ext cx="2385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ơm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ớm.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76119" y="4133165"/>
            <a:ext cx="100583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- </a:t>
            </a:r>
            <a:r>
              <a:rPr lang="en-US" sz="3600" b="1" dirty="0" err="1">
                <a:solidFill>
                  <a:srgbClr val="3333FF"/>
                </a:solidFill>
                <a:latin typeface="Times New Roman"/>
                <a:ea typeface="Times New Roman"/>
              </a:rPr>
              <a:t>Hai</a:t>
            </a:r>
            <a:r>
              <a:rPr lang="en-US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/>
                <a:ea typeface="Times New Roman"/>
              </a:rPr>
              <a:t>chị</a:t>
            </a:r>
            <a:r>
              <a:rPr lang="en-US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/>
                <a:ea typeface="Times New Roman"/>
              </a:rPr>
              <a:t>em</a:t>
            </a:r>
            <a:r>
              <a:rPr lang="en-US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/>
                <a:ea typeface="Times New Roman"/>
              </a:rPr>
              <a:t>muốn</a:t>
            </a:r>
            <a:r>
              <a:rPr lang="en-US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/>
                <a:ea typeface="Times New Roman"/>
              </a:rPr>
              <a:t>xóa</a:t>
            </a:r>
            <a:r>
              <a:rPr lang="en-US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/>
                <a:ea typeface="Times New Roman"/>
              </a:rPr>
              <a:t>dòng</a:t>
            </a:r>
            <a:r>
              <a:rPr lang="en-US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/>
                <a:ea typeface="Times New Roman"/>
              </a:rPr>
              <a:t>Bố</a:t>
            </a:r>
            <a:r>
              <a:rPr lang="en-US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/>
                <a:ea typeface="Times New Roman"/>
              </a:rPr>
              <a:t>nấu</a:t>
            </a:r>
            <a:r>
              <a:rPr lang="en-US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/>
                <a:ea typeface="Times New Roman"/>
              </a:rPr>
              <a:t>ăn</a:t>
            </a:r>
            <a:r>
              <a:rPr lang="en-US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/>
                <a:ea typeface="Times New Roman"/>
              </a:rPr>
              <a:t>không</a:t>
            </a:r>
            <a:r>
              <a:rPr lang="en-US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/>
                <a:ea typeface="Times New Roman"/>
              </a:rPr>
              <a:t>ngon</a:t>
            </a:r>
            <a:r>
              <a:rPr lang="en-US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, </a:t>
            </a:r>
            <a:r>
              <a:rPr lang="en-US" sz="3600" b="1" dirty="0" err="1">
                <a:solidFill>
                  <a:srgbClr val="3333FF"/>
                </a:solidFill>
                <a:latin typeface="Times New Roman"/>
                <a:ea typeface="Times New Roman"/>
              </a:rPr>
              <a:t>nhưng</a:t>
            </a:r>
            <a:r>
              <a:rPr lang="en-US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/>
                <a:ea typeface="Times New Roman"/>
              </a:rPr>
              <a:t>lại</a:t>
            </a:r>
            <a:r>
              <a:rPr lang="en-US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/>
                <a:ea typeface="Times New Roman"/>
              </a:rPr>
              <a:t>quên</a:t>
            </a:r>
            <a:r>
              <a:rPr lang="en-US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/>
                <a:ea typeface="Times New Roman"/>
              </a:rPr>
              <a:t>xóa</a:t>
            </a:r>
            <a:r>
              <a:rPr lang="vi-VN" sz="3600" b="1" dirty="0" smtClean="0">
                <a:solidFill>
                  <a:srgbClr val="3333FF"/>
                </a:solidFill>
                <a:latin typeface="Times New Roman"/>
                <a:ea typeface="Times New Roman"/>
              </a:rPr>
              <a:t>.</a:t>
            </a:r>
            <a:endParaRPr lang="en-US" sz="3200" b="1" dirty="0">
              <a:solidFill>
                <a:srgbClr val="3333FF"/>
              </a:solidFill>
              <a:latin typeface="Times New Roman"/>
              <a:ea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8763" y="5486400"/>
            <a:ext cx="9753599" cy="1410563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sz="36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lang="en-US" sz="36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vi-VN" sz="36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4</a:t>
            </a:r>
            <a:r>
              <a:rPr lang="en-US" sz="36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lang="vi-VN" sz="36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Bố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chị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cảm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thấy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rất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vui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?</a:t>
            </a:r>
            <a:endParaRPr lang="en-US" sz="36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88410" y="6842202"/>
            <a:ext cx="10058399" cy="1387398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vi-VN" sz="3600" dirty="0">
                <a:latin typeface="Times New Roman"/>
                <a:ea typeface="Times New Roman"/>
              </a:rPr>
              <a:t>-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Bố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đã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cảm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ơn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hai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chị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vì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món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quà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với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bố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đặc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biệt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.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Bố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rất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yêu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hai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chị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.</a:t>
            </a:r>
            <a:endParaRPr lang="en-US" sz="3200" b="1" dirty="0">
              <a:solidFill>
                <a:srgbClr val="0000FF"/>
              </a:solidFill>
              <a:latin typeface="Times New Roman"/>
              <a:ea typeface="Times New Roman"/>
            </a:endParaRPr>
          </a:p>
          <a:p>
            <a:pPr algn="l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17134" y="149573"/>
            <a:ext cx="6912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46901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765268" y="682143"/>
            <a:ext cx="2608984" cy="584775"/>
            <a:chOff x="6651116" y="743102"/>
            <a:chExt cx="2564962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  <a:endParaRPr lang="en-US" sz="3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469210" y="1266918"/>
            <a:ext cx="824111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ts val="0"/>
              </a:spcBef>
              <a:defRPr/>
            </a:pP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MÓN QUÀ ĐẶC BIỆT</a:t>
            </a:r>
            <a:endParaRPr 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17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54607"/>
            <a:chOff x="1024127" y="1442589"/>
            <a:chExt cx="2877445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0644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thích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nhất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chi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chuyện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trên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?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Vì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sao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?</a:t>
            </a:r>
            <a:endParaRPr lang="en-US" sz="32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1784" y="2895600"/>
            <a:ext cx="16129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 h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ụi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75006" y="5349325"/>
            <a:ext cx="50061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 chị 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hồi hộp nhìn bố.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Bố ngạc nhiên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mở quà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đọc chăm chú.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055019" y="2917091"/>
            <a:ext cx="2681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kh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oăn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02419" y="3624977"/>
            <a:ext cx="2575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ạc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nhiên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728119" y="3620363"/>
            <a:ext cx="2262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ắn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ót,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9" name="Rectangle 48"/>
          <p:cNvSpPr/>
          <p:nvPr/>
        </p:nvSpPr>
        <p:spPr>
          <a:xfrm>
            <a:off x="442119" y="4377722"/>
            <a:ext cx="213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ơm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ớm.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76119" y="3970100"/>
            <a:ext cx="10058399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thích nhất chi tiết bố nói với hai chị em là bố rất yêu các con và em cũng muốn được như vậy.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17134" y="149573"/>
            <a:ext cx="6912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6086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765268" y="682143"/>
            <a:ext cx="2608984" cy="584775"/>
            <a:chOff x="6651116" y="743102"/>
            <a:chExt cx="2564962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  <a:endParaRPr lang="en-US" sz="3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617134" y="1266918"/>
            <a:ext cx="6797785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ts val="0"/>
              </a:spcBef>
              <a:defRPr/>
            </a:pP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MÓN QUÀ ĐẶC BIỆT</a:t>
            </a:r>
            <a:endParaRPr 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17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54607"/>
            <a:chOff x="1024127" y="1442589"/>
            <a:chExt cx="2877445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0644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Rectangle 43"/>
          <p:cNvSpPr/>
          <p:nvPr/>
        </p:nvSpPr>
        <p:spPr>
          <a:xfrm>
            <a:off x="581784" y="2895600"/>
            <a:ext cx="15367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 h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ụi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42119" y="5715000"/>
            <a:ext cx="50061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 chị 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hồi hộp nhìn bố.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Bố ngạc nhiên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mở quà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đọc chăm chú.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068371" y="2895599"/>
            <a:ext cx="2681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kh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oăn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02419" y="3624977"/>
            <a:ext cx="2599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ạc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nhiên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728119" y="3624976"/>
            <a:ext cx="2262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ắn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ót,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9" name="Rectangle 48"/>
          <p:cNvSpPr/>
          <p:nvPr/>
        </p:nvSpPr>
        <p:spPr>
          <a:xfrm>
            <a:off x="442119" y="4377722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ơm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ớm.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8750766" y="2967726"/>
            <a:ext cx="41389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547519" y="3218765"/>
            <a:ext cx="9525001" cy="4503736"/>
            <a:chOff x="6004720" y="3563423"/>
            <a:chExt cx="9525001" cy="4503736"/>
          </a:xfrm>
        </p:grpSpPr>
        <p:pic>
          <p:nvPicPr>
            <p:cNvPr id="2054" name="Picture 6" descr="Khung viền đẹp - Mẫu khung viền bìa Giáo án, Báo cáo, Luận vă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515353" y="1052790"/>
              <a:ext cx="4503736" cy="952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 33"/>
            <p:cNvSpPr/>
            <p:nvPr/>
          </p:nvSpPr>
          <p:spPr>
            <a:xfrm>
              <a:off x="6817429" y="4607005"/>
              <a:ext cx="802648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nl-NL" sz="4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6241257" y="3750439"/>
            <a:ext cx="8137525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      Bài văn thể hiện sự </a:t>
            </a:r>
            <a:r>
              <a:rPr lang="nl-NL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nhận </a:t>
            </a:r>
            <a:r>
              <a:rPr lang="nl-NL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biết được tình cảm của con cái dành cho cha mẹ và ngược lại. Hiểu được điều tác giả muốn nói qua câu chuyện: Tình cảm yêu thương của những người than trong gia đình là rất quý giá.</a:t>
            </a:r>
            <a:endParaRPr lang="en-US" sz="36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17134" y="149573"/>
            <a:ext cx="6912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12337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765268" y="682143"/>
            <a:ext cx="2608984" cy="584775"/>
            <a:chOff x="6651116" y="743102"/>
            <a:chExt cx="2564962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  <a:endParaRPr lang="en-US" sz="3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797813" y="1223552"/>
            <a:ext cx="7302905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ts val="0"/>
              </a:spcBef>
              <a:defRPr/>
            </a:pP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MÓN QUÀ ĐẶC BIỆT</a:t>
            </a:r>
            <a:endParaRPr 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06914" y="1953419"/>
            <a:ext cx="6781801" cy="673648"/>
            <a:chOff x="1508918" y="1888664"/>
            <a:chExt cx="6172201" cy="1128834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432747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8519319" y="2895600"/>
            <a:ext cx="5638800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ct val="120000"/>
              </a:lnSpc>
            </a:pPr>
            <a:r>
              <a:rPr lang="vi-VN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HS đọc diễn cảm theo GV</a:t>
            </a:r>
            <a:endParaRPr lang="vi-VN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06914" y="3657600"/>
            <a:ext cx="5358354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815174" y="3541930"/>
            <a:ext cx="5358354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57621" y="2895599"/>
            <a:ext cx="52033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/>
                <a:ea typeface="Times New Roman"/>
              </a:rPr>
              <a:t>- 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Times New Roman"/>
              </a:rPr>
              <a:t>GV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Times New Roman"/>
              </a:rPr>
              <a:t>đọc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Times New Roman"/>
              </a:rPr>
              <a:t>diễn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Times New Roman"/>
              </a:rPr>
              <a:t>cảm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Times New Roman"/>
              </a:rPr>
              <a:t>toàn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Times New Roman"/>
              </a:rPr>
              <a:t>bài</a:t>
            </a:r>
            <a:r>
              <a:rPr lang="en-US" dirty="0">
                <a:latin typeface="Times New Roman"/>
                <a:ea typeface="Times New Roman"/>
              </a:rPr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481951" y="3689664"/>
            <a:ext cx="6003171" cy="958536"/>
          </a:xfrm>
        </p:spPr>
        <p:txBody>
          <a:bodyPr/>
          <a:lstStyle/>
          <a:p>
            <a:pPr algn="l"/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HS đọc diễn cảm theo nhóm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8671719" y="4724400"/>
            <a:ext cx="5715000" cy="762000"/>
          </a:xfrm>
        </p:spPr>
        <p:txBody>
          <a:bodyPr/>
          <a:lstStyle/>
          <a:p>
            <a:pPr algn="l"/>
            <a:r>
              <a:rPr lang="vi-VN" sz="3600" b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HS đọc diễn </a:t>
            </a:r>
            <a:r>
              <a:rPr lang="vi-VN" sz="3600" b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cảm cá nhân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17134" y="149573"/>
            <a:ext cx="6912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17813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765268" y="682143"/>
            <a:ext cx="2608984" cy="584775"/>
            <a:chOff x="6651116" y="743102"/>
            <a:chExt cx="2564962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  <a:endParaRPr lang="en-US" sz="3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797814" y="1266918"/>
            <a:ext cx="7302905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ts val="0"/>
              </a:spcBef>
              <a:defRPr/>
            </a:pP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MÓN QUÀ ĐẶC BIỆT</a:t>
            </a:r>
            <a:endParaRPr 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Ôn chữ viết hoa.</a:t>
              </a:r>
              <a:endPara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32882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Chu A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0824" y="3718011"/>
            <a:ext cx="4279495" cy="4968789"/>
          </a:xfrm>
          <a:prstGeom prst="rect">
            <a:avLst/>
          </a:prstGeom>
        </p:spPr>
      </p:pic>
      <p:pic>
        <p:nvPicPr>
          <p:cNvPr id="6" name="chu Ă.mp4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992425" y="3718011"/>
            <a:ext cx="4279494" cy="4968789"/>
          </a:xfrm>
          <a:prstGeom prst="rect">
            <a:avLst/>
          </a:prstGeom>
        </p:spPr>
      </p:pic>
      <p:pic>
        <p:nvPicPr>
          <p:cNvPr id="7" name="Chu Â.mp4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26424" y="3718011"/>
            <a:ext cx="4279495" cy="496878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436185" y="2706057"/>
            <a:ext cx="47595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G, H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17134" y="149573"/>
            <a:ext cx="6912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80586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ẫu giấy luyện viết chữ đẹp - Mẫu giấy 4 ô ly, 5 ô ly, kẻ ngang, ô ly to, ô  ly nhỏ, ô ly nghiêng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7"/>
          <a:stretch/>
        </p:blipFill>
        <p:spPr bwMode="auto">
          <a:xfrm>
            <a:off x="1661320" y="3513959"/>
            <a:ext cx="13182600" cy="52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6765268" y="682143"/>
            <a:ext cx="2608984" cy="584775"/>
            <a:chOff x="6651116" y="743102"/>
            <a:chExt cx="2564962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  <a:endParaRPr lang="en-US" sz="3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480718" y="1266918"/>
            <a:ext cx="7149873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ts val="0"/>
              </a:spcBef>
              <a:defRPr/>
            </a:pP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MÓN QUÀ ĐẶC BIỆT</a:t>
            </a:r>
            <a:endParaRPr 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5. Viết câu ứng dụng.</a:t>
              </a:r>
              <a:endPara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57848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406914" y="2895600"/>
            <a:ext cx="3390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Viết tên riêng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23944" y="4724400"/>
            <a:ext cx="33909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Hà Giang</a:t>
            </a:r>
            <a:endParaRPr lang="en-US" sz="4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17134" y="149573"/>
            <a:ext cx="6912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93638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9441</TotalTime>
  <Words>807</Words>
  <Application>Microsoft Office PowerPoint</Application>
  <PresentationFormat>Custom</PresentationFormat>
  <Paragraphs>106</Paragraphs>
  <Slides>10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Câu 4: Bố đã làm gì để hai chị em cảm thấy rất vui?</vt:lpstr>
      <vt:lpstr>PowerPoint Presentation</vt:lpstr>
      <vt:lpstr>PowerPoint Presentation</vt:lpstr>
      <vt:lpstr>HS đọc diễn cảm theo nhóm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THKD</cp:lastModifiedBy>
  <cp:revision>1007</cp:revision>
  <dcterms:created xsi:type="dcterms:W3CDTF">2008-09-09T22:52:10Z</dcterms:created>
  <dcterms:modified xsi:type="dcterms:W3CDTF">2024-11-28T15:40:07Z</dcterms:modified>
</cp:coreProperties>
</file>