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5" r:id="rId3"/>
    <p:sldId id="263"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88"/>
    <a:srgbClr val="EE8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52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1725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3084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45822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6834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04789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97143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78272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871393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087090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21418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908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8638869" y="18343"/>
            <a:ext cx="3553131" cy="3557314"/>
          </a:xfrm>
          <a:custGeom>
            <a:avLst/>
            <a:gdLst/>
            <a:ahLst/>
            <a:cxnLst/>
            <a:rect l="l" t="t" r="r" b="b"/>
            <a:pathLst>
              <a:path w="5329696" h="5335971">
                <a:moveTo>
                  <a:pt x="0" y="0"/>
                </a:moveTo>
                <a:lnTo>
                  <a:pt x="5329696" y="0"/>
                </a:lnTo>
                <a:lnTo>
                  <a:pt x="5329696" y="5335971"/>
                </a:lnTo>
                <a:lnTo>
                  <a:pt x="0" y="5335971"/>
                </a:lnTo>
                <a:lnTo>
                  <a:pt x="0" y="0"/>
                </a:lnTo>
                <a:close/>
              </a:path>
            </a:pathLst>
          </a:custGeom>
          <a:blipFill>
            <a:blip r:embed="rId3"/>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flipV="1">
            <a:off x="0" y="3300686"/>
            <a:ext cx="3553131" cy="3557314"/>
          </a:xfrm>
          <a:custGeom>
            <a:avLst/>
            <a:gdLst/>
            <a:ahLst/>
            <a:cxnLst/>
            <a:rect l="l" t="t" r="r" b="b"/>
            <a:pathLst>
              <a:path w="5329696" h="5335971">
                <a:moveTo>
                  <a:pt x="5329696" y="5335971"/>
                </a:moveTo>
                <a:lnTo>
                  <a:pt x="0" y="5335971"/>
                </a:lnTo>
                <a:lnTo>
                  <a:pt x="0" y="0"/>
                </a:lnTo>
                <a:lnTo>
                  <a:pt x="5329696" y="0"/>
                </a:lnTo>
                <a:lnTo>
                  <a:pt x="5329696" y="5335971"/>
                </a:lnTo>
                <a:close/>
              </a:path>
            </a:pathLst>
          </a:custGeom>
          <a:blipFill>
            <a:blip r:embed="rId3"/>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rot="-908152">
            <a:off x="-1860673" y="-1681857"/>
            <a:ext cx="5616273" cy="3400399"/>
          </a:xfrm>
          <a:custGeom>
            <a:avLst/>
            <a:gdLst/>
            <a:ahLst/>
            <a:cxnLst/>
            <a:rect l="l" t="t" r="r" b="b"/>
            <a:pathLst>
              <a:path w="8424410" h="5100598">
                <a:moveTo>
                  <a:pt x="0" y="0"/>
                </a:moveTo>
                <a:lnTo>
                  <a:pt x="8424410" y="0"/>
                </a:lnTo>
                <a:lnTo>
                  <a:pt x="8424410" y="5100598"/>
                </a:lnTo>
                <a:lnTo>
                  <a:pt x="0" y="5100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a:off x="8326274" y="4747056"/>
            <a:ext cx="5616273" cy="3400399"/>
          </a:xfrm>
          <a:custGeom>
            <a:avLst/>
            <a:gdLst/>
            <a:ahLst/>
            <a:cxnLst/>
            <a:rect l="l" t="t" r="r" b="b"/>
            <a:pathLst>
              <a:path w="8424410" h="5100598">
                <a:moveTo>
                  <a:pt x="0" y="0"/>
                </a:moveTo>
                <a:lnTo>
                  <a:pt x="8424410" y="0"/>
                </a:lnTo>
                <a:lnTo>
                  <a:pt x="8424410" y="5100597"/>
                </a:lnTo>
                <a:lnTo>
                  <a:pt x="0" y="51005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716000" y="530525"/>
            <a:ext cx="10760001" cy="5796951"/>
          </a:xfrm>
          <a:custGeom>
            <a:avLst/>
            <a:gdLst/>
            <a:ahLst/>
            <a:cxnLst/>
            <a:rect l="l" t="t" r="r" b="b"/>
            <a:pathLst>
              <a:path w="16140002" h="8695426">
                <a:moveTo>
                  <a:pt x="0" y="0"/>
                </a:moveTo>
                <a:lnTo>
                  <a:pt x="16140002" y="0"/>
                </a:lnTo>
                <a:lnTo>
                  <a:pt x="16140002" y="8695426"/>
                </a:lnTo>
                <a:lnTo>
                  <a:pt x="0" y="86954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685800" y="832457"/>
            <a:ext cx="2668385" cy="27432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flipH="1">
            <a:off x="8664844" y="3482521"/>
            <a:ext cx="2841356" cy="2743200"/>
          </a:xfrm>
          <a:custGeom>
            <a:avLst/>
            <a:gdLst/>
            <a:ahLst/>
            <a:cxnLst/>
            <a:rect l="l" t="t" r="r" b="b"/>
            <a:pathLst>
              <a:path w="4262034" h="4114800">
                <a:moveTo>
                  <a:pt x="4262034" y="0"/>
                </a:moveTo>
                <a:lnTo>
                  <a:pt x="0" y="0"/>
                </a:lnTo>
                <a:lnTo>
                  <a:pt x="0" y="4114800"/>
                </a:lnTo>
                <a:lnTo>
                  <a:pt x="4262034" y="4114800"/>
                </a:lnTo>
                <a:lnTo>
                  <a:pt x="4262034"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pic>
        <p:nvPicPr>
          <p:cNvPr id="11" name="Picture 10">
            <a:extLst>
              <a:ext uri="{FF2B5EF4-FFF2-40B4-BE49-F238E27FC236}">
                <a16:creationId xmlns:a16="http://schemas.microsoft.com/office/drawing/2014/main" id="{56F14000-38D3-CDF4-8AA4-9D685FF4857A}"/>
              </a:ext>
            </a:extLst>
          </p:cNvPr>
          <p:cNvPicPr>
            <a:picLocks noChangeAspect="1"/>
          </p:cNvPicPr>
          <p:nvPr/>
        </p:nvPicPr>
        <p:blipFill>
          <a:blip r:embed="rId12"/>
          <a:stretch>
            <a:fillRect/>
          </a:stretch>
        </p:blipFill>
        <p:spPr>
          <a:xfrm>
            <a:off x="1084654" y="2066564"/>
            <a:ext cx="10022693" cy="386519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F0F7916F-50D4-5467-2C97-7C7E2DFE06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CFD917-C33A-57F5-4F9F-44350FF91A84}"/>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30EB1FDD-AD0A-BE29-1B42-DEA74B2ADEFE}"/>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A00C96C5-B308-2223-7CD6-5308F8A94D85}"/>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DB76C27D-FA1C-8B2D-0B64-AE0335AB5E84}"/>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C71180BF-CB5E-39A7-E8D5-812045D630CB}"/>
              </a:ext>
            </a:extLst>
          </p:cNvPr>
          <p:cNvSpPr txBox="1"/>
          <p:nvPr/>
        </p:nvSpPr>
        <p:spPr>
          <a:xfrm>
            <a:off x="773783" y="292608"/>
            <a:ext cx="10644433" cy="523220"/>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p:txBody>
      </p:sp>
      <p:sp>
        <p:nvSpPr>
          <p:cNvPr id="3" name="Freeform 3">
            <a:extLst>
              <a:ext uri="{FF2B5EF4-FFF2-40B4-BE49-F238E27FC236}">
                <a16:creationId xmlns:a16="http://schemas.microsoft.com/office/drawing/2014/main" id="{F0DC89C6-E9BE-090B-98E9-36E485E6D894}"/>
              </a:ext>
            </a:extLst>
          </p:cNvPr>
          <p:cNvSpPr/>
          <p:nvPr/>
        </p:nvSpPr>
        <p:spPr>
          <a:xfrm>
            <a:off x="691487" y="872482"/>
            <a:ext cx="2326033" cy="775800"/>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TextBox 6">
            <a:extLst>
              <a:ext uri="{FF2B5EF4-FFF2-40B4-BE49-F238E27FC236}">
                <a16:creationId xmlns:a16="http://schemas.microsoft.com/office/drawing/2014/main" id="{B326B385-BA92-615B-19BC-9205FB15380D}"/>
              </a:ext>
            </a:extLst>
          </p:cNvPr>
          <p:cNvSpPr txBox="1"/>
          <p:nvPr/>
        </p:nvSpPr>
        <p:spPr>
          <a:xfrm>
            <a:off x="1076084" y="828952"/>
            <a:ext cx="1556837" cy="769441"/>
          </a:xfrm>
          <a:prstGeom prst="rect">
            <a:avLst/>
          </a:prstGeom>
          <a:noFill/>
        </p:spPr>
        <p:txBody>
          <a:bodyPr wrap="none" rtlCol="0">
            <a:spAutoFit/>
          </a:bodyPr>
          <a:lstStyle/>
          <a:p>
            <a:pPr algn="ctr"/>
            <a:r>
              <a:rPr lang="en-GB" sz="4400" dirty="0" err="1">
                <a:latin typeface="#9Slide07 IcielBaliho Script" pitchFamily="2" charset="-93"/>
              </a:rPr>
              <a:t>Trả</a:t>
            </a:r>
            <a:r>
              <a:rPr lang="en-GB" sz="4400" dirty="0">
                <a:latin typeface="#9Slide07 IcielBaliho Script" pitchFamily="2" charset="-93"/>
              </a:rPr>
              <a:t> </a:t>
            </a:r>
            <a:r>
              <a:rPr lang="en-GB" sz="4400" dirty="0" err="1">
                <a:latin typeface="#9Slide07 IcielBaliho Script" pitchFamily="2" charset="-93"/>
              </a:rPr>
              <a:t>lời</a:t>
            </a:r>
            <a:endParaRPr lang="vi-VN" sz="4400" dirty="0">
              <a:latin typeface="#9Slide07 IcielBaliho Script" pitchFamily="2" charset="-93"/>
            </a:endParaRPr>
          </a:p>
        </p:txBody>
      </p:sp>
      <p:grpSp>
        <p:nvGrpSpPr>
          <p:cNvPr id="8" name="Group 7">
            <a:extLst>
              <a:ext uri="{FF2B5EF4-FFF2-40B4-BE49-F238E27FC236}">
                <a16:creationId xmlns:a16="http://schemas.microsoft.com/office/drawing/2014/main" id="{66E0E1A4-30FC-B4DC-6334-765193973508}"/>
              </a:ext>
            </a:extLst>
          </p:cNvPr>
          <p:cNvGrpSpPr/>
          <p:nvPr/>
        </p:nvGrpSpPr>
        <p:grpSpPr>
          <a:xfrm>
            <a:off x="602687" y="1739799"/>
            <a:ext cx="11280928" cy="1305153"/>
            <a:chOff x="381683" y="292216"/>
            <a:chExt cx="11280928" cy="2114100"/>
          </a:xfrm>
        </p:grpSpPr>
        <p:pic>
          <p:nvPicPr>
            <p:cNvPr id="10" name="图片 38">
              <a:extLst>
                <a:ext uri="{FF2B5EF4-FFF2-40B4-BE49-F238E27FC236}">
                  <a16:creationId xmlns:a16="http://schemas.microsoft.com/office/drawing/2014/main" id="{70E3FBC6-B8B3-62DF-B3CF-AB129E966D3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11" name="TextBox 10">
              <a:extLst>
                <a:ext uri="{FF2B5EF4-FFF2-40B4-BE49-F238E27FC236}">
                  <a16:creationId xmlns:a16="http://schemas.microsoft.com/office/drawing/2014/main" id="{6484B814-2BED-5120-DB25-6429CFDC5AF6}"/>
                </a:ext>
              </a:extLst>
            </p:cNvPr>
            <p:cNvSpPr txBox="1"/>
            <p:nvPr/>
          </p:nvSpPr>
          <p:spPr>
            <a:xfrm>
              <a:off x="855080" y="483689"/>
              <a:ext cx="10589828" cy="1146641"/>
            </a:xfrm>
            <a:prstGeom prst="rect">
              <a:avLst/>
            </a:prstGeom>
            <a:noFill/>
          </p:spPr>
          <p:txBody>
            <a:bodyPr wrap="square" rtlCol="0">
              <a:spAutoFit/>
            </a:bodyPr>
            <a:lstStyle/>
            <a:p>
              <a:r>
                <a:rPr lang="vi-VN" sz="4000" b="1" i="0" dirty="0">
                  <a:solidFill>
                    <a:srgbClr val="000000"/>
                  </a:solidFill>
                  <a:effectLst/>
                  <a:latin typeface="Cambria" panose="02040503050406030204" pitchFamily="18" charset="0"/>
                  <a:ea typeface="Cambria" panose="02040503050406030204" pitchFamily="18" charset="0"/>
                </a:rPr>
                <a:t>d) Các câu kết đoạn có tác dụng gì?</a:t>
              </a:r>
              <a:endParaRPr lang="vi-VN" sz="40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76F2E2A4-9A0E-CD97-BAEC-945118CE28D4}"/>
              </a:ext>
            </a:extLst>
          </p:cNvPr>
          <p:cNvSpPr txBox="1"/>
          <p:nvPr/>
        </p:nvSpPr>
        <p:spPr>
          <a:xfrm>
            <a:off x="773783" y="3313496"/>
            <a:ext cx="10831068" cy="1824795"/>
          </a:xfrm>
          <a:prstGeom prst="rect">
            <a:avLst/>
          </a:prstGeom>
          <a:noFill/>
        </p:spPr>
        <p:txBody>
          <a:bodyPr wrap="square">
            <a:spAutoFit/>
          </a:bodyPr>
          <a:lstStyle/>
          <a:p>
            <a:pPr>
              <a:lnSpc>
                <a:spcPct val="150000"/>
              </a:lnSpc>
            </a:pPr>
            <a:r>
              <a:rPr lang="vi-VN" sz="4000" dirty="0">
                <a:effectLst/>
                <a:latin typeface="Cambria" panose="02040503050406030204" pitchFamily="18" charset="0"/>
                <a:ea typeface="Cambria" panose="02040503050406030204" pitchFamily="18" charset="0"/>
              </a:rPr>
              <a:t>Các câu kết (2 câu cuối đoạn văn) khẳng định lại ý kiến, nêu thêm yêu cầu để ý kiến </a:t>
            </a:r>
            <a:r>
              <a:rPr lang="vi-VN" sz="4000" dirty="0" err="1">
                <a:effectLst/>
                <a:latin typeface="Cambria" panose="02040503050406030204" pitchFamily="18" charset="0"/>
                <a:ea typeface="Cambria" panose="02040503050406030204" pitchFamily="18" charset="0"/>
              </a:rPr>
              <a:t>thoả</a:t>
            </a:r>
            <a:r>
              <a:rPr lang="vi-VN" sz="4000" dirty="0">
                <a:effectLst/>
                <a:latin typeface="Cambria" panose="02040503050406030204" pitchFamily="18" charset="0"/>
                <a:ea typeface="Cambria" panose="02040503050406030204" pitchFamily="18" charset="0"/>
              </a:rPr>
              <a:t> đáng hơn</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931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2C02B21F-5A29-CABF-3597-9BDAFE15D4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88924F-CBFC-5795-3AF7-7C0BB1E6C44E}"/>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B0CBC04E-9C35-E973-84DF-1C752C5D0808}"/>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D0F227FC-A42C-1421-C68A-BACDB139B779}"/>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8E39DF5B-39D7-08B5-7D9C-EEC437182C49}"/>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5A541E85-DEBC-35C9-C980-FD7FFC0DB601}"/>
              </a:ext>
            </a:extLst>
          </p:cNvPr>
          <p:cNvSpPr txBox="1"/>
          <p:nvPr/>
        </p:nvSpPr>
        <p:spPr>
          <a:xfrm>
            <a:off x="735683" y="478799"/>
            <a:ext cx="10644433" cy="954107"/>
          </a:xfrm>
          <a:prstGeom prst="rect">
            <a:avLst/>
          </a:prstGeom>
          <a:noFill/>
        </p:spPr>
        <p:txBody>
          <a:bodyPr wrap="square">
            <a:spAutoFit/>
          </a:bodyPr>
          <a:lstStyle/>
          <a:p>
            <a:r>
              <a:rPr lang="en-GB" sz="2800" b="1" i="0" dirty="0">
                <a:solidFill>
                  <a:srgbClr val="EE822C"/>
                </a:solidFill>
                <a:effectLst/>
                <a:latin typeface="Cambria" panose="02040503050406030204" pitchFamily="18" charset="0"/>
                <a:ea typeface="Cambria" panose="02040503050406030204" pitchFamily="18" charset="0"/>
              </a:rPr>
              <a:t>II. </a:t>
            </a:r>
            <a:r>
              <a:rPr lang="vi-VN" sz="2800" b="1" i="0" dirty="0">
                <a:solidFill>
                  <a:srgbClr val="EE822C"/>
                </a:solidFill>
                <a:effectLst/>
                <a:latin typeface="Cambria" panose="02040503050406030204" pitchFamily="18" charset="0"/>
                <a:ea typeface="Cambria" panose="02040503050406030204" pitchFamily="18" charset="0"/>
              </a:rPr>
              <a:t>Nhận xét về cấu tạo của đoạn văn nêu ý kiến về một hiện tượng xã hội </a:t>
            </a:r>
            <a:endParaRPr lang="vi-VN" sz="2800" b="0" i="0" dirty="0">
              <a:solidFill>
                <a:srgbClr val="EE822C"/>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0AA7143-A700-D2AF-AE2A-5D48C15DD50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9525" y="2779115"/>
            <a:ext cx="3768011" cy="4776736"/>
          </a:xfrm>
          <a:prstGeom prst="rect">
            <a:avLst/>
          </a:prstGeom>
        </p:spPr>
      </p:pic>
      <p:grpSp>
        <p:nvGrpSpPr>
          <p:cNvPr id="17" name="Group 16">
            <a:extLst>
              <a:ext uri="{FF2B5EF4-FFF2-40B4-BE49-F238E27FC236}">
                <a16:creationId xmlns:a16="http://schemas.microsoft.com/office/drawing/2014/main" id="{E5E89C0F-12FE-130D-1BA3-158D07D97ADC}"/>
              </a:ext>
            </a:extLst>
          </p:cNvPr>
          <p:cNvGrpSpPr/>
          <p:nvPr/>
        </p:nvGrpSpPr>
        <p:grpSpPr>
          <a:xfrm>
            <a:off x="3364992" y="1975104"/>
            <a:ext cx="6272784" cy="2167128"/>
            <a:chOff x="3364992" y="1975104"/>
            <a:chExt cx="6272784" cy="2167128"/>
          </a:xfrm>
        </p:grpSpPr>
        <p:sp>
          <p:nvSpPr>
            <p:cNvPr id="12" name="Speech Bubble: Rectangle with Corners Rounded 11">
              <a:extLst>
                <a:ext uri="{FF2B5EF4-FFF2-40B4-BE49-F238E27FC236}">
                  <a16:creationId xmlns:a16="http://schemas.microsoft.com/office/drawing/2014/main" id="{50C6BC0F-C3F2-8B29-C265-E285D5ACC484}"/>
                </a:ext>
              </a:extLst>
            </p:cNvPr>
            <p:cNvSpPr/>
            <p:nvPr/>
          </p:nvSpPr>
          <p:spPr>
            <a:xfrm>
              <a:off x="3364992" y="1975104"/>
              <a:ext cx="6272784" cy="2167128"/>
            </a:xfrm>
            <a:prstGeom prst="wedgeRoundRectCallout">
              <a:avLst>
                <a:gd name="adj1" fmla="val -46489"/>
                <a:gd name="adj2" fmla="val 63766"/>
                <a:gd name="adj3" fmla="val 16667"/>
              </a:avLst>
            </a:prstGeom>
            <a:solidFill>
              <a:schemeClr val="bg1"/>
            </a:solidFill>
            <a:ln w="57150">
              <a:solidFill>
                <a:srgbClr val="FCEC8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A02D8EC6-D601-03C8-AE61-4F0F37CCB9B7}"/>
                </a:ext>
              </a:extLst>
            </p:cNvPr>
            <p:cNvSpPr txBox="1"/>
            <p:nvPr/>
          </p:nvSpPr>
          <p:spPr>
            <a:xfrm>
              <a:off x="3445713" y="1978193"/>
              <a:ext cx="5998464" cy="2062103"/>
            </a:xfrm>
            <a:prstGeom prst="rect">
              <a:avLst/>
            </a:prstGeom>
            <a:noFill/>
          </p:spPr>
          <p:txBody>
            <a:bodyPr wrap="square">
              <a:spAutoFit/>
            </a:bodyPr>
            <a:lstStyle/>
            <a:p>
              <a:pPr algn="ctr"/>
              <a:r>
                <a:rPr lang="vi-VN" sz="3200" b="1" i="1" dirty="0">
                  <a:effectLst/>
                  <a:latin typeface="Cambria" panose="02040503050406030204" pitchFamily="18" charset="0"/>
                  <a:ea typeface="Cambria" panose="02040503050406030204" pitchFamily="18" charset="0"/>
                </a:rPr>
                <a:t>Theo em, có thể chia đoạn văn nêu ý kiến về một hiện tượng xã hội thành mấy phần? Đó là những phần nào?</a:t>
              </a:r>
              <a:endParaRPr lang="vi-VN" sz="3200" b="1" i="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1000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D461E9A3-6BC0-BC9C-5FD1-DFD4848C94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A7E173-C2A1-9B1C-315D-278CCC9410FE}"/>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C6D5C26A-0812-5007-3310-BC580355D203}"/>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FEE2D410-581F-9D78-EF6C-322B1F60C050}"/>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B23CE4BF-7949-4EA5-044E-8B20236ED850}"/>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5F343DC5-3203-AFA2-9FD3-CA25E251375D}"/>
              </a:ext>
            </a:extLst>
          </p:cNvPr>
          <p:cNvSpPr txBox="1"/>
          <p:nvPr/>
        </p:nvSpPr>
        <p:spPr>
          <a:xfrm>
            <a:off x="735683" y="478799"/>
            <a:ext cx="10644433" cy="954107"/>
          </a:xfrm>
          <a:prstGeom prst="rect">
            <a:avLst/>
          </a:prstGeom>
          <a:noFill/>
        </p:spPr>
        <p:txBody>
          <a:bodyPr wrap="square">
            <a:spAutoFit/>
          </a:bodyPr>
          <a:lstStyle/>
          <a:p>
            <a:r>
              <a:rPr lang="en-GB" sz="2800" b="1" i="0" dirty="0">
                <a:solidFill>
                  <a:srgbClr val="EE822C"/>
                </a:solidFill>
                <a:effectLst/>
                <a:latin typeface="Cambria" panose="02040503050406030204" pitchFamily="18" charset="0"/>
                <a:ea typeface="Cambria" panose="02040503050406030204" pitchFamily="18" charset="0"/>
              </a:rPr>
              <a:t>II. </a:t>
            </a:r>
            <a:r>
              <a:rPr lang="vi-VN" sz="2800" b="1" i="0" dirty="0">
                <a:solidFill>
                  <a:srgbClr val="EE822C"/>
                </a:solidFill>
                <a:effectLst/>
                <a:latin typeface="Cambria" panose="02040503050406030204" pitchFamily="18" charset="0"/>
                <a:ea typeface="Cambria" panose="02040503050406030204" pitchFamily="18" charset="0"/>
              </a:rPr>
              <a:t>Nhận xét về cấu tạo của đoạn văn nêu ý kiến về một hiện tượng xã hội </a:t>
            </a:r>
            <a:endParaRPr lang="vi-VN" sz="2800" b="0" i="0" dirty="0">
              <a:solidFill>
                <a:srgbClr val="EE822C"/>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57807DC-8CAC-F645-53FB-279D399817A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9525" y="2779115"/>
            <a:ext cx="3768011" cy="4776736"/>
          </a:xfrm>
          <a:prstGeom prst="rect">
            <a:avLst/>
          </a:prstGeom>
        </p:spPr>
      </p:pic>
      <p:grpSp>
        <p:nvGrpSpPr>
          <p:cNvPr id="17" name="Group 16">
            <a:extLst>
              <a:ext uri="{FF2B5EF4-FFF2-40B4-BE49-F238E27FC236}">
                <a16:creationId xmlns:a16="http://schemas.microsoft.com/office/drawing/2014/main" id="{77EE8334-1345-9557-93BC-473913DF8BDA}"/>
              </a:ext>
            </a:extLst>
          </p:cNvPr>
          <p:cNvGrpSpPr/>
          <p:nvPr/>
        </p:nvGrpSpPr>
        <p:grpSpPr>
          <a:xfrm>
            <a:off x="3364992" y="1975104"/>
            <a:ext cx="6280351" cy="2167128"/>
            <a:chOff x="3364992" y="1975104"/>
            <a:chExt cx="6280351" cy="2167128"/>
          </a:xfrm>
        </p:grpSpPr>
        <p:sp>
          <p:nvSpPr>
            <p:cNvPr id="12" name="Speech Bubble: Rectangle with Corners Rounded 11">
              <a:extLst>
                <a:ext uri="{FF2B5EF4-FFF2-40B4-BE49-F238E27FC236}">
                  <a16:creationId xmlns:a16="http://schemas.microsoft.com/office/drawing/2014/main" id="{A349CA5E-31CE-27C1-A449-6BDDC29A35EC}"/>
                </a:ext>
              </a:extLst>
            </p:cNvPr>
            <p:cNvSpPr/>
            <p:nvPr/>
          </p:nvSpPr>
          <p:spPr>
            <a:xfrm>
              <a:off x="3364992" y="1975104"/>
              <a:ext cx="6272784" cy="2167128"/>
            </a:xfrm>
            <a:prstGeom prst="wedgeRoundRectCallout">
              <a:avLst>
                <a:gd name="adj1" fmla="val -46489"/>
                <a:gd name="adj2" fmla="val 63766"/>
                <a:gd name="adj3" fmla="val 16667"/>
              </a:avLst>
            </a:prstGeom>
            <a:solidFill>
              <a:schemeClr val="bg1"/>
            </a:solidFill>
            <a:ln w="57150">
              <a:solidFill>
                <a:srgbClr val="FCEC8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5E473E0-089F-75B6-1274-EC127A5CE5F9}"/>
                </a:ext>
              </a:extLst>
            </p:cNvPr>
            <p:cNvSpPr txBox="1"/>
            <p:nvPr/>
          </p:nvSpPr>
          <p:spPr>
            <a:xfrm>
              <a:off x="3372560" y="2165087"/>
              <a:ext cx="6272783" cy="1754326"/>
            </a:xfrm>
            <a:prstGeom prst="rect">
              <a:avLst/>
            </a:prstGeom>
            <a:noFill/>
          </p:spPr>
          <p:txBody>
            <a:bodyPr wrap="square">
              <a:spAutoFit/>
            </a:bodyPr>
            <a:lstStyle/>
            <a:p>
              <a:pPr algn="ctr">
                <a:spcAft>
                  <a:spcPts val="800"/>
                </a:spcAft>
              </a:pPr>
              <a:r>
                <a:rPr lang="vi-VN" sz="3600" b="1" dirty="0">
                  <a:effectLst/>
                  <a:latin typeface="Cambria" panose="02040503050406030204" pitchFamily="18" charset="0"/>
                  <a:ea typeface="Cambria" panose="02040503050406030204" pitchFamily="18" charset="0"/>
                  <a:cs typeface="Times New Roman" panose="02020603050405020304" pitchFamily="18" charset="0"/>
                </a:rPr>
                <a:t>Nội dung của mỗi phần trong đoạn văn nêu ý kiến về một hiện tượng xã hội là gì?</a:t>
              </a:r>
            </a:p>
          </p:txBody>
        </p:sp>
      </p:grpSp>
    </p:spTree>
    <p:extLst>
      <p:ext uri="{BB962C8B-B14F-4D97-AF65-F5344CB8AC3E}">
        <p14:creationId xmlns:p14="http://schemas.microsoft.com/office/powerpoint/2010/main" val="3505855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B0C088E8-D66C-7805-3E99-B59D05D002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15B934-E278-A1DB-E5A3-0271FC66A01A}"/>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EFAEF87F-6BC1-AC31-2EA8-238CEBB22D92}"/>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E208D9FD-4F59-FCCE-8A97-B263353F82E6}"/>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E8DB67E1-D5A7-6FC3-F9D2-DFCDFC58B2F1}"/>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05A32B1F-A0E4-B7DE-4778-25AE78C57194}"/>
              </a:ext>
            </a:extLst>
          </p:cNvPr>
          <p:cNvSpPr txBox="1"/>
          <p:nvPr/>
        </p:nvSpPr>
        <p:spPr>
          <a:xfrm>
            <a:off x="735683" y="478799"/>
            <a:ext cx="10644433" cy="523220"/>
          </a:xfrm>
          <a:prstGeom prst="rect">
            <a:avLst/>
          </a:prstGeom>
          <a:noFill/>
        </p:spPr>
        <p:txBody>
          <a:bodyPr wrap="square">
            <a:spAutoFit/>
          </a:bodyPr>
          <a:lstStyle/>
          <a:p>
            <a:r>
              <a:rPr lang="en-GB" sz="2800" b="1" i="0" dirty="0">
                <a:solidFill>
                  <a:srgbClr val="EE822C"/>
                </a:solidFill>
                <a:effectLst/>
                <a:latin typeface="Cambria" panose="02040503050406030204" pitchFamily="18" charset="0"/>
                <a:ea typeface="Cambria" panose="02040503050406030204" pitchFamily="18" charset="0"/>
              </a:rPr>
              <a:t>III. </a:t>
            </a:r>
            <a:r>
              <a:rPr lang="en-GB" sz="2800" b="1" i="0" dirty="0" err="1">
                <a:solidFill>
                  <a:srgbClr val="EE822C"/>
                </a:solidFill>
                <a:effectLst/>
                <a:latin typeface="Cambria" panose="02040503050406030204" pitchFamily="18" charset="0"/>
                <a:ea typeface="Cambria" panose="02040503050406030204" pitchFamily="18" charset="0"/>
              </a:rPr>
              <a:t>Rút</a:t>
            </a:r>
            <a:r>
              <a:rPr lang="en-GB" sz="2800" b="1" i="0" dirty="0">
                <a:solidFill>
                  <a:srgbClr val="EE822C"/>
                </a:solidFill>
                <a:effectLst/>
                <a:latin typeface="Cambria" panose="02040503050406030204" pitchFamily="18" charset="0"/>
                <a:ea typeface="Cambria" panose="02040503050406030204" pitchFamily="18" charset="0"/>
              </a:rPr>
              <a:t> </a:t>
            </a:r>
            <a:r>
              <a:rPr lang="en-GB" sz="2800" b="1" i="0" dirty="0" err="1">
                <a:solidFill>
                  <a:srgbClr val="EE822C"/>
                </a:solidFill>
                <a:effectLst/>
                <a:latin typeface="Cambria" panose="02040503050406030204" pitchFamily="18" charset="0"/>
                <a:ea typeface="Cambria" panose="02040503050406030204" pitchFamily="18" charset="0"/>
              </a:rPr>
              <a:t>ra</a:t>
            </a:r>
            <a:r>
              <a:rPr lang="en-GB" sz="2800" b="1" i="0" dirty="0">
                <a:solidFill>
                  <a:srgbClr val="EE822C"/>
                </a:solidFill>
                <a:effectLst/>
                <a:latin typeface="Cambria" panose="02040503050406030204" pitchFamily="18" charset="0"/>
                <a:ea typeface="Cambria" panose="02040503050406030204" pitchFamily="18" charset="0"/>
              </a:rPr>
              <a:t> </a:t>
            </a:r>
            <a:r>
              <a:rPr lang="en-GB" sz="2800" b="1" i="0" dirty="0" err="1">
                <a:solidFill>
                  <a:srgbClr val="EE822C"/>
                </a:solidFill>
                <a:effectLst/>
                <a:latin typeface="Cambria" panose="02040503050406030204" pitchFamily="18" charset="0"/>
                <a:ea typeface="Cambria" panose="02040503050406030204" pitchFamily="18" charset="0"/>
              </a:rPr>
              <a:t>bài</a:t>
            </a:r>
            <a:r>
              <a:rPr lang="en-GB" sz="2800" b="1" i="0" dirty="0">
                <a:solidFill>
                  <a:srgbClr val="EE822C"/>
                </a:solidFill>
                <a:effectLst/>
                <a:latin typeface="Cambria" panose="02040503050406030204" pitchFamily="18" charset="0"/>
                <a:ea typeface="Cambria" panose="02040503050406030204" pitchFamily="18" charset="0"/>
              </a:rPr>
              <a:t> </a:t>
            </a:r>
            <a:r>
              <a:rPr lang="en-GB" sz="2800" b="1" i="0" dirty="0" err="1">
                <a:solidFill>
                  <a:srgbClr val="EE822C"/>
                </a:solidFill>
                <a:effectLst/>
                <a:latin typeface="Cambria" panose="02040503050406030204" pitchFamily="18" charset="0"/>
                <a:ea typeface="Cambria" panose="02040503050406030204" pitchFamily="18" charset="0"/>
              </a:rPr>
              <a:t>học</a:t>
            </a:r>
            <a:endParaRPr lang="vi-VN" sz="2800" b="0" i="0" dirty="0">
              <a:solidFill>
                <a:srgbClr val="EE822C"/>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F2E71A76-C371-4560-2476-625DDD5E3E3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9525" y="2779115"/>
            <a:ext cx="3768011" cy="4776736"/>
          </a:xfrm>
          <a:prstGeom prst="rect">
            <a:avLst/>
          </a:prstGeom>
        </p:spPr>
      </p:pic>
      <p:sp>
        <p:nvSpPr>
          <p:cNvPr id="3" name="Rectangle 2">
            <a:extLst>
              <a:ext uri="{FF2B5EF4-FFF2-40B4-BE49-F238E27FC236}">
                <a16:creationId xmlns:a16="http://schemas.microsoft.com/office/drawing/2014/main" id="{7137CBC7-C209-2433-B04A-DC0705A040DB}"/>
              </a:ext>
            </a:extLst>
          </p:cNvPr>
          <p:cNvSpPr/>
          <p:nvPr/>
        </p:nvSpPr>
        <p:spPr>
          <a:xfrm>
            <a:off x="4041648" y="2093976"/>
            <a:ext cx="7159752" cy="3950208"/>
          </a:xfrm>
          <a:prstGeom prst="rect">
            <a:avLst/>
          </a:prstGeom>
          <a:ln w="76200">
            <a:solidFill>
              <a:srgbClr val="FCEC88"/>
            </a:solidFill>
          </a:ln>
        </p:spPr>
        <p:style>
          <a:lnRef idx="2">
            <a:schemeClr val="accent6"/>
          </a:lnRef>
          <a:fillRef idx="1">
            <a:schemeClr val="lt1"/>
          </a:fillRef>
          <a:effectRef idx="0">
            <a:schemeClr val="accent6"/>
          </a:effectRef>
          <a:fontRef idx="minor">
            <a:schemeClr val="dk1"/>
          </a:fontRef>
        </p:style>
        <p:txBody>
          <a:bodyPr rtlCol="0" anchor="ctr"/>
          <a:lstStyle/>
          <a:p>
            <a:r>
              <a:rPr lang="vi-VN" sz="2800" dirty="0">
                <a:latin typeface="Cambria" panose="02040503050406030204" pitchFamily="18" charset="0"/>
                <a:ea typeface="Cambria" panose="02040503050406030204" pitchFamily="18" charset="0"/>
              </a:rPr>
              <a:t>Cấu tạo của đoạn văn nêu ý kiến về 1 hiện tượng xã hội gồm có 3 phần:</a:t>
            </a:r>
          </a:p>
          <a:p>
            <a:r>
              <a:rPr lang="vi-VN" sz="2800" b="1" dirty="0">
                <a:latin typeface="Cambria" panose="02040503050406030204" pitchFamily="18" charset="0"/>
                <a:ea typeface="Cambria" panose="02040503050406030204" pitchFamily="18" charset="0"/>
              </a:rPr>
              <a:t>- Phần 1: </a:t>
            </a:r>
            <a:r>
              <a:rPr lang="vi-VN" sz="2800" dirty="0">
                <a:latin typeface="Cambria" panose="02040503050406030204" pitchFamily="18" charset="0"/>
                <a:ea typeface="Cambria" panose="02040503050406030204" pitchFamily="18" charset="0"/>
              </a:rPr>
              <a:t>Nêu ý kiến của cá nhân (Nên hay không nên, đồng ý hay không đồng ý…) về hiện tượng nào đó</a:t>
            </a:r>
          </a:p>
          <a:p>
            <a:r>
              <a:rPr lang="vi-VN" sz="2800" b="1" dirty="0">
                <a:latin typeface="Cambria" panose="02040503050406030204" pitchFamily="18" charset="0"/>
                <a:ea typeface="Cambria" panose="02040503050406030204" pitchFamily="18" charset="0"/>
              </a:rPr>
              <a:t>- Phần 2: </a:t>
            </a:r>
            <a:r>
              <a:rPr lang="vi-VN" sz="2800" dirty="0">
                <a:latin typeface="Cambria" panose="02040503050406030204" pitchFamily="18" charset="0"/>
                <a:ea typeface="Cambria" panose="02040503050406030204" pitchFamily="18" charset="0"/>
              </a:rPr>
              <a:t>Nêu các lí do để giải thích cho ý kiến của người viết</a:t>
            </a:r>
          </a:p>
          <a:p>
            <a:r>
              <a:rPr lang="vi-VN" sz="2800" b="1" dirty="0">
                <a:latin typeface="Cambria" panose="02040503050406030204" pitchFamily="18" charset="0"/>
                <a:ea typeface="Cambria" panose="02040503050406030204" pitchFamily="18" charset="0"/>
              </a:rPr>
              <a:t>- Phần 3: </a:t>
            </a:r>
            <a:r>
              <a:rPr lang="vi-VN" sz="2800" dirty="0">
                <a:latin typeface="Cambria" panose="02040503050406030204" pitchFamily="18" charset="0"/>
                <a:ea typeface="Cambria" panose="02040503050406030204" pitchFamily="18" charset="0"/>
              </a:rPr>
              <a:t>Khẳng định lại ý kiến của người viết</a:t>
            </a:r>
          </a:p>
        </p:txBody>
      </p:sp>
    </p:spTree>
    <p:extLst>
      <p:ext uri="{BB962C8B-B14F-4D97-AF65-F5344CB8AC3E}">
        <p14:creationId xmlns:p14="http://schemas.microsoft.com/office/powerpoint/2010/main" val="1664622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4FDD-12C6-2FEB-B73A-42F77152AF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0E2C18-C868-894C-136C-66B667E7D87B}"/>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99C19A3-41DB-C378-8FFD-0226B37D0317}"/>
              </a:ext>
            </a:extLst>
          </p:cNvPr>
          <p:cNvSpPr/>
          <p:nvPr/>
        </p:nvSpPr>
        <p:spPr>
          <a:xfrm>
            <a:off x="8638869" y="18343"/>
            <a:ext cx="3553131" cy="3557314"/>
          </a:xfrm>
          <a:custGeom>
            <a:avLst/>
            <a:gdLst/>
            <a:ahLst/>
            <a:cxnLst/>
            <a:rect l="l" t="t" r="r" b="b"/>
            <a:pathLst>
              <a:path w="5329696" h="5335971">
                <a:moveTo>
                  <a:pt x="0" y="0"/>
                </a:moveTo>
                <a:lnTo>
                  <a:pt x="5329696" y="0"/>
                </a:lnTo>
                <a:lnTo>
                  <a:pt x="5329696" y="5335971"/>
                </a:lnTo>
                <a:lnTo>
                  <a:pt x="0" y="5335971"/>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B900326-D43C-B139-E60D-0F5F96730A88}"/>
              </a:ext>
            </a:extLst>
          </p:cNvPr>
          <p:cNvSpPr/>
          <p:nvPr/>
        </p:nvSpPr>
        <p:spPr>
          <a:xfrm flipH="1" flipV="1">
            <a:off x="0" y="3300686"/>
            <a:ext cx="3553131" cy="3557314"/>
          </a:xfrm>
          <a:custGeom>
            <a:avLst/>
            <a:gdLst/>
            <a:ahLst/>
            <a:cxnLst/>
            <a:rect l="l" t="t" r="r" b="b"/>
            <a:pathLst>
              <a:path w="5329696" h="5335971">
                <a:moveTo>
                  <a:pt x="5329696" y="5335971"/>
                </a:moveTo>
                <a:lnTo>
                  <a:pt x="0" y="5335971"/>
                </a:lnTo>
                <a:lnTo>
                  <a:pt x="0" y="0"/>
                </a:lnTo>
                <a:lnTo>
                  <a:pt x="5329696" y="0"/>
                </a:lnTo>
                <a:lnTo>
                  <a:pt x="5329696" y="5335971"/>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10F056CC-93E5-5E66-693D-2156355DF4B5}"/>
              </a:ext>
            </a:extLst>
          </p:cNvPr>
          <p:cNvSpPr/>
          <p:nvPr/>
        </p:nvSpPr>
        <p:spPr>
          <a:xfrm rot="-908152">
            <a:off x="-1860673" y="-1681857"/>
            <a:ext cx="5616273" cy="3400399"/>
          </a:xfrm>
          <a:custGeom>
            <a:avLst/>
            <a:gdLst/>
            <a:ahLst/>
            <a:cxnLst/>
            <a:rect l="l" t="t" r="r" b="b"/>
            <a:pathLst>
              <a:path w="8424410" h="5100598">
                <a:moveTo>
                  <a:pt x="0" y="0"/>
                </a:moveTo>
                <a:lnTo>
                  <a:pt x="8424410" y="0"/>
                </a:lnTo>
                <a:lnTo>
                  <a:pt x="8424410" y="5100598"/>
                </a:lnTo>
                <a:lnTo>
                  <a:pt x="0" y="5100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4EBEBDA8-B2F3-D0AB-9F3A-8DA2C84CB481}"/>
              </a:ext>
            </a:extLst>
          </p:cNvPr>
          <p:cNvSpPr/>
          <p:nvPr/>
        </p:nvSpPr>
        <p:spPr>
          <a:xfrm>
            <a:off x="8326274" y="4747056"/>
            <a:ext cx="5616273" cy="3400399"/>
          </a:xfrm>
          <a:custGeom>
            <a:avLst/>
            <a:gdLst/>
            <a:ahLst/>
            <a:cxnLst/>
            <a:rect l="l" t="t" r="r" b="b"/>
            <a:pathLst>
              <a:path w="8424410" h="5100598">
                <a:moveTo>
                  <a:pt x="0" y="0"/>
                </a:moveTo>
                <a:lnTo>
                  <a:pt x="8424410" y="0"/>
                </a:lnTo>
                <a:lnTo>
                  <a:pt x="8424410" y="5100597"/>
                </a:lnTo>
                <a:lnTo>
                  <a:pt x="0" y="51005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E05C2A41-96F2-59DF-EDA5-FC7FF4E27142}"/>
              </a:ext>
            </a:extLst>
          </p:cNvPr>
          <p:cNvSpPr/>
          <p:nvPr/>
        </p:nvSpPr>
        <p:spPr>
          <a:xfrm>
            <a:off x="716000" y="530525"/>
            <a:ext cx="10760001" cy="5796951"/>
          </a:xfrm>
          <a:custGeom>
            <a:avLst/>
            <a:gdLst/>
            <a:ahLst/>
            <a:cxnLst/>
            <a:rect l="l" t="t" r="r" b="b"/>
            <a:pathLst>
              <a:path w="16140002" h="8695426">
                <a:moveTo>
                  <a:pt x="0" y="0"/>
                </a:moveTo>
                <a:lnTo>
                  <a:pt x="16140002" y="0"/>
                </a:lnTo>
                <a:lnTo>
                  <a:pt x="16140002" y="8695426"/>
                </a:lnTo>
                <a:lnTo>
                  <a:pt x="0" y="86954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B833970-71D5-D1F3-3F55-37E487D20D7A}"/>
              </a:ext>
            </a:extLst>
          </p:cNvPr>
          <p:cNvSpPr/>
          <p:nvPr/>
        </p:nvSpPr>
        <p:spPr>
          <a:xfrm>
            <a:off x="685800" y="832457"/>
            <a:ext cx="2668385" cy="27432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4926F7C4-3505-ACBE-17DC-6A43068B41CB}"/>
              </a:ext>
            </a:extLst>
          </p:cNvPr>
          <p:cNvSpPr/>
          <p:nvPr/>
        </p:nvSpPr>
        <p:spPr>
          <a:xfrm flipH="1">
            <a:off x="8664844" y="3482521"/>
            <a:ext cx="2841356" cy="2743200"/>
          </a:xfrm>
          <a:custGeom>
            <a:avLst/>
            <a:gdLst/>
            <a:ahLst/>
            <a:cxnLst/>
            <a:rect l="l" t="t" r="r" b="b"/>
            <a:pathLst>
              <a:path w="4262034" h="4114800">
                <a:moveTo>
                  <a:pt x="4262034" y="0"/>
                </a:moveTo>
                <a:lnTo>
                  <a:pt x="0" y="0"/>
                </a:lnTo>
                <a:lnTo>
                  <a:pt x="0" y="4114800"/>
                </a:lnTo>
                <a:lnTo>
                  <a:pt x="4262034" y="4114800"/>
                </a:lnTo>
                <a:lnTo>
                  <a:pt x="4262034"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6A129AB3-553D-917F-4FC3-5ABBA7519DDB}"/>
              </a:ext>
            </a:extLst>
          </p:cNvPr>
          <p:cNvPicPr>
            <a:picLocks noChangeAspect="1"/>
          </p:cNvPicPr>
          <p:nvPr/>
        </p:nvPicPr>
        <p:blipFill>
          <a:blip r:embed="rId12"/>
          <a:stretch>
            <a:fillRect/>
          </a:stretch>
        </p:blipFill>
        <p:spPr>
          <a:xfrm>
            <a:off x="2124705" y="2539062"/>
            <a:ext cx="7942590" cy="2086333"/>
          </a:xfrm>
          <a:prstGeom prst="rect">
            <a:avLst/>
          </a:prstGeom>
        </p:spPr>
      </p:pic>
    </p:spTree>
    <p:extLst>
      <p:ext uri="{BB962C8B-B14F-4D97-AF65-F5344CB8AC3E}">
        <p14:creationId xmlns:p14="http://schemas.microsoft.com/office/powerpoint/2010/main" val="248669357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C7FC1D32-5BEA-75BF-7132-06F376D5F7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1AA36D-4580-34EC-D6B8-7DD25A1AEA7C}"/>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AC9A8F27-2A6F-6987-8A87-8EEC933046AE}"/>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EA4807E7-C1AF-D3CF-D316-795CCED9A163}"/>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4C8E46DC-6D91-EE02-366D-DD67CA4834C3}"/>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F32FF9E-CBD5-34F3-B453-00E0E1EDF441}"/>
              </a:ext>
            </a:extLst>
          </p:cNvPr>
          <p:cNvSpPr/>
          <p:nvPr/>
        </p:nvSpPr>
        <p:spPr>
          <a:xfrm>
            <a:off x="731520" y="676656"/>
            <a:ext cx="10552176" cy="1014984"/>
          </a:xfrm>
          <a:prstGeom prst="rect">
            <a:avLst/>
          </a:prstGeom>
          <a:ln w="76200">
            <a:solidFill>
              <a:srgbClr val="FCEC88"/>
            </a:solidFill>
          </a:ln>
        </p:spPr>
        <p:style>
          <a:lnRef idx="2">
            <a:schemeClr val="accent6"/>
          </a:lnRef>
          <a:fillRef idx="1">
            <a:schemeClr val="lt1"/>
          </a:fillRef>
          <a:effectRef idx="0">
            <a:schemeClr val="accent6"/>
          </a:effectRef>
          <a:fontRef idx="minor">
            <a:schemeClr val="dk1"/>
          </a:fontRef>
        </p:style>
        <p:txBody>
          <a:bodyPr rtlCol="0" anchor="ctr"/>
          <a:lstStyle/>
          <a:p>
            <a:r>
              <a:rPr lang="en-GB" sz="2800" b="1" dirty="0" err="1">
                <a:solidFill>
                  <a:schemeClr val="accent2">
                    <a:lumMod val="75000"/>
                  </a:schemeClr>
                </a:solidFill>
                <a:latin typeface="Cambria" panose="02040503050406030204" pitchFamily="18" charset="0"/>
                <a:ea typeface="Cambria" panose="02040503050406030204" pitchFamily="18" charset="0"/>
              </a:rPr>
              <a:t>Bài</a:t>
            </a:r>
            <a:r>
              <a:rPr lang="en-GB" sz="2800" b="1" dirty="0">
                <a:solidFill>
                  <a:schemeClr val="accent2">
                    <a:lumMod val="75000"/>
                  </a:schemeClr>
                </a:solidFill>
                <a:latin typeface="Cambria" panose="02040503050406030204" pitchFamily="18" charset="0"/>
                <a:ea typeface="Cambria" panose="02040503050406030204" pitchFamily="18" charset="0"/>
              </a:rPr>
              <a:t> 1: </a:t>
            </a:r>
            <a:r>
              <a:rPr lang="vi-VN" sz="2800" b="1" dirty="0">
                <a:solidFill>
                  <a:schemeClr val="accent2">
                    <a:lumMod val="75000"/>
                  </a:schemeClr>
                </a:solidFill>
                <a:latin typeface="Cambria" panose="02040503050406030204" pitchFamily="18" charset="0"/>
                <a:ea typeface="Cambria" panose="02040503050406030204" pitchFamily="18" charset="0"/>
              </a:rPr>
              <a:t>Đoạn văn sau đây có những điểm nào giống và khác đoạn văn ở phần Nhận xét về nội dung và cấu tạo?</a:t>
            </a:r>
          </a:p>
        </p:txBody>
      </p:sp>
      <p:sp>
        <p:nvSpPr>
          <p:cNvPr id="8" name="TextBox 7">
            <a:extLst>
              <a:ext uri="{FF2B5EF4-FFF2-40B4-BE49-F238E27FC236}">
                <a16:creationId xmlns:a16="http://schemas.microsoft.com/office/drawing/2014/main" id="{327E643A-58B5-94ED-02C3-C7052996BDC5}"/>
              </a:ext>
            </a:extLst>
          </p:cNvPr>
          <p:cNvSpPr txBox="1"/>
          <p:nvPr/>
        </p:nvSpPr>
        <p:spPr>
          <a:xfrm>
            <a:off x="429768" y="2147471"/>
            <a:ext cx="11155680" cy="3785652"/>
          </a:xfrm>
          <a:prstGeom prst="rect">
            <a:avLst/>
          </a:prstGeom>
          <a:noFill/>
        </p:spPr>
        <p:txBody>
          <a:bodyPr wrap="square">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Nên hay không nên cho học sinh lớp Năm đi xe đạp tới trường?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Theo em, không nên cho học sinh lớp Năm đi xe đạp tới trường vì có rất nhiều rủi ro. Một số bạn chưa có ý thức tham gia giao thông tốt. Chẳng hạn, các bạn hay đi dàn hàng ngang trên đường, gây khó khăn cho các phương tiện khác. Có bạn còn "thử tài" bằng cách đánh võng, bốc đầu xe, rất nguy hiểm. Ngoài ra, khi được tự đạp xe tới trường, một số bạn hay tranh thủ đi chơi, la cả khắp nơi, làm bố mẹ lo lắng do không biết con đi đâu, làm gì. Ngay cả những bạn đạp xe cẩn thận vẫn có thể gặp nguy hiểm (như bị bắt nạt, bị lừa gạt,..) nếu đi một mình trên những đoạn đường vắng. Vì vậy, chúng ta không nên tự đi xe đạp tới trường khi còn là học sinh tiểu học.</a:t>
            </a:r>
          </a:p>
          <a:p>
            <a:pPr algn="r"/>
            <a:r>
              <a:rPr lang="vi-VN" sz="2400" b="0" i="0" dirty="0">
                <a:solidFill>
                  <a:srgbClr val="000000"/>
                </a:solidFill>
                <a:effectLst/>
                <a:latin typeface="Cambria" panose="02040503050406030204" pitchFamily="18" charset="0"/>
                <a:ea typeface="Cambria" panose="02040503050406030204" pitchFamily="18" charset="0"/>
              </a:rPr>
              <a:t>Theo HOÀNG THANH TRÚC</a:t>
            </a:r>
          </a:p>
        </p:txBody>
      </p:sp>
    </p:spTree>
    <p:extLst>
      <p:ext uri="{BB962C8B-B14F-4D97-AF65-F5344CB8AC3E}">
        <p14:creationId xmlns:p14="http://schemas.microsoft.com/office/powerpoint/2010/main" val="1740218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27EF5659-5E91-1BDA-4E95-765F69A5E3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735513-6BC8-E2E4-6979-92D14B20D3A0}"/>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879036AE-C71E-2646-7D5F-38926A23DDF1}"/>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DECFC844-2FBE-2B89-900A-54E970B88054}"/>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CA83A663-A22E-3BF5-0747-72FFE1403A85}"/>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B7CDCB26-6945-8B26-C26A-9A19D30C6DA1}"/>
              </a:ext>
            </a:extLst>
          </p:cNvPr>
          <p:cNvSpPr/>
          <p:nvPr/>
        </p:nvSpPr>
        <p:spPr>
          <a:xfrm>
            <a:off x="731520" y="676656"/>
            <a:ext cx="10552176" cy="1014984"/>
          </a:xfrm>
          <a:prstGeom prst="rect">
            <a:avLst/>
          </a:prstGeom>
          <a:ln w="76200">
            <a:solidFill>
              <a:srgbClr val="FCEC88"/>
            </a:solidFill>
          </a:ln>
        </p:spPr>
        <p:style>
          <a:lnRef idx="2">
            <a:schemeClr val="accent6"/>
          </a:lnRef>
          <a:fillRef idx="1">
            <a:schemeClr val="lt1"/>
          </a:fillRef>
          <a:effectRef idx="0">
            <a:schemeClr val="accent6"/>
          </a:effectRef>
          <a:fontRef idx="minor">
            <a:schemeClr val="dk1"/>
          </a:fontRef>
        </p:style>
        <p:txBody>
          <a:bodyPr rtlCol="0" anchor="ctr"/>
          <a:lstStyle/>
          <a:p>
            <a:r>
              <a:rPr lang="en-GB" sz="2800" b="1" dirty="0" err="1">
                <a:solidFill>
                  <a:schemeClr val="accent2">
                    <a:lumMod val="75000"/>
                  </a:schemeClr>
                </a:solidFill>
                <a:latin typeface="Cambria" panose="02040503050406030204" pitchFamily="18" charset="0"/>
                <a:ea typeface="Cambria" panose="02040503050406030204" pitchFamily="18" charset="0"/>
              </a:rPr>
              <a:t>Bài</a:t>
            </a:r>
            <a:r>
              <a:rPr lang="en-GB" sz="2800" b="1" dirty="0">
                <a:solidFill>
                  <a:schemeClr val="accent2">
                    <a:lumMod val="75000"/>
                  </a:schemeClr>
                </a:solidFill>
                <a:latin typeface="Cambria" panose="02040503050406030204" pitchFamily="18" charset="0"/>
                <a:ea typeface="Cambria" panose="02040503050406030204" pitchFamily="18" charset="0"/>
              </a:rPr>
              <a:t> 1: </a:t>
            </a:r>
            <a:r>
              <a:rPr lang="vi-VN" sz="2800" b="1" dirty="0">
                <a:solidFill>
                  <a:schemeClr val="accent2">
                    <a:lumMod val="75000"/>
                  </a:schemeClr>
                </a:solidFill>
                <a:latin typeface="Cambria" panose="02040503050406030204" pitchFamily="18" charset="0"/>
                <a:ea typeface="Cambria" panose="02040503050406030204" pitchFamily="18" charset="0"/>
              </a:rPr>
              <a:t>Đoạn văn sau đây có những điểm nào giống và khác đoạn văn ở phần Nhận xét về nội dung và cấu tạo?</a:t>
            </a:r>
          </a:p>
        </p:txBody>
      </p:sp>
      <p:sp>
        <p:nvSpPr>
          <p:cNvPr id="9" name="TextBox 8">
            <a:extLst>
              <a:ext uri="{FF2B5EF4-FFF2-40B4-BE49-F238E27FC236}">
                <a16:creationId xmlns:a16="http://schemas.microsoft.com/office/drawing/2014/main" id="{8CA92F7C-9AF4-417E-0395-6AD788F194C6}"/>
              </a:ext>
            </a:extLst>
          </p:cNvPr>
          <p:cNvSpPr txBox="1"/>
          <p:nvPr/>
        </p:nvSpPr>
        <p:spPr>
          <a:xfrm>
            <a:off x="640080" y="1920240"/>
            <a:ext cx="10643616" cy="3890360"/>
          </a:xfrm>
          <a:prstGeom prst="rect">
            <a:avLst/>
          </a:prstGeom>
          <a:noFill/>
        </p:spPr>
        <p:txBody>
          <a:bodyPr wrap="square">
            <a:spAutoFit/>
          </a:bodyPr>
          <a:lstStyle/>
          <a:p>
            <a:pPr algn="just">
              <a:lnSpc>
                <a:spcPct val="150000"/>
              </a:lnSpc>
              <a:spcAft>
                <a:spcPts val="800"/>
              </a:spcAft>
            </a:pPr>
            <a:r>
              <a:rPr lang="vi-VN" sz="2800" b="1" dirty="0">
                <a:effectLst/>
                <a:latin typeface="Cambria" panose="02040503050406030204" pitchFamily="18" charset="0"/>
                <a:ea typeface="Cambria" panose="02040503050406030204" pitchFamily="18" charset="0"/>
                <a:cs typeface="Times New Roman" panose="02020603050405020304" pitchFamily="18" charset="0"/>
              </a:rPr>
              <a:t>Điểm giống nhau:</a:t>
            </a:r>
            <a:r>
              <a:rPr lang="vi-VN" sz="2800" b="1" spc="-2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Về nội dung, cả 2 đoạn văn đều trình bày ý kiến trước một hiện</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tượng</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xã</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hội</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(Nên</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hay</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không</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nên</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cho</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học</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sinh</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lớp</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Năm</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đi</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xe</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đạp</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tới</a:t>
            </a:r>
            <a:r>
              <a:rPr lang="vi-VN" sz="2800" spc="-6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trường?); về cấu tạo, cả hai đoạn văn đều có ba phần: mở đoạn (nêu ý kiến về hiện tượng và đưa</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ra</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lí</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do</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khái</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quát);</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thân</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đoạn</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(đưa</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ra</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các</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lí</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do</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cụ</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thể</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để</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khẳng</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định</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ý</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kiến);</a:t>
            </a:r>
            <a:r>
              <a:rPr lang="vi-VN" sz="2800" spc="-30" dirty="0">
                <a:effectLst/>
                <a:latin typeface="Cambria" panose="02040503050406030204" pitchFamily="18" charset="0"/>
                <a:ea typeface="Cambria" panose="02040503050406030204" pitchFamily="18" charset="0"/>
                <a:cs typeface="Times New Roman" panose="02020603050405020304" pitchFamily="18" charset="0"/>
              </a:rPr>
              <a:t> </a:t>
            </a:r>
            <a:r>
              <a:rPr lang="vi-VN" sz="2800" dirty="0">
                <a:effectLst/>
                <a:latin typeface="Cambria" panose="02040503050406030204" pitchFamily="18" charset="0"/>
                <a:ea typeface="Cambria" panose="02040503050406030204" pitchFamily="18" charset="0"/>
                <a:cs typeface="Times New Roman" panose="02020603050405020304" pitchFamily="18" charset="0"/>
              </a:rPr>
              <a:t>kết đoạn (khẳng định lại ý kiến).</a:t>
            </a:r>
          </a:p>
        </p:txBody>
      </p:sp>
    </p:spTree>
    <p:extLst>
      <p:ext uri="{BB962C8B-B14F-4D97-AF65-F5344CB8AC3E}">
        <p14:creationId xmlns:p14="http://schemas.microsoft.com/office/powerpoint/2010/main" val="2511703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C06A191E-A773-21F7-EE8D-08C13B6AC9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FF094A-E892-6943-708E-84B9048AC59D}"/>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9DD42F11-5381-81AA-CDC5-2E22D65236C5}"/>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9FA90A51-708B-F7EF-BA94-FFD367B0C205}"/>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A7D4F331-BFB2-68C7-241D-EA10D317EAAF}"/>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AAEE04A-12D7-2D58-14CF-6DA8760691F7}"/>
              </a:ext>
            </a:extLst>
          </p:cNvPr>
          <p:cNvSpPr/>
          <p:nvPr/>
        </p:nvSpPr>
        <p:spPr>
          <a:xfrm>
            <a:off x="731520" y="676656"/>
            <a:ext cx="10552176" cy="1014984"/>
          </a:xfrm>
          <a:prstGeom prst="rect">
            <a:avLst/>
          </a:prstGeom>
          <a:ln w="76200">
            <a:solidFill>
              <a:srgbClr val="FCEC88"/>
            </a:solidFill>
          </a:ln>
        </p:spPr>
        <p:style>
          <a:lnRef idx="2">
            <a:schemeClr val="accent6"/>
          </a:lnRef>
          <a:fillRef idx="1">
            <a:schemeClr val="lt1"/>
          </a:fillRef>
          <a:effectRef idx="0">
            <a:schemeClr val="accent6"/>
          </a:effectRef>
          <a:fontRef idx="minor">
            <a:schemeClr val="dk1"/>
          </a:fontRef>
        </p:style>
        <p:txBody>
          <a:bodyPr rtlCol="0" anchor="ctr"/>
          <a:lstStyle/>
          <a:p>
            <a:r>
              <a:rPr lang="en-GB" sz="2800" b="1" dirty="0" err="1">
                <a:solidFill>
                  <a:schemeClr val="accent2">
                    <a:lumMod val="75000"/>
                  </a:schemeClr>
                </a:solidFill>
                <a:latin typeface="Cambria" panose="02040503050406030204" pitchFamily="18" charset="0"/>
                <a:ea typeface="Cambria" panose="02040503050406030204" pitchFamily="18" charset="0"/>
              </a:rPr>
              <a:t>Bài</a:t>
            </a:r>
            <a:r>
              <a:rPr lang="en-GB" sz="2800" b="1" dirty="0">
                <a:solidFill>
                  <a:schemeClr val="accent2">
                    <a:lumMod val="75000"/>
                  </a:schemeClr>
                </a:solidFill>
                <a:latin typeface="Cambria" panose="02040503050406030204" pitchFamily="18" charset="0"/>
                <a:ea typeface="Cambria" panose="02040503050406030204" pitchFamily="18" charset="0"/>
              </a:rPr>
              <a:t> 1: </a:t>
            </a:r>
            <a:r>
              <a:rPr lang="vi-VN" sz="2800" b="1" dirty="0">
                <a:solidFill>
                  <a:schemeClr val="accent2">
                    <a:lumMod val="75000"/>
                  </a:schemeClr>
                </a:solidFill>
                <a:latin typeface="Cambria" panose="02040503050406030204" pitchFamily="18" charset="0"/>
                <a:ea typeface="Cambria" panose="02040503050406030204" pitchFamily="18" charset="0"/>
              </a:rPr>
              <a:t>Đoạn văn sau đây có những điểm nào giống và khác đoạn văn ở phần Nhận xét về nội dung và cấu tạo?</a:t>
            </a:r>
          </a:p>
        </p:txBody>
      </p:sp>
      <p:sp>
        <p:nvSpPr>
          <p:cNvPr id="9" name="TextBox 8">
            <a:extLst>
              <a:ext uri="{FF2B5EF4-FFF2-40B4-BE49-F238E27FC236}">
                <a16:creationId xmlns:a16="http://schemas.microsoft.com/office/drawing/2014/main" id="{2490C3F0-799C-07D3-F14B-2A04BF9E44D1}"/>
              </a:ext>
            </a:extLst>
          </p:cNvPr>
          <p:cNvSpPr txBox="1"/>
          <p:nvPr/>
        </p:nvSpPr>
        <p:spPr>
          <a:xfrm>
            <a:off x="640080" y="1920240"/>
            <a:ext cx="10643616" cy="1305037"/>
          </a:xfrm>
          <a:prstGeom prst="rect">
            <a:avLst/>
          </a:prstGeom>
          <a:noFill/>
        </p:spPr>
        <p:txBody>
          <a:bodyPr wrap="square">
            <a:spAutoFit/>
          </a:bodyPr>
          <a:lstStyle/>
          <a:p>
            <a:pPr algn="just">
              <a:lnSpc>
                <a:spcPct val="150000"/>
              </a:lnSpc>
              <a:spcAft>
                <a:spcPts val="800"/>
              </a:spcAft>
            </a:pPr>
            <a:r>
              <a:rPr lang="vi-VN" sz="2800" b="1" dirty="0">
                <a:effectLst/>
                <a:latin typeface="Cambria" panose="02040503050406030204" pitchFamily="18" charset="0"/>
                <a:ea typeface="Cambria" panose="02040503050406030204" pitchFamily="18" charset="0"/>
                <a:cs typeface="Times New Roman" panose="02020603050405020304" pitchFamily="18" charset="0"/>
              </a:rPr>
              <a:t>Điểm khác nhau: </a:t>
            </a:r>
            <a:r>
              <a:rPr lang="vi-VN" sz="2800" dirty="0">
                <a:effectLst/>
                <a:latin typeface="Cambria" panose="02040503050406030204" pitchFamily="18" charset="0"/>
                <a:ea typeface="Cambria" panose="02040503050406030204" pitchFamily="18" charset="0"/>
                <a:cs typeface="Times New Roman" panose="02020603050405020304" pitchFamily="18" charset="0"/>
              </a:rPr>
              <a:t>Đoạn văn ở BT 1 (Luyện tập) nêu ý kiến trái ngược với đoạn văn ở phần Nhận xét.</a:t>
            </a:r>
          </a:p>
        </p:txBody>
      </p:sp>
    </p:spTree>
    <p:extLst>
      <p:ext uri="{BB962C8B-B14F-4D97-AF65-F5344CB8AC3E}">
        <p14:creationId xmlns:p14="http://schemas.microsoft.com/office/powerpoint/2010/main" val="260817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66DD3DB2-46F9-B332-7D1E-7EFD1A0962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225747-E50B-487E-4F8C-224D14FB286F}"/>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B6B542EE-059C-5688-96E1-328972FBB00E}"/>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B1D6E18E-ECDA-026C-8F57-010890608000}"/>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C8F1B355-5184-58B7-362B-94000BA7AEAA}"/>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988BE73A-70E6-F1F4-EAC5-96B9F32C0A83}"/>
              </a:ext>
            </a:extLst>
          </p:cNvPr>
          <p:cNvSpPr/>
          <p:nvPr/>
        </p:nvSpPr>
        <p:spPr>
          <a:xfrm>
            <a:off x="731520" y="676656"/>
            <a:ext cx="10552176" cy="1014984"/>
          </a:xfrm>
          <a:prstGeom prst="rect">
            <a:avLst/>
          </a:prstGeom>
          <a:ln w="76200">
            <a:solidFill>
              <a:srgbClr val="FCEC88"/>
            </a:solidFill>
          </a:ln>
        </p:spPr>
        <p:style>
          <a:lnRef idx="2">
            <a:schemeClr val="accent6"/>
          </a:lnRef>
          <a:fillRef idx="1">
            <a:schemeClr val="lt1"/>
          </a:fillRef>
          <a:effectRef idx="0">
            <a:schemeClr val="accent6"/>
          </a:effectRef>
          <a:fontRef idx="minor">
            <a:schemeClr val="dk1"/>
          </a:fontRef>
        </p:style>
        <p:txBody>
          <a:bodyPr rtlCol="0" anchor="ctr"/>
          <a:lstStyle/>
          <a:p>
            <a:r>
              <a:rPr lang="en-GB" sz="2800" b="1" dirty="0" err="1">
                <a:solidFill>
                  <a:schemeClr val="accent2">
                    <a:lumMod val="75000"/>
                  </a:schemeClr>
                </a:solidFill>
                <a:latin typeface="Cambria" panose="02040503050406030204" pitchFamily="18" charset="0"/>
                <a:ea typeface="Cambria" panose="02040503050406030204" pitchFamily="18" charset="0"/>
              </a:rPr>
              <a:t>Bài</a:t>
            </a:r>
            <a:r>
              <a:rPr lang="en-GB" sz="2800" b="1" dirty="0">
                <a:solidFill>
                  <a:schemeClr val="accent2">
                    <a:lumMod val="75000"/>
                  </a:schemeClr>
                </a:solidFill>
                <a:latin typeface="Cambria" panose="02040503050406030204" pitchFamily="18" charset="0"/>
                <a:ea typeface="Cambria" panose="02040503050406030204" pitchFamily="18" charset="0"/>
              </a:rPr>
              <a:t> 2: </a:t>
            </a:r>
            <a:r>
              <a:rPr lang="vi-VN" sz="2800" b="1" dirty="0">
                <a:solidFill>
                  <a:schemeClr val="accent2">
                    <a:lumMod val="75000"/>
                  </a:schemeClr>
                </a:solidFill>
                <a:latin typeface="Cambria" panose="02040503050406030204" pitchFamily="18" charset="0"/>
                <a:ea typeface="Cambria" panose="02040503050406030204" pitchFamily="18" charset="0"/>
              </a:rPr>
              <a:t>Nêu ý kiến của em về vấn đề “Nên hay không nên cho học sinh lớp 5 đi xe đạp tới trường?”.</a:t>
            </a:r>
          </a:p>
        </p:txBody>
      </p:sp>
      <p:pic>
        <p:nvPicPr>
          <p:cNvPr id="7" name="Picture 6">
            <a:extLst>
              <a:ext uri="{FF2B5EF4-FFF2-40B4-BE49-F238E27FC236}">
                <a16:creationId xmlns:a16="http://schemas.microsoft.com/office/drawing/2014/main" id="{97212BD2-9183-1A66-D4CA-AF6CA778E93B}"/>
              </a:ext>
            </a:extLst>
          </p:cNvPr>
          <p:cNvPicPr>
            <a:picLocks noChangeAspect="1"/>
          </p:cNvPicPr>
          <p:nvPr/>
        </p:nvPicPr>
        <p:blipFill>
          <a:blip r:embed="rId6"/>
          <a:stretch>
            <a:fillRect/>
          </a:stretch>
        </p:blipFill>
        <p:spPr>
          <a:xfrm>
            <a:off x="2805575" y="3450279"/>
            <a:ext cx="5662531" cy="3197409"/>
          </a:xfrm>
          <a:prstGeom prst="rect">
            <a:avLst/>
          </a:prstGeom>
        </p:spPr>
      </p:pic>
    </p:spTree>
    <p:extLst>
      <p:ext uri="{BB962C8B-B14F-4D97-AF65-F5344CB8AC3E}">
        <p14:creationId xmlns:p14="http://schemas.microsoft.com/office/powerpoint/2010/main" val="2362799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56EB-B1D8-1B14-19B7-4ED1BF6490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A23980-A24B-1D12-C1D7-7C8CFCEF272C}"/>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9FC9CB39-57CA-3E06-576C-6D659C6C2A52}"/>
              </a:ext>
            </a:extLst>
          </p:cNvPr>
          <p:cNvSpPr/>
          <p:nvPr/>
        </p:nvSpPr>
        <p:spPr>
          <a:xfrm>
            <a:off x="8638869" y="18343"/>
            <a:ext cx="3553131" cy="3557314"/>
          </a:xfrm>
          <a:custGeom>
            <a:avLst/>
            <a:gdLst/>
            <a:ahLst/>
            <a:cxnLst/>
            <a:rect l="l" t="t" r="r" b="b"/>
            <a:pathLst>
              <a:path w="5329696" h="5335971">
                <a:moveTo>
                  <a:pt x="0" y="0"/>
                </a:moveTo>
                <a:lnTo>
                  <a:pt x="5329696" y="0"/>
                </a:lnTo>
                <a:lnTo>
                  <a:pt x="5329696" y="5335971"/>
                </a:lnTo>
                <a:lnTo>
                  <a:pt x="0" y="5335971"/>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62282F6-4B8E-29E1-FFC9-43DB96039AEC}"/>
              </a:ext>
            </a:extLst>
          </p:cNvPr>
          <p:cNvSpPr/>
          <p:nvPr/>
        </p:nvSpPr>
        <p:spPr>
          <a:xfrm flipH="1" flipV="1">
            <a:off x="0" y="3300686"/>
            <a:ext cx="3553131" cy="3557314"/>
          </a:xfrm>
          <a:custGeom>
            <a:avLst/>
            <a:gdLst/>
            <a:ahLst/>
            <a:cxnLst/>
            <a:rect l="l" t="t" r="r" b="b"/>
            <a:pathLst>
              <a:path w="5329696" h="5335971">
                <a:moveTo>
                  <a:pt x="5329696" y="5335971"/>
                </a:moveTo>
                <a:lnTo>
                  <a:pt x="0" y="5335971"/>
                </a:lnTo>
                <a:lnTo>
                  <a:pt x="0" y="0"/>
                </a:lnTo>
                <a:lnTo>
                  <a:pt x="5329696" y="0"/>
                </a:lnTo>
                <a:lnTo>
                  <a:pt x="5329696" y="5335971"/>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954D77A3-C88E-0A5E-0E5F-E551D0CE125E}"/>
              </a:ext>
            </a:extLst>
          </p:cNvPr>
          <p:cNvSpPr/>
          <p:nvPr/>
        </p:nvSpPr>
        <p:spPr>
          <a:xfrm rot="-908152">
            <a:off x="-1860673" y="-1681857"/>
            <a:ext cx="5616273" cy="3400399"/>
          </a:xfrm>
          <a:custGeom>
            <a:avLst/>
            <a:gdLst/>
            <a:ahLst/>
            <a:cxnLst/>
            <a:rect l="l" t="t" r="r" b="b"/>
            <a:pathLst>
              <a:path w="8424410" h="5100598">
                <a:moveTo>
                  <a:pt x="0" y="0"/>
                </a:moveTo>
                <a:lnTo>
                  <a:pt x="8424410" y="0"/>
                </a:lnTo>
                <a:lnTo>
                  <a:pt x="8424410" y="5100598"/>
                </a:lnTo>
                <a:lnTo>
                  <a:pt x="0" y="5100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34D81AD4-9999-DA5C-482A-5440B13E6963}"/>
              </a:ext>
            </a:extLst>
          </p:cNvPr>
          <p:cNvSpPr/>
          <p:nvPr/>
        </p:nvSpPr>
        <p:spPr>
          <a:xfrm>
            <a:off x="8326274" y="4747056"/>
            <a:ext cx="5616273" cy="3400399"/>
          </a:xfrm>
          <a:custGeom>
            <a:avLst/>
            <a:gdLst/>
            <a:ahLst/>
            <a:cxnLst/>
            <a:rect l="l" t="t" r="r" b="b"/>
            <a:pathLst>
              <a:path w="8424410" h="5100598">
                <a:moveTo>
                  <a:pt x="0" y="0"/>
                </a:moveTo>
                <a:lnTo>
                  <a:pt x="8424410" y="0"/>
                </a:lnTo>
                <a:lnTo>
                  <a:pt x="8424410" y="5100597"/>
                </a:lnTo>
                <a:lnTo>
                  <a:pt x="0" y="51005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5E2D3DDE-B2C3-4964-EECF-A86F231E1DF5}"/>
              </a:ext>
            </a:extLst>
          </p:cNvPr>
          <p:cNvSpPr/>
          <p:nvPr/>
        </p:nvSpPr>
        <p:spPr>
          <a:xfrm>
            <a:off x="685800" y="832457"/>
            <a:ext cx="2668385" cy="27432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F48E1874-30A0-65C4-B3A9-1DE39B378CE6}"/>
              </a:ext>
            </a:extLst>
          </p:cNvPr>
          <p:cNvSpPr/>
          <p:nvPr/>
        </p:nvSpPr>
        <p:spPr>
          <a:xfrm flipH="1">
            <a:off x="8664844" y="3482521"/>
            <a:ext cx="2841356" cy="2743200"/>
          </a:xfrm>
          <a:custGeom>
            <a:avLst/>
            <a:gdLst/>
            <a:ahLst/>
            <a:cxnLst/>
            <a:rect l="l" t="t" r="r" b="b"/>
            <a:pathLst>
              <a:path w="4262034" h="4114800">
                <a:moveTo>
                  <a:pt x="4262034" y="0"/>
                </a:moveTo>
                <a:lnTo>
                  <a:pt x="0" y="0"/>
                </a:lnTo>
                <a:lnTo>
                  <a:pt x="0" y="4114800"/>
                </a:lnTo>
                <a:lnTo>
                  <a:pt x="4262034" y="4114800"/>
                </a:lnTo>
                <a:lnTo>
                  <a:pt x="4262034"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209519BF-713F-188A-F75D-9A7E0B5A2454}"/>
              </a:ext>
            </a:extLst>
          </p:cNvPr>
          <p:cNvGrpSpPr/>
          <p:nvPr/>
        </p:nvGrpSpPr>
        <p:grpSpPr>
          <a:xfrm>
            <a:off x="483525" y="1081147"/>
            <a:ext cx="11395880" cy="4135682"/>
            <a:chOff x="423081" y="231602"/>
            <a:chExt cx="11395880" cy="4135682"/>
          </a:xfrm>
        </p:grpSpPr>
        <p:pic>
          <p:nvPicPr>
            <p:cNvPr id="12" name="图片 5" descr="图形用户界面&#10;&#10;中度可信度描述已自动生成">
              <a:extLst>
                <a:ext uri="{FF2B5EF4-FFF2-40B4-BE49-F238E27FC236}">
                  <a16:creationId xmlns:a16="http://schemas.microsoft.com/office/drawing/2014/main" id="{63D2CDCA-A9CC-516A-CB11-8DB80721CF08}"/>
                </a:ext>
              </a:extLst>
            </p:cNvPr>
            <p:cNvPicPr>
              <a:picLocks noChangeAspect="1"/>
            </p:cNvPicPr>
            <p:nvPr/>
          </p:nvPicPr>
          <p:blipFill rotWithShape="1">
            <a:blip r:embed="rId10">
              <a:extLst>
                <a:ext uri="{28A0092B-C50C-407E-A947-70E740481C1C}">
                  <a14:useLocalDpi xmlns:a14="http://schemas.microsoft.com/office/drawing/2010/main" val="0"/>
                </a:ext>
              </a:extLst>
            </a:blip>
            <a:srcRect t="20560" b="39441"/>
            <a:stretch/>
          </p:blipFill>
          <p:spPr>
            <a:xfrm>
              <a:off x="423081" y="231602"/>
              <a:ext cx="11395880" cy="4135682"/>
            </a:xfrm>
            <a:prstGeom prst="rect">
              <a:avLst/>
            </a:prstGeom>
          </p:spPr>
        </p:pic>
        <p:sp>
          <p:nvSpPr>
            <p:cNvPr id="13" name="矩形 2">
              <a:extLst>
                <a:ext uri="{FF2B5EF4-FFF2-40B4-BE49-F238E27FC236}">
                  <a16:creationId xmlns:a16="http://schemas.microsoft.com/office/drawing/2014/main" id="{41546021-D0C4-7174-5074-383C80559891}"/>
                </a:ext>
              </a:extLst>
            </p:cNvPr>
            <p:cNvSpPr/>
            <p:nvPr/>
          </p:nvSpPr>
          <p:spPr>
            <a:xfrm>
              <a:off x="1436931" y="1351298"/>
              <a:ext cx="8607819" cy="1107996"/>
            </a:xfrm>
            <a:prstGeom prst="rect">
              <a:avLst/>
            </a:prstGeom>
          </p:spPr>
          <p:txBody>
            <a:bodyPr wrap="square">
              <a:spAutoFit/>
            </a:bodyPr>
            <a:lstStyle/>
            <a:p>
              <a:pPr algn="ctr"/>
              <a:r>
                <a:rPr lang="en-US" altLang="zh-CN" sz="6600" b="1" dirty="0" err="1">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Tạm</a:t>
              </a:r>
              <a:r>
                <a:rPr lang="en-US" altLang="zh-CN" sz="6600" b="1" dirty="0">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 </a:t>
              </a:r>
              <a:r>
                <a:rPr lang="en-US" altLang="zh-CN" sz="6600" b="1" dirty="0" err="1">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biệt</a:t>
              </a:r>
              <a:r>
                <a:rPr lang="en-US" altLang="zh-CN" sz="6600" b="1" dirty="0">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 </a:t>
              </a:r>
              <a:r>
                <a:rPr lang="en-US" altLang="zh-CN" sz="6600" b="1" dirty="0" err="1">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các</a:t>
              </a:r>
              <a:r>
                <a:rPr lang="en-US" altLang="zh-CN" sz="6600" b="1" dirty="0">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 </a:t>
              </a:r>
              <a:r>
                <a:rPr lang="en-US" altLang="zh-CN" sz="6600" b="1" dirty="0" err="1">
                  <a:solidFill>
                    <a:srgbClr val="002060"/>
                  </a:solidFill>
                  <a:latin typeface="UTM Avo" panose="02040603050506020204" pitchFamily="18" charset="0"/>
                  <a:ea typeface="字魂131号-酷乐潮玩体" panose="00000500000000000000" pitchFamily="2" charset="-122"/>
                  <a:sym typeface="Arial" panose="020B0604020202020204" pitchFamily="34" charset="0"/>
                </a:rPr>
                <a:t>em</a:t>
              </a:r>
              <a:endParaRPr lang="zh-CN" altLang="en-US" sz="6600" b="1" dirty="0">
                <a:solidFill>
                  <a:srgbClr val="002060"/>
                </a:solidFill>
                <a:latin typeface="UTM Avo" panose="02040603050506020204" pitchFamily="18" charset="0"/>
                <a:ea typeface="字魂131号-酷乐潮玩体"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2106776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8326274" y="4747056"/>
            <a:ext cx="5616273" cy="3400399"/>
          </a:xfrm>
          <a:custGeom>
            <a:avLst/>
            <a:gdLst/>
            <a:ahLst/>
            <a:cxnLst/>
            <a:rect l="l" t="t" r="r" b="b"/>
            <a:pathLst>
              <a:path w="8424410" h="5100598">
                <a:moveTo>
                  <a:pt x="0" y="0"/>
                </a:moveTo>
                <a:lnTo>
                  <a:pt x="8424410" y="0"/>
                </a:lnTo>
                <a:lnTo>
                  <a:pt x="8424410" y="5100597"/>
                </a:lnTo>
                <a:lnTo>
                  <a:pt x="0" y="51005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a:off x="1294627" y="1054503"/>
            <a:ext cx="9602747" cy="4748995"/>
          </a:xfrm>
          <a:custGeom>
            <a:avLst/>
            <a:gdLst/>
            <a:ahLst/>
            <a:cxnLst/>
            <a:rect l="l" t="t" r="r" b="b"/>
            <a:pathLst>
              <a:path w="14404120" h="7123492">
                <a:moveTo>
                  <a:pt x="0" y="0"/>
                </a:moveTo>
                <a:lnTo>
                  <a:pt x="14404120" y="0"/>
                </a:lnTo>
                <a:lnTo>
                  <a:pt x="14404120" y="7123492"/>
                </a:lnTo>
                <a:lnTo>
                  <a:pt x="0" y="71234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8638869" y="18343"/>
            <a:ext cx="3553131" cy="3557314"/>
          </a:xfrm>
          <a:custGeom>
            <a:avLst/>
            <a:gdLst/>
            <a:ahLst/>
            <a:cxnLst/>
            <a:rect l="l" t="t" r="r" b="b"/>
            <a:pathLst>
              <a:path w="5329696" h="5335971">
                <a:moveTo>
                  <a:pt x="0" y="0"/>
                </a:moveTo>
                <a:lnTo>
                  <a:pt x="5329696" y="0"/>
                </a:lnTo>
                <a:lnTo>
                  <a:pt x="5329696" y="5335971"/>
                </a:lnTo>
                <a:lnTo>
                  <a:pt x="0" y="5335971"/>
                </a:lnTo>
                <a:lnTo>
                  <a:pt x="0" y="0"/>
                </a:lnTo>
                <a:close/>
              </a:path>
            </a:pathLst>
          </a:custGeom>
          <a:blipFill>
            <a:blip r:embed="rId7"/>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flipV="1">
            <a:off x="0" y="3300686"/>
            <a:ext cx="3553131" cy="3557314"/>
          </a:xfrm>
          <a:custGeom>
            <a:avLst/>
            <a:gdLst/>
            <a:ahLst/>
            <a:cxnLst/>
            <a:rect l="l" t="t" r="r" b="b"/>
            <a:pathLst>
              <a:path w="5329696" h="5335971">
                <a:moveTo>
                  <a:pt x="5329696" y="5335971"/>
                </a:moveTo>
                <a:lnTo>
                  <a:pt x="0" y="5335971"/>
                </a:lnTo>
                <a:lnTo>
                  <a:pt x="0" y="0"/>
                </a:lnTo>
                <a:lnTo>
                  <a:pt x="5329696" y="0"/>
                </a:lnTo>
                <a:lnTo>
                  <a:pt x="5329696" y="5335971"/>
                </a:lnTo>
                <a:close/>
              </a:path>
            </a:pathLst>
          </a:custGeom>
          <a:blipFill>
            <a:blip r:embed="rId7"/>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rot="-908152">
            <a:off x="-1860673" y="-1681857"/>
            <a:ext cx="5616273" cy="3400399"/>
          </a:xfrm>
          <a:custGeom>
            <a:avLst/>
            <a:gdLst/>
            <a:ahLst/>
            <a:cxnLst/>
            <a:rect l="l" t="t" r="r" b="b"/>
            <a:pathLst>
              <a:path w="8424410" h="5100598">
                <a:moveTo>
                  <a:pt x="0" y="0"/>
                </a:moveTo>
                <a:lnTo>
                  <a:pt x="8424410" y="0"/>
                </a:lnTo>
                <a:lnTo>
                  <a:pt x="8424410" y="5100598"/>
                </a:lnTo>
                <a:lnTo>
                  <a:pt x="0" y="51005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flipH="1">
            <a:off x="355887" y="425400"/>
            <a:ext cx="2841356" cy="2743200"/>
          </a:xfrm>
          <a:custGeom>
            <a:avLst/>
            <a:gdLst/>
            <a:ahLst/>
            <a:cxnLst/>
            <a:rect l="l" t="t" r="r" b="b"/>
            <a:pathLst>
              <a:path w="4262034" h="4114800">
                <a:moveTo>
                  <a:pt x="4262034" y="0"/>
                </a:moveTo>
                <a:lnTo>
                  <a:pt x="0" y="0"/>
                </a:lnTo>
                <a:lnTo>
                  <a:pt x="0" y="4114800"/>
                </a:lnTo>
                <a:lnTo>
                  <a:pt x="4262034" y="4114800"/>
                </a:lnTo>
                <a:lnTo>
                  <a:pt x="4262034"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5969AF4A-312A-AE37-9A3F-9DD1BEF70D0E}"/>
              </a:ext>
            </a:extLst>
          </p:cNvPr>
          <p:cNvSpPr txBox="1"/>
          <p:nvPr/>
        </p:nvSpPr>
        <p:spPr>
          <a:xfrm>
            <a:off x="5128572" y="1362075"/>
            <a:ext cx="2215671" cy="1200329"/>
          </a:xfrm>
          <a:prstGeom prst="rect">
            <a:avLst/>
          </a:prstGeom>
          <a:noFill/>
        </p:spPr>
        <p:txBody>
          <a:bodyPr wrap="none" rtlCol="0">
            <a:spAutoFit/>
          </a:bodyPr>
          <a:lstStyle/>
          <a:p>
            <a:r>
              <a:rPr lang="en-GB" sz="7200" dirty="0" err="1">
                <a:solidFill>
                  <a:srgbClr val="EE822C"/>
                </a:solidFill>
                <a:latin typeface="#9Slide07 IcielBaliho Script" pitchFamily="2" charset="-93"/>
              </a:rPr>
              <a:t>Thi</a:t>
            </a:r>
            <a:r>
              <a:rPr lang="en-GB" sz="7200" dirty="0">
                <a:solidFill>
                  <a:srgbClr val="EE822C"/>
                </a:solidFill>
                <a:latin typeface="#9Slide07 IcielBaliho Script" pitchFamily="2" charset="-93"/>
              </a:rPr>
              <a:t> </a:t>
            </a:r>
            <a:r>
              <a:rPr lang="en-GB" sz="7200" dirty="0" err="1">
                <a:solidFill>
                  <a:srgbClr val="EE822C"/>
                </a:solidFill>
                <a:latin typeface="#9Slide07 IcielBaliho Script" pitchFamily="2" charset="-93"/>
              </a:rPr>
              <a:t>kể</a:t>
            </a:r>
            <a:endParaRPr lang="vi-VN" sz="7200" dirty="0">
              <a:solidFill>
                <a:srgbClr val="EE822C"/>
              </a:solidFill>
              <a:latin typeface="#9Slide07 IcielBaliho Script" pitchFamily="2" charset="-93"/>
            </a:endParaRPr>
          </a:p>
        </p:txBody>
      </p:sp>
      <p:sp>
        <p:nvSpPr>
          <p:cNvPr id="11" name="TextBox 10">
            <a:extLst>
              <a:ext uri="{FF2B5EF4-FFF2-40B4-BE49-F238E27FC236}">
                <a16:creationId xmlns:a16="http://schemas.microsoft.com/office/drawing/2014/main" id="{4965D9E0-BF30-4723-B61D-3592D04B5EA9}"/>
              </a:ext>
            </a:extLst>
          </p:cNvPr>
          <p:cNvSpPr txBox="1"/>
          <p:nvPr/>
        </p:nvSpPr>
        <p:spPr>
          <a:xfrm>
            <a:off x="2057399" y="2411134"/>
            <a:ext cx="8484086" cy="2597699"/>
          </a:xfrm>
          <a:prstGeom prst="rect">
            <a:avLst/>
          </a:prstGeom>
          <a:noFill/>
        </p:spPr>
        <p:txBody>
          <a:bodyPr wrap="square">
            <a:spAutoFit/>
          </a:bodyPr>
          <a:lstStyle/>
          <a:p>
            <a:pPr>
              <a:lnSpc>
                <a:spcPct val="150000"/>
              </a:lnSpc>
              <a:spcAft>
                <a:spcPts val="80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Chia lớp thành 4 nhóm, các thành viên trong tổ sẽ xếp hàng lần lượt lên bảng viết thi đua nhóm nào kể được đúng, đủ, nhiều </a:t>
            </a:r>
            <a:r>
              <a:rPr lang="vi-VN" sz="2800" b="1" dirty="0">
                <a:effectLst/>
                <a:latin typeface="Cambria" panose="02040503050406030204" pitchFamily="18" charset="0"/>
                <a:ea typeface="Cambria" panose="02040503050406030204" pitchFamily="18" charset="0"/>
                <a:cs typeface="Times New Roman" panose="02020603050405020304" pitchFamily="18" charset="0"/>
              </a:rPr>
              <a:t>các dạng bài văn, đoạn văn đã học </a:t>
            </a:r>
            <a:r>
              <a:rPr lang="vi-VN" sz="2800" dirty="0">
                <a:effectLst/>
                <a:latin typeface="Cambria" panose="02040503050406030204" pitchFamily="18" charset="0"/>
                <a:ea typeface="Cambria" panose="02040503050406030204" pitchFamily="18" charset="0"/>
                <a:cs typeface="Times New Roman" panose="02020603050405020304" pitchFamily="18" charset="0"/>
              </a:rPr>
              <a:t>nhóm đó sẽ dành chiến thắng và giành sao chiến thắng.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p:cNvGrpSpPr/>
        <p:nvPr/>
      </p:nvGrpSpPr>
      <p:grpSpPr>
        <a:xfrm>
          <a:off x="0" y="0"/>
          <a:ext cx="0" cy="0"/>
          <a:chOff x="0" y="0"/>
          <a:chExt cx="0" cy="0"/>
        </a:xfrm>
      </p:grpSpPr>
      <p:sp>
        <p:nvSpPr>
          <p:cNvPr id="2" name="Freeform 2"/>
          <p:cNvSpPr/>
          <p:nvPr/>
        </p:nvSpPr>
        <p:spPr>
          <a:xfrm>
            <a:off x="-9525" y="-2667000"/>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1382336" y="1303566"/>
            <a:ext cx="9427329" cy="4250868"/>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a:off x="3605464" y="5832968"/>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7"/>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rot="-737589">
            <a:off x="9489661" y="5243357"/>
            <a:ext cx="2932657" cy="2965003"/>
          </a:xfrm>
          <a:custGeom>
            <a:avLst/>
            <a:gdLst/>
            <a:ahLst/>
            <a:cxnLst/>
            <a:rect l="l" t="t" r="r" b="b"/>
            <a:pathLst>
              <a:path w="4398986" h="4447505">
                <a:moveTo>
                  <a:pt x="0" y="0"/>
                </a:moveTo>
                <a:lnTo>
                  <a:pt x="4398986" y="0"/>
                </a:lnTo>
                <a:lnTo>
                  <a:pt x="4398986" y="4447505"/>
                </a:lnTo>
                <a:lnTo>
                  <a:pt x="0" y="44475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2211564" y="5557142"/>
            <a:ext cx="1393900" cy="1230117"/>
          </a:xfrm>
          <a:custGeom>
            <a:avLst/>
            <a:gdLst/>
            <a:ahLst/>
            <a:cxnLst/>
            <a:rect l="l" t="t" r="r" b="b"/>
            <a:pathLst>
              <a:path w="2090850" h="1845175">
                <a:moveTo>
                  <a:pt x="0" y="0"/>
                </a:moveTo>
                <a:lnTo>
                  <a:pt x="2090850" y="0"/>
                </a:lnTo>
                <a:lnTo>
                  <a:pt x="2090850" y="1845174"/>
                </a:lnTo>
                <a:lnTo>
                  <a:pt x="0" y="1845174"/>
                </a:lnTo>
                <a:lnTo>
                  <a:pt x="0" y="0"/>
                </a:lnTo>
                <a:close/>
              </a:path>
            </a:pathLst>
          </a:custGeom>
          <a:blipFill>
            <a:blip r:embed="rId10"/>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10888320" y="3698888"/>
            <a:ext cx="1816021" cy="1532268"/>
          </a:xfrm>
          <a:custGeom>
            <a:avLst/>
            <a:gdLst/>
            <a:ahLst/>
            <a:cxnLst/>
            <a:rect l="l" t="t" r="r" b="b"/>
            <a:pathLst>
              <a:path w="2724032" h="2298402">
                <a:moveTo>
                  <a:pt x="0" y="0"/>
                </a:moveTo>
                <a:lnTo>
                  <a:pt x="2724032" y="0"/>
                </a:lnTo>
                <a:lnTo>
                  <a:pt x="2724032" y="2298402"/>
                </a:lnTo>
                <a:lnTo>
                  <a:pt x="0" y="2298402"/>
                </a:lnTo>
                <a:lnTo>
                  <a:pt x="0" y="0"/>
                </a:lnTo>
                <a:close/>
              </a:path>
            </a:pathLst>
          </a:custGeom>
          <a:blipFill>
            <a:blip r:embed="rId11"/>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23">
            <a:extLst>
              <a:ext uri="{FF2B5EF4-FFF2-40B4-BE49-F238E27FC236}">
                <a16:creationId xmlns:a16="http://schemas.microsoft.com/office/drawing/2014/main" id="{8A6F6032-4BE6-98AC-0D91-1CB40AA131CC}"/>
              </a:ext>
            </a:extLst>
          </p:cNvPr>
          <p:cNvSpPr/>
          <p:nvPr/>
        </p:nvSpPr>
        <p:spPr>
          <a:xfrm flipH="1">
            <a:off x="9525" y="2694296"/>
            <a:ext cx="3664462" cy="4326206"/>
          </a:xfrm>
          <a:custGeom>
            <a:avLst/>
            <a:gdLst/>
            <a:ahLst/>
            <a:cxnLst/>
            <a:rect l="l" t="t" r="r" b="b"/>
            <a:pathLst>
              <a:path w="1348356" h="1433786">
                <a:moveTo>
                  <a:pt x="0" y="0"/>
                </a:moveTo>
                <a:lnTo>
                  <a:pt x="1348357" y="0"/>
                </a:lnTo>
                <a:lnTo>
                  <a:pt x="1348357" y="1433786"/>
                </a:lnTo>
                <a:lnTo>
                  <a:pt x="0" y="14337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145BD18E-227D-C3AE-D24C-88C4EF656926}"/>
              </a:ext>
            </a:extLst>
          </p:cNvPr>
          <p:cNvGrpSpPr/>
          <p:nvPr/>
        </p:nvGrpSpPr>
        <p:grpSpPr>
          <a:xfrm>
            <a:off x="2093500" y="1432906"/>
            <a:ext cx="2585492" cy="942651"/>
            <a:chOff x="2322100" y="702634"/>
            <a:chExt cx="2585492" cy="942651"/>
          </a:xfrm>
        </p:grpSpPr>
        <p:sp>
          <p:nvSpPr>
            <p:cNvPr id="12" name="TextBox 11">
              <a:extLst>
                <a:ext uri="{FF2B5EF4-FFF2-40B4-BE49-F238E27FC236}">
                  <a16:creationId xmlns:a16="http://schemas.microsoft.com/office/drawing/2014/main" id="{E83F82D0-D5F8-3CB1-6359-BA28CFB8A4D0}"/>
                </a:ext>
              </a:extLst>
            </p:cNvPr>
            <p:cNvSpPr txBox="1"/>
            <p:nvPr/>
          </p:nvSpPr>
          <p:spPr>
            <a:xfrm>
              <a:off x="2340864" y="702634"/>
              <a:ext cx="2566728" cy="923330"/>
            </a:xfrm>
            <a:prstGeom prst="rect">
              <a:avLst/>
            </a:prstGeom>
            <a:noFill/>
          </p:spPr>
          <p:txBody>
            <a:bodyPr wrap="none" rtlCol="0">
              <a:prstTxWarp prst="textArchUp">
                <a:avLst/>
              </a:prstTxWarp>
              <a:spAutoFit/>
            </a:bodyPr>
            <a:lstStyle/>
            <a:p>
              <a:r>
                <a:rPr lang="en-GB" sz="5400" dirty="0" err="1">
                  <a:ln w="177800">
                    <a:solidFill>
                      <a:schemeClr val="bg1"/>
                    </a:solidFill>
                  </a:ln>
                  <a:effectLst>
                    <a:outerShdw dist="38100" dir="5400000" algn="t" rotWithShape="0">
                      <a:prstClr val="black"/>
                    </a:outerShdw>
                  </a:effectLst>
                  <a:latin typeface="#9Slide07 IcielBaliho Script" pitchFamily="2" charset="-93"/>
                </a:rPr>
                <a:t>Tiếng</a:t>
              </a:r>
              <a:r>
                <a:rPr lang="en-GB" sz="5400" dirty="0">
                  <a:ln w="177800">
                    <a:solidFill>
                      <a:schemeClr val="bg1"/>
                    </a:solidFill>
                  </a:ln>
                  <a:effectLst>
                    <a:outerShdw dist="38100" dir="5400000" algn="t" rotWithShape="0">
                      <a:prstClr val="black"/>
                    </a:outerShdw>
                  </a:effectLst>
                  <a:latin typeface="#9Slide07 IcielBaliho Script" pitchFamily="2" charset="-93"/>
                </a:rPr>
                <a:t> </a:t>
              </a:r>
              <a:r>
                <a:rPr lang="en-GB" sz="5400" dirty="0" err="1">
                  <a:ln w="177800">
                    <a:solidFill>
                      <a:schemeClr val="bg1"/>
                    </a:solidFill>
                  </a:ln>
                  <a:effectLst>
                    <a:outerShdw dist="38100" dir="5400000" algn="t" rotWithShape="0">
                      <a:prstClr val="black"/>
                    </a:outerShdw>
                  </a:effectLst>
                  <a:latin typeface="#9Slide07 IcielBaliho Script" pitchFamily="2" charset="-93"/>
                </a:rPr>
                <a:t>Việt</a:t>
              </a:r>
              <a:endParaRPr lang="vi-VN" sz="5400" dirty="0">
                <a:ln w="177800">
                  <a:solidFill>
                    <a:schemeClr val="bg1"/>
                  </a:solidFill>
                </a:ln>
                <a:effectLst>
                  <a:outerShdw dist="38100" dir="5400000" algn="t" rotWithShape="0">
                    <a:prstClr val="black"/>
                  </a:outerShdw>
                </a:effectLst>
                <a:latin typeface="#9Slide07 IcielBaliho Script" pitchFamily="2" charset="-93"/>
              </a:endParaRPr>
            </a:p>
          </p:txBody>
        </p:sp>
        <p:sp>
          <p:nvSpPr>
            <p:cNvPr id="13" name="TextBox 12">
              <a:extLst>
                <a:ext uri="{FF2B5EF4-FFF2-40B4-BE49-F238E27FC236}">
                  <a16:creationId xmlns:a16="http://schemas.microsoft.com/office/drawing/2014/main" id="{715A13E3-C8CC-E89E-6FA2-A4CF63E7776D}"/>
                </a:ext>
              </a:extLst>
            </p:cNvPr>
            <p:cNvSpPr txBox="1"/>
            <p:nvPr/>
          </p:nvSpPr>
          <p:spPr>
            <a:xfrm>
              <a:off x="2322100" y="721955"/>
              <a:ext cx="2566728" cy="923330"/>
            </a:xfrm>
            <a:prstGeom prst="rect">
              <a:avLst/>
            </a:prstGeom>
            <a:noFill/>
          </p:spPr>
          <p:txBody>
            <a:bodyPr wrap="none" rtlCol="0">
              <a:prstTxWarp prst="textArchUp">
                <a:avLst/>
              </a:prstTxWarp>
              <a:spAutoFit/>
            </a:bodyPr>
            <a:lstStyle/>
            <a:p>
              <a:r>
                <a:rPr lang="en-GB" sz="5400" dirty="0" err="1">
                  <a:gradFill>
                    <a:gsLst>
                      <a:gs pos="43000">
                        <a:srgbClr val="92D050"/>
                      </a:gs>
                      <a:gs pos="57000">
                        <a:srgbClr val="00B0F0"/>
                      </a:gs>
                    </a:gsLst>
                    <a:lin ang="5400000" scaled="1"/>
                  </a:gradFill>
                  <a:latin typeface="#9Slide07 IcielBaliho Script" pitchFamily="2" charset="-93"/>
                </a:rPr>
                <a:t>Tiếng</a:t>
              </a:r>
              <a:r>
                <a:rPr lang="en-GB" sz="5400" dirty="0">
                  <a:gradFill>
                    <a:gsLst>
                      <a:gs pos="43000">
                        <a:srgbClr val="92D050"/>
                      </a:gs>
                      <a:gs pos="57000">
                        <a:srgbClr val="00B0F0"/>
                      </a:gs>
                    </a:gsLst>
                    <a:lin ang="5400000" scaled="1"/>
                  </a:gradFill>
                  <a:latin typeface="#9Slide07 IcielBaliho Script" pitchFamily="2" charset="-93"/>
                </a:rPr>
                <a:t> </a:t>
              </a:r>
              <a:r>
                <a:rPr lang="en-GB" sz="5400" dirty="0" err="1">
                  <a:gradFill>
                    <a:gsLst>
                      <a:gs pos="43000">
                        <a:srgbClr val="92D050"/>
                      </a:gs>
                      <a:gs pos="57000">
                        <a:srgbClr val="00B0F0"/>
                      </a:gs>
                    </a:gsLst>
                    <a:lin ang="5400000" scaled="1"/>
                  </a:gradFill>
                  <a:latin typeface="#9Slide07 IcielBaliho Script" pitchFamily="2" charset="-93"/>
                </a:rPr>
                <a:t>Việt</a:t>
              </a:r>
              <a:endParaRPr lang="vi-VN" sz="5400" dirty="0">
                <a:gradFill>
                  <a:gsLst>
                    <a:gs pos="43000">
                      <a:srgbClr val="92D050"/>
                    </a:gs>
                    <a:gs pos="57000">
                      <a:srgbClr val="00B0F0"/>
                    </a:gs>
                  </a:gsLst>
                  <a:lin ang="5400000" scaled="1"/>
                </a:gradFill>
                <a:latin typeface="#9Slide07 IcielBaliho Script" pitchFamily="2" charset="-93"/>
              </a:endParaRPr>
            </a:p>
          </p:txBody>
        </p:sp>
      </p:grpSp>
      <p:sp>
        <p:nvSpPr>
          <p:cNvPr id="16" name="TextBox 15">
            <a:extLst>
              <a:ext uri="{FF2B5EF4-FFF2-40B4-BE49-F238E27FC236}">
                <a16:creationId xmlns:a16="http://schemas.microsoft.com/office/drawing/2014/main" id="{4F85F54E-04A4-1CF9-2991-0DD4CB014AEF}"/>
              </a:ext>
            </a:extLst>
          </p:cNvPr>
          <p:cNvSpPr txBox="1"/>
          <p:nvPr/>
        </p:nvSpPr>
        <p:spPr>
          <a:xfrm>
            <a:off x="3395627" y="1865376"/>
            <a:ext cx="6970825" cy="1938992"/>
          </a:xfrm>
          <a:prstGeom prst="rect">
            <a:avLst/>
          </a:prstGeom>
          <a:noFill/>
        </p:spPr>
        <p:txBody>
          <a:bodyPr wrap="square">
            <a:spAutoFit/>
          </a:bodyPr>
          <a:lstStyle/>
          <a:p>
            <a:r>
              <a:rPr lang="vi-VN" sz="6000" b="0" i="0" dirty="0">
                <a:solidFill>
                  <a:srgbClr val="000000"/>
                </a:solidFill>
                <a:effectLst/>
                <a:latin typeface="#9Slide07 IcielBaliho Script" pitchFamily="2" charset="-93"/>
              </a:rPr>
              <a:t>Viết đoạn văn nêu ý kiến về một hiện tượng xã hội </a:t>
            </a:r>
            <a:endParaRPr lang="vi-VN" sz="6000" dirty="0">
              <a:latin typeface="#9Slide07 IcielBaliho Script" pitchFamily="2" charset="-93"/>
            </a:endParaRPr>
          </a:p>
        </p:txBody>
      </p:sp>
      <p:sp>
        <p:nvSpPr>
          <p:cNvPr id="18" name="TextBox 17">
            <a:extLst>
              <a:ext uri="{FF2B5EF4-FFF2-40B4-BE49-F238E27FC236}">
                <a16:creationId xmlns:a16="http://schemas.microsoft.com/office/drawing/2014/main" id="{98DA9B9E-9B3B-D0FB-1EA3-AB159A54E0A4}"/>
              </a:ext>
            </a:extLst>
          </p:cNvPr>
          <p:cNvSpPr txBox="1"/>
          <p:nvPr/>
        </p:nvSpPr>
        <p:spPr>
          <a:xfrm>
            <a:off x="4489341" y="4208404"/>
            <a:ext cx="6359652" cy="411651"/>
          </a:xfrm>
          <a:prstGeom prst="rect">
            <a:avLst/>
          </a:prstGeom>
          <a:noFill/>
        </p:spPr>
        <p:txBody>
          <a:bodyPr wrap="square">
            <a:spAutoFit/>
          </a:bodyPr>
          <a:lstStyle/>
          <a:p>
            <a:pPr algn="l">
              <a:lnSpc>
                <a:spcPts val="2100"/>
              </a:lnSpc>
              <a:spcBef>
                <a:spcPts val="1500"/>
              </a:spcBef>
              <a:spcAft>
                <a:spcPts val="750"/>
              </a:spcAft>
            </a:pPr>
            <a:r>
              <a:rPr lang="vi-VN" sz="4000" b="0" i="0" dirty="0">
                <a:solidFill>
                  <a:srgbClr val="222222"/>
                </a:solidFill>
                <a:effectLst/>
                <a:latin typeface="#9Slide07 IcielBaliho Script" pitchFamily="2" charset="-93"/>
              </a:rPr>
              <a:t>(Cấu tạo của đoạn văn)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0CA3F-CED6-1006-3FE5-BF6D3C3E75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8D3BE9-EC9C-7D6B-D581-A329CF78A67C}"/>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id="{097FEAB7-F8CC-AE05-1154-4A0512D8264A}"/>
              </a:ext>
            </a:extLst>
          </p:cNvPr>
          <p:cNvSpPr/>
          <p:nvPr/>
        </p:nvSpPr>
        <p:spPr>
          <a:xfrm>
            <a:off x="8638869" y="18343"/>
            <a:ext cx="3553131" cy="3557314"/>
          </a:xfrm>
          <a:custGeom>
            <a:avLst/>
            <a:gdLst/>
            <a:ahLst/>
            <a:cxnLst/>
            <a:rect l="l" t="t" r="r" b="b"/>
            <a:pathLst>
              <a:path w="5329696" h="5335971">
                <a:moveTo>
                  <a:pt x="0" y="0"/>
                </a:moveTo>
                <a:lnTo>
                  <a:pt x="5329696" y="0"/>
                </a:lnTo>
                <a:lnTo>
                  <a:pt x="5329696" y="5335971"/>
                </a:lnTo>
                <a:lnTo>
                  <a:pt x="0" y="5335971"/>
                </a:lnTo>
                <a:lnTo>
                  <a:pt x="0" y="0"/>
                </a:lnTo>
                <a:close/>
              </a:path>
            </a:pathLst>
          </a:custGeom>
          <a:blipFill>
            <a:blip r:embed="rId3"/>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id="{34E7D0B7-F734-3EE5-A0FA-5686D9D07DF9}"/>
              </a:ext>
            </a:extLst>
          </p:cNvPr>
          <p:cNvSpPr/>
          <p:nvPr/>
        </p:nvSpPr>
        <p:spPr>
          <a:xfrm flipH="1" flipV="1">
            <a:off x="0" y="3300686"/>
            <a:ext cx="3553131" cy="3557314"/>
          </a:xfrm>
          <a:custGeom>
            <a:avLst/>
            <a:gdLst/>
            <a:ahLst/>
            <a:cxnLst/>
            <a:rect l="l" t="t" r="r" b="b"/>
            <a:pathLst>
              <a:path w="5329696" h="5335971">
                <a:moveTo>
                  <a:pt x="5329696" y="5335971"/>
                </a:moveTo>
                <a:lnTo>
                  <a:pt x="0" y="5335971"/>
                </a:lnTo>
                <a:lnTo>
                  <a:pt x="0" y="0"/>
                </a:lnTo>
                <a:lnTo>
                  <a:pt x="5329696" y="0"/>
                </a:lnTo>
                <a:lnTo>
                  <a:pt x="5329696" y="5335971"/>
                </a:lnTo>
                <a:close/>
              </a:path>
            </a:pathLst>
          </a:custGeom>
          <a:blipFill>
            <a:blip r:embed="rId3"/>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20B8D379-490E-7B37-1C42-A3E09D562052}"/>
              </a:ext>
            </a:extLst>
          </p:cNvPr>
          <p:cNvSpPr/>
          <p:nvPr/>
        </p:nvSpPr>
        <p:spPr>
          <a:xfrm rot="-908152">
            <a:off x="-1860673" y="-1681857"/>
            <a:ext cx="5616273" cy="3400399"/>
          </a:xfrm>
          <a:custGeom>
            <a:avLst/>
            <a:gdLst/>
            <a:ahLst/>
            <a:cxnLst/>
            <a:rect l="l" t="t" r="r" b="b"/>
            <a:pathLst>
              <a:path w="8424410" h="5100598">
                <a:moveTo>
                  <a:pt x="0" y="0"/>
                </a:moveTo>
                <a:lnTo>
                  <a:pt x="8424410" y="0"/>
                </a:lnTo>
                <a:lnTo>
                  <a:pt x="8424410" y="5100598"/>
                </a:lnTo>
                <a:lnTo>
                  <a:pt x="0" y="5100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1136EF4B-B5D1-C653-99B9-924347FAACB9}"/>
              </a:ext>
            </a:extLst>
          </p:cNvPr>
          <p:cNvSpPr/>
          <p:nvPr/>
        </p:nvSpPr>
        <p:spPr>
          <a:xfrm>
            <a:off x="8326274" y="4747056"/>
            <a:ext cx="5616273" cy="3400399"/>
          </a:xfrm>
          <a:custGeom>
            <a:avLst/>
            <a:gdLst/>
            <a:ahLst/>
            <a:cxnLst/>
            <a:rect l="l" t="t" r="r" b="b"/>
            <a:pathLst>
              <a:path w="8424410" h="5100598">
                <a:moveTo>
                  <a:pt x="0" y="0"/>
                </a:moveTo>
                <a:lnTo>
                  <a:pt x="8424410" y="0"/>
                </a:lnTo>
                <a:lnTo>
                  <a:pt x="8424410" y="5100597"/>
                </a:lnTo>
                <a:lnTo>
                  <a:pt x="0" y="51005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id="{297A1DE8-8508-9576-8547-E5A7CD64088B}"/>
              </a:ext>
            </a:extLst>
          </p:cNvPr>
          <p:cNvSpPr/>
          <p:nvPr/>
        </p:nvSpPr>
        <p:spPr>
          <a:xfrm>
            <a:off x="716000" y="530525"/>
            <a:ext cx="10760001" cy="5796951"/>
          </a:xfrm>
          <a:custGeom>
            <a:avLst/>
            <a:gdLst/>
            <a:ahLst/>
            <a:cxnLst/>
            <a:rect l="l" t="t" r="r" b="b"/>
            <a:pathLst>
              <a:path w="16140002" h="8695426">
                <a:moveTo>
                  <a:pt x="0" y="0"/>
                </a:moveTo>
                <a:lnTo>
                  <a:pt x="16140002" y="0"/>
                </a:lnTo>
                <a:lnTo>
                  <a:pt x="16140002" y="8695426"/>
                </a:lnTo>
                <a:lnTo>
                  <a:pt x="0" y="86954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id="{70322C3C-8C1F-CE52-8BC9-3D1D7112C368}"/>
              </a:ext>
            </a:extLst>
          </p:cNvPr>
          <p:cNvSpPr/>
          <p:nvPr/>
        </p:nvSpPr>
        <p:spPr>
          <a:xfrm>
            <a:off x="685800" y="832457"/>
            <a:ext cx="2668385" cy="27432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id="{400C795F-87CD-EA0B-C5C7-27E78FE170C8}"/>
              </a:ext>
            </a:extLst>
          </p:cNvPr>
          <p:cNvSpPr/>
          <p:nvPr/>
        </p:nvSpPr>
        <p:spPr>
          <a:xfrm flipH="1">
            <a:off x="8664844" y="3482521"/>
            <a:ext cx="2841356" cy="2743200"/>
          </a:xfrm>
          <a:custGeom>
            <a:avLst/>
            <a:gdLst/>
            <a:ahLst/>
            <a:cxnLst/>
            <a:rect l="l" t="t" r="r" b="b"/>
            <a:pathLst>
              <a:path w="4262034" h="4114800">
                <a:moveTo>
                  <a:pt x="4262034" y="0"/>
                </a:moveTo>
                <a:lnTo>
                  <a:pt x="0" y="0"/>
                </a:lnTo>
                <a:lnTo>
                  <a:pt x="0" y="4114800"/>
                </a:lnTo>
                <a:lnTo>
                  <a:pt x="4262034" y="4114800"/>
                </a:lnTo>
                <a:lnTo>
                  <a:pt x="4262034"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pic>
        <p:nvPicPr>
          <p:cNvPr id="10" name="Picture 9">
            <a:extLst>
              <a:ext uri="{FF2B5EF4-FFF2-40B4-BE49-F238E27FC236}">
                <a16:creationId xmlns:a16="http://schemas.microsoft.com/office/drawing/2014/main" id="{DCA240F6-BA91-129D-390F-A928B474241E}"/>
              </a:ext>
            </a:extLst>
          </p:cNvPr>
          <p:cNvPicPr>
            <a:picLocks noChangeAspect="1"/>
          </p:cNvPicPr>
          <p:nvPr/>
        </p:nvPicPr>
        <p:blipFill>
          <a:blip r:embed="rId12"/>
          <a:stretch>
            <a:fillRect/>
          </a:stretch>
        </p:blipFill>
        <p:spPr>
          <a:xfrm>
            <a:off x="2870831" y="1634679"/>
            <a:ext cx="6476314" cy="4447862"/>
          </a:xfrm>
          <a:prstGeom prst="rect">
            <a:avLst/>
          </a:prstGeom>
        </p:spPr>
      </p:pic>
    </p:spTree>
    <p:extLst>
      <p:ext uri="{BB962C8B-B14F-4D97-AF65-F5344CB8AC3E}">
        <p14:creationId xmlns:p14="http://schemas.microsoft.com/office/powerpoint/2010/main" val="3995794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309C9BD8-22F3-F4E1-2E8A-9CB9D31AD5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44CDBB-F84B-6292-4919-A3ED0892EF3E}"/>
              </a:ext>
            </a:extLst>
          </p:cNvPr>
          <p:cNvSpPr/>
          <p:nvPr/>
        </p:nvSpPr>
        <p:spPr>
          <a:xfrm>
            <a:off x="-9525" y="-2667000"/>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B02F81EC-2199-6B7C-EFD2-A82285C9515F}"/>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3D1E9D3E-37C5-BD9B-320C-0711B26EC948}"/>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1EA326E3-1196-E18A-5034-809A1AC6DD8E}"/>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052F186F-A9C7-4C18-9634-AC78F78DECF8}"/>
              </a:ext>
            </a:extLst>
          </p:cNvPr>
          <p:cNvSpPr txBox="1"/>
          <p:nvPr/>
        </p:nvSpPr>
        <p:spPr>
          <a:xfrm>
            <a:off x="773783" y="292608"/>
            <a:ext cx="10644433" cy="1384995"/>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a:p>
            <a:r>
              <a:rPr lang="vi-VN" sz="2800" b="1" i="0" dirty="0">
                <a:solidFill>
                  <a:srgbClr val="000000"/>
                </a:solidFill>
                <a:effectLst/>
                <a:latin typeface="Cambria" panose="02040503050406030204" pitchFamily="18" charset="0"/>
                <a:ea typeface="Cambria" panose="02040503050406030204" pitchFamily="18" charset="0"/>
              </a:rPr>
              <a:t>Câu 1 trang 91 SGK Tiếng Việt lớp 5 Tập 1: </a:t>
            </a:r>
            <a:r>
              <a:rPr lang="vi-VN" sz="2800" b="0" i="0" dirty="0">
                <a:solidFill>
                  <a:srgbClr val="000000"/>
                </a:solidFill>
                <a:effectLst/>
                <a:latin typeface="Cambria" panose="02040503050406030204" pitchFamily="18" charset="0"/>
                <a:ea typeface="Cambria" panose="02040503050406030204" pitchFamily="18" charset="0"/>
              </a:rPr>
              <a:t>Đọc đoạn văn sau và trả lời câu hỏi</a:t>
            </a:r>
          </a:p>
        </p:txBody>
      </p:sp>
      <p:sp>
        <p:nvSpPr>
          <p:cNvPr id="19" name="TextBox 18">
            <a:extLst>
              <a:ext uri="{FF2B5EF4-FFF2-40B4-BE49-F238E27FC236}">
                <a16:creationId xmlns:a16="http://schemas.microsoft.com/office/drawing/2014/main" id="{9ECD51F4-102E-DDE5-3E69-AA523B72C752}"/>
              </a:ext>
            </a:extLst>
          </p:cNvPr>
          <p:cNvSpPr txBox="1"/>
          <p:nvPr/>
        </p:nvSpPr>
        <p:spPr>
          <a:xfrm>
            <a:off x="621792" y="1878598"/>
            <a:ext cx="10796424" cy="4154984"/>
          </a:xfrm>
          <a:prstGeom prst="rect">
            <a:avLst/>
          </a:prstGeom>
          <a:noFill/>
        </p:spPr>
        <p:txBody>
          <a:bodyPr wrap="square">
            <a:spAutoFit/>
          </a:bodyPr>
          <a:lstStyle/>
          <a:p>
            <a:pPr algn="ctr"/>
            <a:r>
              <a:rPr lang="vi-VN" sz="2400" b="1" i="0" dirty="0">
                <a:solidFill>
                  <a:schemeClr val="accent4"/>
                </a:solidFill>
                <a:effectLst/>
                <a:latin typeface="Cambria" panose="02040503050406030204" pitchFamily="18" charset="0"/>
                <a:ea typeface="Cambria" panose="02040503050406030204" pitchFamily="18" charset="0"/>
              </a:rPr>
              <a:t>Nên hay không nên cho học sinh lớp 5 đi xe đạp tới trường?</a:t>
            </a:r>
            <a:endParaRPr lang="vi-VN" sz="2400" b="0" i="0" dirty="0">
              <a:solidFill>
                <a:schemeClr val="accent4"/>
              </a:solidFill>
              <a:effectLst/>
              <a:latin typeface="Cambria" panose="02040503050406030204" pitchFamily="18" charset="0"/>
              <a:ea typeface="Cambria" panose="02040503050406030204" pitchFamily="18" charset="0"/>
            </a:endParaRPr>
          </a:p>
          <a:p>
            <a:pPr algn="just"/>
            <a:r>
              <a:rPr lang="vi-VN" sz="2400" b="0" i="0" dirty="0">
                <a:solidFill>
                  <a:schemeClr val="accent4"/>
                </a:solidFill>
                <a:effectLst/>
                <a:latin typeface="Cambria" panose="02040503050406030204" pitchFamily="18" charset="0"/>
                <a:ea typeface="Cambria" panose="02040503050406030204" pitchFamily="18" charset="0"/>
              </a:rPr>
              <a:t>Theo em, nên cho học sinh lớp 5 đi xe đạp tới trường vì điều đó có nhiều lợi ích. Đầu tiên, việc này giúp cho chúng em rèn tính tự lập, không phụ thuộc hoặc dựa dẫm vào cha mẹ. Việc này còn giúp tiết kiệm thời gian vì cha mẹ đều phải đi làm và rất bận rộn. Ngoài ra, đi xe đạp tới trường còn giúp chúng em rèn luyện sức </a:t>
            </a:r>
            <a:r>
              <a:rPr lang="vi-VN" sz="2400" b="0" i="0" dirty="0" err="1">
                <a:solidFill>
                  <a:schemeClr val="accent4"/>
                </a:solidFill>
                <a:effectLst/>
                <a:latin typeface="Cambria" panose="02040503050406030204" pitchFamily="18" charset="0"/>
                <a:ea typeface="Cambria" panose="02040503050406030204" pitchFamily="18" charset="0"/>
              </a:rPr>
              <a:t>khoẻ</a:t>
            </a:r>
            <a:r>
              <a:rPr lang="vi-VN" sz="2400" b="0" i="0" dirty="0">
                <a:solidFill>
                  <a:schemeClr val="accent4"/>
                </a:solidFill>
                <a:effectLst/>
                <a:latin typeface="Cambria" panose="02040503050406030204" pitchFamily="18" charset="0"/>
                <a:ea typeface="Cambria" panose="02040503050406030204" pitchFamily="18" charset="0"/>
              </a:rPr>
              <a:t>. Hiện nay, có nhiều loại xe đạp phù hợp với mọi lứa tuổi học sinh nên chúng em có thể sử dụng khá dễ dàng. Việc học sinh lớp Năm được đi xe đạp tới trường chắc chắn sẽ giúp giảm bớt cảnh tắc nghẽn ở cổng trường. Vì vậy, nên cho chúng em đi xe đạp tới trường. Nhưng để cha mẹ và thầy cô yên tâm, học sinh cần chấp hành đúng luật giao thông.</a:t>
            </a:r>
          </a:p>
          <a:p>
            <a:pPr algn="r"/>
            <a:r>
              <a:rPr lang="vi-VN" sz="2400" b="0" i="0" dirty="0">
                <a:solidFill>
                  <a:schemeClr val="accent4"/>
                </a:solidFill>
                <a:effectLst/>
                <a:latin typeface="Cambria" panose="02040503050406030204" pitchFamily="18" charset="0"/>
                <a:ea typeface="Cambria" panose="02040503050406030204" pitchFamily="18" charset="0"/>
              </a:rPr>
              <a:t>THEO NGUYỄN LỆ HỒNG ÂN</a:t>
            </a:r>
          </a:p>
        </p:txBody>
      </p:sp>
    </p:spTree>
    <p:extLst>
      <p:ext uri="{BB962C8B-B14F-4D97-AF65-F5344CB8AC3E}">
        <p14:creationId xmlns:p14="http://schemas.microsoft.com/office/powerpoint/2010/main" val="25626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5A1FE201-257A-DEE9-088D-99613F3BD2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1061C4-F971-4A8C-F6FD-95AFB7FAD30B}"/>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E785C213-2445-776E-F766-6C23DD718C8E}"/>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B0CBABED-7B67-DCB4-B0EA-19FF804278A5}"/>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6E2F4896-1989-83CD-4794-5D83A3057DBF}"/>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5EE65E97-4F18-0B39-441E-6ED1F6DB63D5}"/>
              </a:ext>
            </a:extLst>
          </p:cNvPr>
          <p:cNvSpPr txBox="1"/>
          <p:nvPr/>
        </p:nvSpPr>
        <p:spPr>
          <a:xfrm>
            <a:off x="773783" y="292608"/>
            <a:ext cx="10644433" cy="1384995"/>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a:p>
            <a:r>
              <a:rPr lang="vi-VN" sz="2800" b="1" i="0" dirty="0">
                <a:solidFill>
                  <a:srgbClr val="000000"/>
                </a:solidFill>
                <a:effectLst/>
                <a:latin typeface="Cambria" panose="02040503050406030204" pitchFamily="18" charset="0"/>
                <a:ea typeface="Cambria" panose="02040503050406030204" pitchFamily="18" charset="0"/>
              </a:rPr>
              <a:t>Câu 1 trang 91 SGK Tiếng Việt lớp 5 Tập 1: </a:t>
            </a:r>
            <a:r>
              <a:rPr lang="vi-VN" sz="2800" b="0" i="0" dirty="0">
                <a:solidFill>
                  <a:srgbClr val="000000"/>
                </a:solidFill>
                <a:effectLst/>
                <a:latin typeface="Cambria" panose="02040503050406030204" pitchFamily="18" charset="0"/>
                <a:ea typeface="Cambria" panose="02040503050406030204" pitchFamily="18" charset="0"/>
              </a:rPr>
              <a:t>Đọc đoạn văn sau và trả lời câu hỏi</a:t>
            </a:r>
          </a:p>
        </p:txBody>
      </p:sp>
      <p:sp>
        <p:nvSpPr>
          <p:cNvPr id="3" name="Freeform 3">
            <a:extLst>
              <a:ext uri="{FF2B5EF4-FFF2-40B4-BE49-F238E27FC236}">
                <a16:creationId xmlns:a16="http://schemas.microsoft.com/office/drawing/2014/main" id="{376E562F-7AB9-D1BA-123A-E89FEF4AC11D}"/>
              </a:ext>
            </a:extLst>
          </p:cNvPr>
          <p:cNvSpPr/>
          <p:nvPr/>
        </p:nvSpPr>
        <p:spPr>
          <a:xfrm>
            <a:off x="773783" y="1826527"/>
            <a:ext cx="2326033" cy="775800"/>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TextBox 6">
            <a:extLst>
              <a:ext uri="{FF2B5EF4-FFF2-40B4-BE49-F238E27FC236}">
                <a16:creationId xmlns:a16="http://schemas.microsoft.com/office/drawing/2014/main" id="{70305494-4739-6CC4-3923-CB390794D4F4}"/>
              </a:ext>
            </a:extLst>
          </p:cNvPr>
          <p:cNvSpPr txBox="1"/>
          <p:nvPr/>
        </p:nvSpPr>
        <p:spPr>
          <a:xfrm>
            <a:off x="1076627" y="1816325"/>
            <a:ext cx="1720343" cy="769441"/>
          </a:xfrm>
          <a:prstGeom prst="rect">
            <a:avLst/>
          </a:prstGeom>
          <a:noFill/>
        </p:spPr>
        <p:txBody>
          <a:bodyPr wrap="none" rtlCol="0">
            <a:spAutoFit/>
          </a:bodyPr>
          <a:lstStyle/>
          <a:p>
            <a:pPr algn="ctr"/>
            <a:r>
              <a:rPr lang="en-GB" sz="4400" dirty="0" err="1">
                <a:latin typeface="#9Slide07 IcielBaliho Script" pitchFamily="2" charset="-93"/>
              </a:rPr>
              <a:t>Câu</a:t>
            </a:r>
            <a:r>
              <a:rPr lang="en-GB" sz="4400" dirty="0">
                <a:latin typeface="#9Slide07 IcielBaliho Script" pitchFamily="2" charset="-93"/>
              </a:rPr>
              <a:t> </a:t>
            </a:r>
            <a:r>
              <a:rPr lang="en-GB" sz="4400" dirty="0" err="1">
                <a:latin typeface="#9Slide07 IcielBaliho Script" pitchFamily="2" charset="-93"/>
              </a:rPr>
              <a:t>hỏi</a:t>
            </a:r>
            <a:endParaRPr lang="vi-VN" sz="4400" dirty="0">
              <a:latin typeface="#9Slide07 IcielBaliho Script" pitchFamily="2" charset="-93"/>
            </a:endParaRPr>
          </a:p>
        </p:txBody>
      </p:sp>
      <p:sp>
        <p:nvSpPr>
          <p:cNvPr id="9" name="TextBox 8">
            <a:extLst>
              <a:ext uri="{FF2B5EF4-FFF2-40B4-BE49-F238E27FC236}">
                <a16:creationId xmlns:a16="http://schemas.microsoft.com/office/drawing/2014/main" id="{30C63A02-5B8A-40B6-6CDD-F348F4460857}"/>
              </a:ext>
            </a:extLst>
          </p:cNvPr>
          <p:cNvSpPr txBox="1"/>
          <p:nvPr/>
        </p:nvSpPr>
        <p:spPr>
          <a:xfrm>
            <a:off x="602686" y="2585767"/>
            <a:ext cx="10891321" cy="3046988"/>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Nhan đề đoạn văn và câu mở đoạn nêu lên điều gì?</a:t>
            </a:r>
          </a:p>
          <a:p>
            <a:pPr algn="just"/>
            <a:r>
              <a:rPr lang="vi-VN" sz="3200" b="0" i="0" dirty="0">
                <a:solidFill>
                  <a:srgbClr val="000000"/>
                </a:solidFill>
                <a:effectLst/>
                <a:latin typeface="Cambria" panose="02040503050406030204" pitchFamily="18" charset="0"/>
                <a:ea typeface="Cambria" panose="02040503050406030204" pitchFamily="18" charset="0"/>
              </a:rPr>
              <a:t>b) Các câu tiếp theo nêu những lí do nào để giải thích ý kiến của người viết?</a:t>
            </a:r>
          </a:p>
          <a:p>
            <a:pPr algn="just"/>
            <a:r>
              <a:rPr lang="vi-VN" sz="3200" b="0" i="0" dirty="0">
                <a:solidFill>
                  <a:srgbClr val="000000"/>
                </a:solidFill>
                <a:effectLst/>
                <a:latin typeface="Cambria" panose="02040503050406030204" pitchFamily="18" charset="0"/>
                <a:ea typeface="Cambria" panose="02040503050406030204" pitchFamily="18" charset="0"/>
              </a:rPr>
              <a:t>c) Theo em, những lí do nêu trong đoạn văn có thuyết phục không? Vì sao?</a:t>
            </a:r>
          </a:p>
          <a:p>
            <a:pPr algn="just"/>
            <a:r>
              <a:rPr lang="vi-VN" sz="3200" b="0" i="0" dirty="0">
                <a:solidFill>
                  <a:srgbClr val="000000"/>
                </a:solidFill>
                <a:effectLst/>
                <a:latin typeface="Cambria" panose="02040503050406030204" pitchFamily="18" charset="0"/>
                <a:ea typeface="Cambria" panose="02040503050406030204" pitchFamily="18" charset="0"/>
              </a:rPr>
              <a:t>d) Các câu kết đoạn có tác dụng gì?</a:t>
            </a:r>
          </a:p>
        </p:txBody>
      </p:sp>
    </p:spTree>
    <p:extLst>
      <p:ext uri="{BB962C8B-B14F-4D97-AF65-F5344CB8AC3E}">
        <p14:creationId xmlns:p14="http://schemas.microsoft.com/office/powerpoint/2010/main" val="465573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F735A1C2-27A1-7F58-454C-1CBCF5DFF4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BCA8F3-016A-5891-C90D-654236A02467}"/>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DBE21481-0938-AB58-5D81-7DFF1B9D688A}"/>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1D1F2556-F1CF-927B-51A7-4F4718542CB7}"/>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FADB99F3-8142-BF25-BB3B-FE9FC6C782F5}"/>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E4697CB3-19E5-8F6A-A062-DDABD7D037AC}"/>
              </a:ext>
            </a:extLst>
          </p:cNvPr>
          <p:cNvSpPr txBox="1"/>
          <p:nvPr/>
        </p:nvSpPr>
        <p:spPr>
          <a:xfrm>
            <a:off x="773783" y="292608"/>
            <a:ext cx="10644433" cy="523220"/>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p:txBody>
      </p:sp>
      <p:sp>
        <p:nvSpPr>
          <p:cNvPr id="3" name="Freeform 3">
            <a:extLst>
              <a:ext uri="{FF2B5EF4-FFF2-40B4-BE49-F238E27FC236}">
                <a16:creationId xmlns:a16="http://schemas.microsoft.com/office/drawing/2014/main" id="{00D1072A-C261-7B47-48F6-50EC743A5533}"/>
              </a:ext>
            </a:extLst>
          </p:cNvPr>
          <p:cNvSpPr/>
          <p:nvPr/>
        </p:nvSpPr>
        <p:spPr>
          <a:xfrm>
            <a:off x="691487" y="872482"/>
            <a:ext cx="2326033" cy="775800"/>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TextBox 6">
            <a:extLst>
              <a:ext uri="{FF2B5EF4-FFF2-40B4-BE49-F238E27FC236}">
                <a16:creationId xmlns:a16="http://schemas.microsoft.com/office/drawing/2014/main" id="{78AB26CC-97A9-C3A9-2037-FDB736717C7B}"/>
              </a:ext>
            </a:extLst>
          </p:cNvPr>
          <p:cNvSpPr txBox="1"/>
          <p:nvPr/>
        </p:nvSpPr>
        <p:spPr>
          <a:xfrm>
            <a:off x="1076084" y="828952"/>
            <a:ext cx="1556837" cy="769441"/>
          </a:xfrm>
          <a:prstGeom prst="rect">
            <a:avLst/>
          </a:prstGeom>
          <a:noFill/>
        </p:spPr>
        <p:txBody>
          <a:bodyPr wrap="none" rtlCol="0">
            <a:spAutoFit/>
          </a:bodyPr>
          <a:lstStyle/>
          <a:p>
            <a:pPr algn="ctr"/>
            <a:r>
              <a:rPr lang="en-GB" sz="4400" dirty="0" err="1">
                <a:latin typeface="#9Slide07 IcielBaliho Script" pitchFamily="2" charset="-93"/>
              </a:rPr>
              <a:t>Trả</a:t>
            </a:r>
            <a:r>
              <a:rPr lang="en-GB" sz="4400" dirty="0">
                <a:latin typeface="#9Slide07 IcielBaliho Script" pitchFamily="2" charset="-93"/>
              </a:rPr>
              <a:t> </a:t>
            </a:r>
            <a:r>
              <a:rPr lang="en-GB" sz="4400" dirty="0" err="1">
                <a:latin typeface="#9Slide07 IcielBaliho Script" pitchFamily="2" charset="-93"/>
              </a:rPr>
              <a:t>lời</a:t>
            </a:r>
            <a:endParaRPr lang="vi-VN" sz="4400" dirty="0">
              <a:latin typeface="#9Slide07 IcielBaliho Script" pitchFamily="2" charset="-93"/>
            </a:endParaRPr>
          </a:p>
        </p:txBody>
      </p:sp>
      <p:grpSp>
        <p:nvGrpSpPr>
          <p:cNvPr id="8" name="Group 7">
            <a:extLst>
              <a:ext uri="{FF2B5EF4-FFF2-40B4-BE49-F238E27FC236}">
                <a16:creationId xmlns:a16="http://schemas.microsoft.com/office/drawing/2014/main" id="{3BD109DC-7997-BDA0-1BF3-E40D143DF4E1}"/>
              </a:ext>
            </a:extLst>
          </p:cNvPr>
          <p:cNvGrpSpPr/>
          <p:nvPr/>
        </p:nvGrpSpPr>
        <p:grpSpPr>
          <a:xfrm>
            <a:off x="602687" y="1739799"/>
            <a:ext cx="11280928" cy="1305153"/>
            <a:chOff x="381683" y="292216"/>
            <a:chExt cx="11280928" cy="2114100"/>
          </a:xfrm>
        </p:grpSpPr>
        <p:pic>
          <p:nvPicPr>
            <p:cNvPr id="10" name="图片 38">
              <a:extLst>
                <a:ext uri="{FF2B5EF4-FFF2-40B4-BE49-F238E27FC236}">
                  <a16:creationId xmlns:a16="http://schemas.microsoft.com/office/drawing/2014/main" id="{1573205C-57C6-5A2E-4E68-AA65C676D55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11" name="TextBox 10">
              <a:extLst>
                <a:ext uri="{FF2B5EF4-FFF2-40B4-BE49-F238E27FC236}">
                  <a16:creationId xmlns:a16="http://schemas.microsoft.com/office/drawing/2014/main" id="{9975A656-697A-89C1-791C-61F26DBE3349}"/>
                </a:ext>
              </a:extLst>
            </p:cNvPr>
            <p:cNvSpPr txBox="1"/>
            <p:nvPr/>
          </p:nvSpPr>
          <p:spPr>
            <a:xfrm>
              <a:off x="778481" y="818152"/>
              <a:ext cx="10589828" cy="947224"/>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a) Nhan đề đoạn văn và câu mở đoạn nêu lên điều gì?</a:t>
              </a:r>
              <a:endParaRPr lang="en-US" sz="3200" b="1" dirty="0">
                <a:solidFill>
                  <a:srgbClr val="E97132">
                    <a:lumMod val="75000"/>
                  </a:srgbClr>
                </a:solidFill>
                <a:latin typeface="Cambria" panose="02040503050406030204" pitchFamily="18" charset="0"/>
                <a:ea typeface="Cambria" panose="02040503050406030204" pitchFamily="18" charset="0"/>
              </a:endParaRPr>
            </a:p>
          </p:txBody>
        </p:sp>
      </p:grpSp>
      <p:sp>
        <p:nvSpPr>
          <p:cNvPr id="13" name="TextBox 12">
            <a:extLst>
              <a:ext uri="{FF2B5EF4-FFF2-40B4-BE49-F238E27FC236}">
                <a16:creationId xmlns:a16="http://schemas.microsoft.com/office/drawing/2014/main" id="{C74A6FBE-0762-48FC-7B8A-99E2C9CA2D5C}"/>
              </a:ext>
            </a:extLst>
          </p:cNvPr>
          <p:cNvSpPr txBox="1"/>
          <p:nvPr/>
        </p:nvSpPr>
        <p:spPr>
          <a:xfrm>
            <a:off x="864108" y="3351844"/>
            <a:ext cx="10831068" cy="2554545"/>
          </a:xfrm>
          <a:prstGeom prst="rect">
            <a:avLst/>
          </a:prstGeom>
          <a:noFill/>
        </p:spPr>
        <p:txBody>
          <a:bodyPr wrap="square">
            <a:spAutoFit/>
          </a:bodyPr>
          <a:lstStyle/>
          <a:p>
            <a:r>
              <a:rPr lang="vi-VN" sz="3200" dirty="0">
                <a:effectLst/>
                <a:latin typeface="Cambria" panose="02040503050406030204" pitchFamily="18" charset="0"/>
                <a:ea typeface="Cambria" panose="02040503050406030204" pitchFamily="18" charset="0"/>
              </a:rPr>
              <a:t>Nhan đề nêu lên một</a:t>
            </a:r>
            <a:r>
              <a:rPr lang="en-GB" sz="3200" dirty="0">
                <a:effectLst/>
                <a:latin typeface="Cambria" panose="02040503050406030204" pitchFamily="18" charset="0"/>
                <a:ea typeface="Cambria" panose="02040503050406030204" pitchFamily="18" charset="0"/>
              </a:rPr>
              <a:t> </a:t>
            </a:r>
            <a:r>
              <a:rPr lang="vi-VN" sz="3200" dirty="0">
                <a:effectLst/>
                <a:latin typeface="Cambria" panose="02040503050406030204" pitchFamily="18" charset="0"/>
                <a:ea typeface="Cambria" panose="02040503050406030204" pitchFamily="18" charset="0"/>
              </a:rPr>
              <a:t>vấn đề: </a:t>
            </a:r>
            <a:r>
              <a:rPr lang="vi-VN" sz="3200" b="1" i="1" dirty="0">
                <a:effectLst/>
                <a:latin typeface="Cambria" panose="02040503050406030204" pitchFamily="18" charset="0"/>
                <a:ea typeface="Cambria" panose="02040503050406030204" pitchFamily="18" charset="0"/>
              </a:rPr>
              <a:t>Nên hay không</a:t>
            </a:r>
            <a:r>
              <a:rPr lang="vi-VN" sz="3200" b="1" i="1" spc="-5"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nên cho học sinh lớp Năm</a:t>
            </a:r>
            <a:r>
              <a:rPr lang="vi-VN" sz="3200" b="1" i="1" spc="-5"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đi xe đạp tới trường?</a:t>
            </a:r>
            <a:r>
              <a:rPr lang="vi-VN" sz="3200" b="1" dirty="0">
                <a:effectLst/>
                <a:latin typeface="Cambria" panose="02040503050406030204" pitchFamily="18" charset="0"/>
                <a:ea typeface="Cambria" panose="02040503050406030204" pitchFamily="18" charset="0"/>
              </a:rPr>
              <a:t> </a:t>
            </a:r>
            <a:endParaRPr lang="en-GB" sz="3200" b="1" dirty="0">
              <a:effectLst/>
              <a:latin typeface="Cambria" panose="02040503050406030204" pitchFamily="18" charset="0"/>
              <a:ea typeface="Cambria" panose="02040503050406030204" pitchFamily="18" charset="0"/>
            </a:endParaRPr>
          </a:p>
          <a:p>
            <a:r>
              <a:rPr lang="vi-VN" sz="3200" dirty="0">
                <a:effectLst/>
                <a:latin typeface="Cambria" panose="02040503050406030204" pitchFamily="18" charset="0"/>
                <a:ea typeface="Cambria" panose="02040503050406030204" pitchFamily="18" charset="0"/>
              </a:rPr>
              <a:t>Mở đoạn thể hiện ý kiến về vấn đề đó </a:t>
            </a:r>
            <a:r>
              <a:rPr lang="vi-VN" sz="3200" b="1" dirty="0">
                <a:effectLst/>
                <a:latin typeface="Cambria" panose="02040503050406030204" pitchFamily="18" charset="0"/>
                <a:ea typeface="Cambria" panose="02040503050406030204" pitchFamily="18" charset="0"/>
              </a:rPr>
              <a:t>(nên cho học sinh lớp Năm đi xe đạp tới trường) </a:t>
            </a:r>
            <a:r>
              <a:rPr lang="vi-VN" sz="3200" dirty="0">
                <a:effectLst/>
                <a:latin typeface="Cambria" panose="02040503050406030204" pitchFamily="18" charset="0"/>
                <a:ea typeface="Cambria" panose="02040503050406030204" pitchFamily="18" charset="0"/>
              </a:rPr>
              <a:t>và đưa ra lí do khái quát </a:t>
            </a:r>
            <a:r>
              <a:rPr lang="vi-VN" sz="3200" b="1" dirty="0">
                <a:effectLst/>
                <a:latin typeface="Cambria" panose="02040503050406030204" pitchFamily="18" charset="0"/>
                <a:ea typeface="Cambria" panose="02040503050406030204" pitchFamily="18" charset="0"/>
              </a:rPr>
              <a:t>(vì có nhiều lợi ích).</a:t>
            </a:r>
            <a:endParaRPr lang="vi-VN"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5411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CB9F5DD4-F23C-5182-361D-A5792F0D2D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08A800-3E67-3507-3B4C-DE3D42BBAA90}"/>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A39A9438-D3FF-12B9-13D1-C823C1CF09ED}"/>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945AE72B-624C-D7F7-9412-43469716BB97}"/>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59DC460C-D782-16DD-7FAD-8F25EDDC713A}"/>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693C7AF6-4EEB-0C8F-9837-2A7B52394B5C}"/>
              </a:ext>
            </a:extLst>
          </p:cNvPr>
          <p:cNvSpPr txBox="1"/>
          <p:nvPr/>
        </p:nvSpPr>
        <p:spPr>
          <a:xfrm>
            <a:off x="773783" y="292608"/>
            <a:ext cx="10644433" cy="523220"/>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p:txBody>
      </p:sp>
      <p:sp>
        <p:nvSpPr>
          <p:cNvPr id="3" name="Freeform 3">
            <a:extLst>
              <a:ext uri="{FF2B5EF4-FFF2-40B4-BE49-F238E27FC236}">
                <a16:creationId xmlns:a16="http://schemas.microsoft.com/office/drawing/2014/main" id="{B4B55ABF-A441-52DA-5BC8-EBA44EEBB6C7}"/>
              </a:ext>
            </a:extLst>
          </p:cNvPr>
          <p:cNvSpPr/>
          <p:nvPr/>
        </p:nvSpPr>
        <p:spPr>
          <a:xfrm>
            <a:off x="691487" y="872482"/>
            <a:ext cx="2326033" cy="775800"/>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TextBox 6">
            <a:extLst>
              <a:ext uri="{FF2B5EF4-FFF2-40B4-BE49-F238E27FC236}">
                <a16:creationId xmlns:a16="http://schemas.microsoft.com/office/drawing/2014/main" id="{32DB800D-7F61-9546-293D-3EF660831B71}"/>
              </a:ext>
            </a:extLst>
          </p:cNvPr>
          <p:cNvSpPr txBox="1"/>
          <p:nvPr/>
        </p:nvSpPr>
        <p:spPr>
          <a:xfrm>
            <a:off x="1076084" y="828952"/>
            <a:ext cx="1556837" cy="769441"/>
          </a:xfrm>
          <a:prstGeom prst="rect">
            <a:avLst/>
          </a:prstGeom>
          <a:noFill/>
        </p:spPr>
        <p:txBody>
          <a:bodyPr wrap="none" rtlCol="0">
            <a:spAutoFit/>
          </a:bodyPr>
          <a:lstStyle/>
          <a:p>
            <a:pPr algn="ctr"/>
            <a:r>
              <a:rPr lang="en-GB" sz="4400" dirty="0" err="1">
                <a:latin typeface="#9Slide07 IcielBaliho Script" pitchFamily="2" charset="-93"/>
              </a:rPr>
              <a:t>Trả</a:t>
            </a:r>
            <a:r>
              <a:rPr lang="en-GB" sz="4400" dirty="0">
                <a:latin typeface="#9Slide07 IcielBaliho Script" pitchFamily="2" charset="-93"/>
              </a:rPr>
              <a:t> </a:t>
            </a:r>
            <a:r>
              <a:rPr lang="en-GB" sz="4400" dirty="0" err="1">
                <a:latin typeface="#9Slide07 IcielBaliho Script" pitchFamily="2" charset="-93"/>
              </a:rPr>
              <a:t>lời</a:t>
            </a:r>
            <a:endParaRPr lang="vi-VN" sz="4400" dirty="0">
              <a:latin typeface="#9Slide07 IcielBaliho Script" pitchFamily="2" charset="-93"/>
            </a:endParaRPr>
          </a:p>
        </p:txBody>
      </p:sp>
      <p:grpSp>
        <p:nvGrpSpPr>
          <p:cNvPr id="8" name="Group 7">
            <a:extLst>
              <a:ext uri="{FF2B5EF4-FFF2-40B4-BE49-F238E27FC236}">
                <a16:creationId xmlns:a16="http://schemas.microsoft.com/office/drawing/2014/main" id="{2C7BD10A-8AB8-90F1-A8C1-38B2C74F406C}"/>
              </a:ext>
            </a:extLst>
          </p:cNvPr>
          <p:cNvGrpSpPr/>
          <p:nvPr/>
        </p:nvGrpSpPr>
        <p:grpSpPr>
          <a:xfrm>
            <a:off x="602687" y="1739799"/>
            <a:ext cx="11280928" cy="1305153"/>
            <a:chOff x="381683" y="292216"/>
            <a:chExt cx="11280928" cy="2114100"/>
          </a:xfrm>
        </p:grpSpPr>
        <p:pic>
          <p:nvPicPr>
            <p:cNvPr id="10" name="图片 38">
              <a:extLst>
                <a:ext uri="{FF2B5EF4-FFF2-40B4-BE49-F238E27FC236}">
                  <a16:creationId xmlns:a16="http://schemas.microsoft.com/office/drawing/2014/main" id="{553A70DD-D554-CCB9-A341-A63A457B9AA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11" name="TextBox 10">
              <a:extLst>
                <a:ext uri="{FF2B5EF4-FFF2-40B4-BE49-F238E27FC236}">
                  <a16:creationId xmlns:a16="http://schemas.microsoft.com/office/drawing/2014/main" id="{BAAA840E-9401-9DEF-0002-8F4FB2F908DF}"/>
                </a:ext>
              </a:extLst>
            </p:cNvPr>
            <p:cNvSpPr txBox="1"/>
            <p:nvPr/>
          </p:nvSpPr>
          <p:spPr>
            <a:xfrm>
              <a:off x="855080" y="483689"/>
              <a:ext cx="10589828" cy="1744889"/>
            </a:xfrm>
            <a:prstGeom prst="rect">
              <a:avLst/>
            </a:prstGeom>
            <a:noFill/>
          </p:spPr>
          <p:txBody>
            <a:bodyPr wrap="square" rtlCol="0">
              <a:spAutoFit/>
            </a:bodyPr>
            <a:lstStyle/>
            <a:p>
              <a:r>
                <a:rPr lang="vi-VN" sz="3200" b="1" i="1" dirty="0">
                  <a:effectLst/>
                  <a:latin typeface="Cambria" panose="02040503050406030204" pitchFamily="18" charset="0"/>
                  <a:ea typeface="Cambria" panose="02040503050406030204" pitchFamily="18" charset="0"/>
                  <a:cs typeface="Times New Roman" panose="02020603050405020304" pitchFamily="18" charset="0"/>
                </a:rPr>
                <a:t>b) Theo em, những lí do nêu trong đoạn văn có thuyết phục không? Vì sao? </a:t>
              </a:r>
              <a:endParaRPr lang="vi-VN" sz="32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AC24B968-2AE7-77F0-E488-D0D778B182EB}"/>
              </a:ext>
            </a:extLst>
          </p:cNvPr>
          <p:cNvSpPr txBox="1"/>
          <p:nvPr/>
        </p:nvSpPr>
        <p:spPr>
          <a:xfrm>
            <a:off x="864108" y="3351844"/>
            <a:ext cx="10831068" cy="1478353"/>
          </a:xfrm>
          <a:prstGeom prst="rect">
            <a:avLst/>
          </a:prstGeom>
          <a:noFill/>
        </p:spPr>
        <p:txBody>
          <a:bodyPr wrap="square">
            <a:spAutoFit/>
          </a:bodyPr>
          <a:lstStyle/>
          <a:p>
            <a:pPr>
              <a:lnSpc>
                <a:spcPct val="150000"/>
              </a:lnSpc>
            </a:pPr>
            <a:r>
              <a:rPr lang="vi-VN" sz="3200" dirty="0">
                <a:effectLst/>
                <a:latin typeface="Cambria" panose="02040503050406030204" pitchFamily="18" charset="0"/>
                <a:ea typeface="Cambria" panose="02040503050406030204" pitchFamily="18" charset="0"/>
              </a:rPr>
              <a:t>Những lí do nêu trong đoạn văn có sức thuyết phục vì </a:t>
            </a:r>
            <a:r>
              <a:rPr lang="vi-VN" sz="3200" b="1" dirty="0">
                <a:effectLst/>
                <a:latin typeface="Cambria" panose="02040503050406030204" pitchFamily="18" charset="0"/>
                <a:ea typeface="Cambria" panose="02040503050406030204" pitchFamily="18" charset="0"/>
              </a:rPr>
              <a:t>xuất phát từ thực tế được mọi người thừa nhận.</a:t>
            </a:r>
            <a:endParaRPr lang="vi-VN"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109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9B"/>
        </a:solidFill>
        <a:effectLst/>
      </p:bgPr>
    </p:bg>
    <p:spTree>
      <p:nvGrpSpPr>
        <p:cNvPr id="1" name="">
          <a:extLst>
            <a:ext uri="{FF2B5EF4-FFF2-40B4-BE49-F238E27FC236}">
              <a16:creationId xmlns:a16="http://schemas.microsoft.com/office/drawing/2014/main" id="{21E51BC6-4EE3-A974-F26A-93CB00BBB5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4E267D2-AEBD-45B3-91E0-DC7D04900488}"/>
              </a:ext>
            </a:extLst>
          </p:cNvPr>
          <p:cNvSpPr/>
          <p:nvPr/>
        </p:nvSpPr>
        <p:spPr>
          <a:xfrm>
            <a:off x="-9525" y="-3160776"/>
            <a:ext cx="12192000" cy="12192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7000"/>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id="{FAC0A400-0651-34E3-1154-B38627A180DA}"/>
              </a:ext>
            </a:extLst>
          </p:cNvPr>
          <p:cNvSpPr/>
          <p:nvPr/>
        </p:nvSpPr>
        <p:spPr>
          <a:xfrm>
            <a:off x="9702934" y="-615555"/>
            <a:ext cx="3001408" cy="2048461"/>
          </a:xfrm>
          <a:custGeom>
            <a:avLst/>
            <a:gdLst/>
            <a:ahLst/>
            <a:cxnLst/>
            <a:rect l="l" t="t" r="r" b="b"/>
            <a:pathLst>
              <a:path w="4502112" h="3072691">
                <a:moveTo>
                  <a:pt x="0" y="0"/>
                </a:moveTo>
                <a:lnTo>
                  <a:pt x="4502111" y="0"/>
                </a:lnTo>
                <a:lnTo>
                  <a:pt x="4502111" y="3072691"/>
                </a:lnTo>
                <a:lnTo>
                  <a:pt x="0" y="3072691"/>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id="{B3C8C79C-8818-A2D9-21B4-7F345FB93BE7}"/>
              </a:ext>
            </a:extLst>
          </p:cNvPr>
          <p:cNvSpPr/>
          <p:nvPr/>
        </p:nvSpPr>
        <p:spPr>
          <a:xfrm>
            <a:off x="9525" y="5750672"/>
            <a:ext cx="1186325" cy="1226175"/>
          </a:xfrm>
          <a:custGeom>
            <a:avLst/>
            <a:gdLst/>
            <a:ahLst/>
            <a:cxnLst/>
            <a:rect l="l" t="t" r="r" b="b"/>
            <a:pathLst>
              <a:path w="1779487" h="1839263">
                <a:moveTo>
                  <a:pt x="0" y="0"/>
                </a:moveTo>
                <a:lnTo>
                  <a:pt x="1779487" y="0"/>
                </a:lnTo>
                <a:lnTo>
                  <a:pt x="1779487" y="1839263"/>
                </a:lnTo>
                <a:lnTo>
                  <a:pt x="0" y="1839263"/>
                </a:lnTo>
                <a:lnTo>
                  <a:pt x="0" y="0"/>
                </a:lnTo>
                <a:close/>
              </a:path>
            </a:pathLst>
          </a:custGeom>
          <a:blipFill>
            <a:blip r:embed="rId5"/>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3AF2FFBB-C04A-5894-1CF2-8466636C5A18}"/>
              </a:ext>
            </a:extLst>
          </p:cNvPr>
          <p:cNvSpPr/>
          <p:nvPr/>
        </p:nvSpPr>
        <p:spPr>
          <a:xfrm>
            <a:off x="228600" y="292608"/>
            <a:ext cx="11658600" cy="6355080"/>
          </a:xfrm>
          <a:prstGeom prst="roundRect">
            <a:avLst/>
          </a:prstGeom>
          <a:solidFill>
            <a:schemeClr val="bg1"/>
          </a:solidFill>
          <a:ln>
            <a:solidFill>
              <a:srgbClr val="FCEC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56880BC2-5C49-246A-661D-50098D29ECDE}"/>
              </a:ext>
            </a:extLst>
          </p:cNvPr>
          <p:cNvSpPr txBox="1"/>
          <p:nvPr/>
        </p:nvSpPr>
        <p:spPr>
          <a:xfrm>
            <a:off x="773783" y="292608"/>
            <a:ext cx="10644433" cy="523220"/>
          </a:xfrm>
          <a:prstGeom prst="rect">
            <a:avLst/>
          </a:prstGeom>
          <a:noFill/>
        </p:spPr>
        <p:txBody>
          <a:bodyPr wrap="square">
            <a:spAutoFit/>
          </a:bodyPr>
          <a:lstStyle/>
          <a:p>
            <a:r>
              <a:rPr lang="vi-VN" sz="2800" b="1" i="0" dirty="0">
                <a:solidFill>
                  <a:srgbClr val="EE822C"/>
                </a:solidFill>
                <a:effectLst/>
                <a:latin typeface="Cambria" panose="02040503050406030204" pitchFamily="18" charset="0"/>
                <a:ea typeface="Cambria" panose="02040503050406030204" pitchFamily="18" charset="0"/>
              </a:rPr>
              <a:t>I. Nhận xét</a:t>
            </a:r>
            <a:endParaRPr lang="vi-VN" sz="2800" b="0" i="0" dirty="0">
              <a:solidFill>
                <a:srgbClr val="EE822C"/>
              </a:solidFill>
              <a:effectLst/>
              <a:latin typeface="Cambria" panose="02040503050406030204" pitchFamily="18" charset="0"/>
              <a:ea typeface="Cambria" panose="02040503050406030204" pitchFamily="18" charset="0"/>
            </a:endParaRPr>
          </a:p>
        </p:txBody>
      </p:sp>
      <p:sp>
        <p:nvSpPr>
          <p:cNvPr id="3" name="Freeform 3">
            <a:extLst>
              <a:ext uri="{FF2B5EF4-FFF2-40B4-BE49-F238E27FC236}">
                <a16:creationId xmlns:a16="http://schemas.microsoft.com/office/drawing/2014/main" id="{8760CF99-2606-A9B6-F3DE-8B7B398A990F}"/>
              </a:ext>
            </a:extLst>
          </p:cNvPr>
          <p:cNvSpPr/>
          <p:nvPr/>
        </p:nvSpPr>
        <p:spPr>
          <a:xfrm>
            <a:off x="691487" y="872482"/>
            <a:ext cx="2326033" cy="775800"/>
          </a:xfrm>
          <a:custGeom>
            <a:avLst/>
            <a:gdLst/>
            <a:ahLst/>
            <a:cxnLst/>
            <a:rect l="l" t="t" r="r" b="b"/>
            <a:pathLst>
              <a:path w="14140993" h="6376302">
                <a:moveTo>
                  <a:pt x="0" y="0"/>
                </a:moveTo>
                <a:lnTo>
                  <a:pt x="14140994" y="0"/>
                </a:lnTo>
                <a:lnTo>
                  <a:pt x="14140994" y="6376302"/>
                </a:lnTo>
                <a:lnTo>
                  <a:pt x="0" y="6376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TextBox 6">
            <a:extLst>
              <a:ext uri="{FF2B5EF4-FFF2-40B4-BE49-F238E27FC236}">
                <a16:creationId xmlns:a16="http://schemas.microsoft.com/office/drawing/2014/main" id="{061D8108-ED54-851F-09B8-180AF09F9230}"/>
              </a:ext>
            </a:extLst>
          </p:cNvPr>
          <p:cNvSpPr txBox="1"/>
          <p:nvPr/>
        </p:nvSpPr>
        <p:spPr>
          <a:xfrm>
            <a:off x="1076084" y="828952"/>
            <a:ext cx="1556837" cy="769441"/>
          </a:xfrm>
          <a:prstGeom prst="rect">
            <a:avLst/>
          </a:prstGeom>
          <a:noFill/>
        </p:spPr>
        <p:txBody>
          <a:bodyPr wrap="none" rtlCol="0">
            <a:spAutoFit/>
          </a:bodyPr>
          <a:lstStyle/>
          <a:p>
            <a:pPr algn="ctr"/>
            <a:r>
              <a:rPr lang="en-GB" sz="4400" dirty="0" err="1">
                <a:latin typeface="#9Slide07 IcielBaliho Script" pitchFamily="2" charset="-93"/>
              </a:rPr>
              <a:t>Trả</a:t>
            </a:r>
            <a:r>
              <a:rPr lang="en-GB" sz="4400" dirty="0">
                <a:latin typeface="#9Slide07 IcielBaliho Script" pitchFamily="2" charset="-93"/>
              </a:rPr>
              <a:t> </a:t>
            </a:r>
            <a:r>
              <a:rPr lang="en-GB" sz="4400" dirty="0" err="1">
                <a:latin typeface="#9Slide07 IcielBaliho Script" pitchFamily="2" charset="-93"/>
              </a:rPr>
              <a:t>lời</a:t>
            </a:r>
            <a:endParaRPr lang="vi-VN" sz="4400" dirty="0">
              <a:latin typeface="#9Slide07 IcielBaliho Script" pitchFamily="2" charset="-93"/>
            </a:endParaRPr>
          </a:p>
        </p:txBody>
      </p:sp>
      <p:grpSp>
        <p:nvGrpSpPr>
          <p:cNvPr id="8" name="Group 7">
            <a:extLst>
              <a:ext uri="{FF2B5EF4-FFF2-40B4-BE49-F238E27FC236}">
                <a16:creationId xmlns:a16="http://schemas.microsoft.com/office/drawing/2014/main" id="{DF312DE8-A781-9F8C-9519-F21AFFE8253B}"/>
              </a:ext>
            </a:extLst>
          </p:cNvPr>
          <p:cNvGrpSpPr/>
          <p:nvPr/>
        </p:nvGrpSpPr>
        <p:grpSpPr>
          <a:xfrm>
            <a:off x="602687" y="1739799"/>
            <a:ext cx="11280928" cy="1305153"/>
            <a:chOff x="381683" y="292216"/>
            <a:chExt cx="11280928" cy="2114100"/>
          </a:xfrm>
        </p:grpSpPr>
        <p:pic>
          <p:nvPicPr>
            <p:cNvPr id="10" name="图片 38">
              <a:extLst>
                <a:ext uri="{FF2B5EF4-FFF2-40B4-BE49-F238E27FC236}">
                  <a16:creationId xmlns:a16="http://schemas.microsoft.com/office/drawing/2014/main" id="{4521EBB2-269A-1111-2245-6AFD17EE138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11" name="TextBox 10">
              <a:extLst>
                <a:ext uri="{FF2B5EF4-FFF2-40B4-BE49-F238E27FC236}">
                  <a16:creationId xmlns:a16="http://schemas.microsoft.com/office/drawing/2014/main" id="{53087A63-3AA4-8AD8-F53F-24D046617C0B}"/>
                </a:ext>
              </a:extLst>
            </p:cNvPr>
            <p:cNvSpPr txBox="1"/>
            <p:nvPr/>
          </p:nvSpPr>
          <p:spPr>
            <a:xfrm>
              <a:off x="855080" y="483689"/>
              <a:ext cx="10589828" cy="1744889"/>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 Theo em, những lí do nêu trong đoạn văn có thuyết phục không? Vì sao?</a:t>
              </a:r>
              <a:endParaRPr lang="vi-VN" sz="32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3118C818-C254-0B5D-9A0B-A9116C362262}"/>
              </a:ext>
            </a:extLst>
          </p:cNvPr>
          <p:cNvSpPr txBox="1"/>
          <p:nvPr/>
        </p:nvSpPr>
        <p:spPr>
          <a:xfrm>
            <a:off x="773783" y="3313496"/>
            <a:ext cx="10831068" cy="2748125"/>
          </a:xfrm>
          <a:prstGeom prst="rect">
            <a:avLst/>
          </a:prstGeom>
          <a:noFill/>
        </p:spPr>
        <p:txBody>
          <a:bodyPr wrap="square">
            <a:spAutoFit/>
          </a:bodyPr>
          <a:lstStyle/>
          <a:p>
            <a:pPr>
              <a:lnSpc>
                <a:spcPct val="150000"/>
              </a:lnSpc>
            </a:pPr>
            <a:r>
              <a:rPr lang="vi-VN" sz="4000" dirty="0">
                <a:effectLst/>
                <a:latin typeface="Cambria" panose="02040503050406030204" pitchFamily="18" charset="0"/>
                <a:ea typeface="Cambria" panose="02040503050406030204" pitchFamily="18" charset="0"/>
              </a:rPr>
              <a:t>Các câu tiếp theo nêu ra những lí do cụ thể để khẳng định lợi ích của việc học sinh lớp Năm đi xe đạp tới trường.</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2832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1180</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#9Slide07 IcielBaliho Script</vt:lpstr>
      <vt:lpstr>Arial</vt:lpstr>
      <vt:lpstr>Calibri</vt:lpstr>
      <vt:lpstr>Cambria</vt:lpstr>
      <vt:lpstr>Times New Roman</vt:lpstr>
      <vt:lpstr>UTM Avo</vt:lpstr>
      <vt:lpstr>字魂131号-酷乐潮玩体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THKD</cp:lastModifiedBy>
  <cp:revision>2</cp:revision>
  <dcterms:created xsi:type="dcterms:W3CDTF">2024-11-03T12:57:18Z</dcterms:created>
  <dcterms:modified xsi:type="dcterms:W3CDTF">2024-11-25T14:52:56Z</dcterms:modified>
</cp:coreProperties>
</file>