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 id="2147483721" r:id="rId5"/>
  </p:sldMasterIdLst>
  <p:notesMasterIdLst>
    <p:notesMasterId r:id="rId26"/>
  </p:notesMasterIdLst>
  <p:sldIdLst>
    <p:sldId id="332" r:id="rId6"/>
    <p:sldId id="352" r:id="rId7"/>
    <p:sldId id="261" r:id="rId8"/>
    <p:sldId id="257" r:id="rId9"/>
    <p:sldId id="336" r:id="rId10"/>
    <p:sldId id="339" r:id="rId11"/>
    <p:sldId id="340" r:id="rId12"/>
    <p:sldId id="342" r:id="rId13"/>
    <p:sldId id="354" r:id="rId14"/>
    <p:sldId id="355" r:id="rId15"/>
    <p:sldId id="356" r:id="rId16"/>
    <p:sldId id="357" r:id="rId17"/>
    <p:sldId id="359" r:id="rId18"/>
    <p:sldId id="433" r:id="rId19"/>
    <p:sldId id="434" r:id="rId20"/>
    <p:sldId id="443" r:id="rId21"/>
    <p:sldId id="561" r:id="rId22"/>
    <p:sldId id="562" r:id="rId23"/>
    <p:sldId id="2641" r:id="rId24"/>
    <p:sldId id="35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65" autoAdjust="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4</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3247583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249865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0127614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434491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90207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696982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435890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672209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2806734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8537989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11/25/2024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110786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02910842"/>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341361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40605667"/>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97168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9172175"/>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8503743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2936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8768301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45699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688407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44031796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2924645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4.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175641"/>
            <a:ext cx="6015990" cy="216469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FF0000"/>
                </a:solidFill>
                <a:latin typeface="Calibri" panose="020F0502020204030204" pitchFamily="34" charset="0"/>
                <a:cs typeface="Calibri" panose="020F0502020204030204" pitchFamily="34" charset="0"/>
              </a:rPr>
              <a:t>Hai </a:t>
            </a:r>
            <a:r>
              <a:rPr lang="en-US" sz="4400" b="1" dirty="0" err="1">
                <a:solidFill>
                  <a:srgbClr val="FF0000"/>
                </a:solidFill>
                <a:latin typeface="Calibri" panose="020F0502020204030204" pitchFamily="34" charset="0"/>
                <a:cs typeface="Calibri" panose="020F0502020204030204" pitchFamily="34" charset="0"/>
              </a:rPr>
              <a:t>bạn</a:t>
            </a:r>
            <a:r>
              <a:rPr lang="en-US" sz="4400" b="1" dirty="0">
                <a:solidFill>
                  <a:srgbClr val="FF0000"/>
                </a:solidFill>
                <a:latin typeface="Calibri" panose="020F0502020204030204" pitchFamily="34" charset="0"/>
                <a:cs typeface="Calibri" panose="020F0502020204030204" pitchFamily="34" charset="0"/>
              </a:rPr>
              <a:t> nhỏ </a:t>
            </a:r>
            <a:r>
              <a:rPr lang="en-US" sz="4400" b="1" dirty="0" err="1">
                <a:solidFill>
                  <a:srgbClr val="FF0000"/>
                </a:solidFill>
                <a:latin typeface="Calibri" panose="020F0502020204030204" pitchFamily="34" charset="0"/>
                <a:cs typeface="Calibri" panose="020F0502020204030204" pitchFamily="34" charset="0"/>
              </a:rPr>
              <a:t>biết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hô</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hoán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cứu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bạn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bị</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chết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đuối</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3CFCBD5-D8A3-2974-97FF-B80D47517611}"/>
              </a:ext>
            </a:extLst>
          </p:cNvPr>
          <p:cNvPicPr>
            <a:picLocks noChangeAspect="1"/>
          </p:cNvPicPr>
          <p:nvPr/>
        </p:nvPicPr>
        <p:blipFill>
          <a:blip r:embed="rId3"/>
          <a:stretch>
            <a:fillRect/>
          </a:stretch>
        </p:blipFill>
        <p:spPr>
          <a:xfrm>
            <a:off x="478713" y="2175641"/>
            <a:ext cx="4806167" cy="3564485"/>
          </a:xfrm>
          <a:prstGeom prst="rect">
            <a:avLst/>
          </a:prstGeom>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nhỏ t</a:t>
            </a:r>
            <a:r>
              <a:rPr lang="vi-VN" sz="4000" b="1" dirty="0">
                <a:solidFill>
                  <a:srgbClr val="FF0000"/>
                </a:solidFill>
                <a:latin typeface="Calibri" panose="020F0502020204030204" pitchFamily="34" charset="0"/>
                <a:cs typeface="Calibri" panose="020F0502020204030204" pitchFamily="34" charset="0"/>
              </a:rPr>
              <a:t>rả lại tiền cho người bán hàng khi cô bán hàng trả thừa tiền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77C2CEAB-FFB3-1370-9CCC-1B32CC83DD6E}"/>
              </a:ext>
            </a:extLst>
          </p:cNvPr>
          <p:cNvPicPr>
            <a:picLocks noChangeAspect="1"/>
          </p:cNvPicPr>
          <p:nvPr/>
        </p:nvPicPr>
        <p:blipFill>
          <a:blip r:embed="rId3"/>
          <a:stretch>
            <a:fillRect/>
          </a:stretch>
        </p:blipFill>
        <p:spPr>
          <a:xfrm>
            <a:off x="853965" y="2144110"/>
            <a:ext cx="4446175" cy="3252295"/>
          </a:xfrm>
          <a:prstGeom prst="rect">
            <a:avLst/>
          </a:prstGeom>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756746" y="168600"/>
            <a:ext cx="11359430" cy="1187234"/>
            <a:chOff x="5124220" y="338890"/>
            <a:chExt cx="7411406" cy="1582978"/>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124220" y="338890"/>
              <a:ext cx="6864281" cy="1582978"/>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i="0" dirty="0">
                  <a:solidFill>
                    <a:srgbClr val="000000"/>
                  </a:solidFill>
                  <a:effectLst/>
                  <a:latin typeface="Cambria" panose="02040503050406030204" pitchFamily="18" charset="0"/>
                  <a:ea typeface="Cambria" panose="02040503050406030204" pitchFamily="18" charset="0"/>
                </a:rPr>
                <a:t>2. </a:t>
              </a:r>
              <a:r>
                <a:rPr lang="en-US" sz="3600" b="1" i="0" dirty="0" err="1">
                  <a:solidFill>
                    <a:srgbClr val="000000"/>
                  </a:solidFill>
                  <a:effectLst/>
                  <a:latin typeface="Cambria" panose="02040503050406030204" pitchFamily="18" charset="0"/>
                  <a:ea typeface="Cambria" panose="02040503050406030204" pitchFamily="18" charset="0"/>
                </a:rPr>
                <a:t>Đọc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câu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chuyện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Chú</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cảnh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sát</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đáng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mến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và</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trả</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lời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câu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hỏi</a:t>
              </a:r>
              <a:r>
                <a:rPr lang="en-US" sz="3600" b="1" i="0" dirty="0">
                  <a:solidFill>
                    <a:srgbClr val="000000"/>
                  </a:solidFill>
                  <a:effectLst/>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2267" y="524605"/>
              <a:ext cx="673359" cy="993760"/>
            </a:xfrm>
            <a:prstGeom prst="rect">
              <a:avLst/>
            </a:prstGeom>
          </p:spPr>
        </p:pic>
      </p:grpSp>
      <p:pic>
        <p:nvPicPr>
          <p:cNvPr id="9" name="Picture 8">
            <a:extLst>
              <a:ext uri="{FF2B5EF4-FFF2-40B4-BE49-F238E27FC236}">
                <a16:creationId xmlns:a16="http://schemas.microsoft.com/office/drawing/2014/main" id="{157D654C-3927-7F2B-8898-E93D74D705A3}"/>
              </a:ext>
            </a:extLst>
          </p:cNvPr>
          <p:cNvPicPr>
            <a:picLocks noChangeAspect="1"/>
          </p:cNvPicPr>
          <p:nvPr/>
        </p:nvPicPr>
        <p:blipFill>
          <a:blip r:embed="rId3"/>
          <a:stretch>
            <a:fillRect/>
          </a:stretch>
        </p:blipFill>
        <p:spPr>
          <a:xfrm>
            <a:off x="2230491" y="1546992"/>
            <a:ext cx="7565149" cy="4849986"/>
          </a:xfrm>
          <a:prstGeom prst="rect">
            <a:avLst/>
          </a:prstGeom>
        </p:spPr>
      </p:pic>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06175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77842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a. Em có nhận xét gì về việc làm của chú cảnh sát trong câu chuyện trên </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en-US" sz="3200" b="1" dirty="0">
                <a:ln w="0"/>
                <a:solidFill>
                  <a:srgbClr val="F79646">
                    <a:lumMod val="50000"/>
                  </a:srgbClr>
                </a:solidFill>
                <a:latin typeface="Calibri" panose="020F0502020204030204" pitchFamily="34" charset="0"/>
                <a:cs typeface="Calibri" panose="020F0502020204030204" pitchFamily="34" charset="0"/>
                <a:sym typeface="Arial"/>
              </a:rPr>
              <a:t>C</a:t>
            </a:r>
            <a:r>
              <a:rPr lang="vi-VN" sz="3200" b="1" dirty="0">
                <a:ln w="0"/>
                <a:solidFill>
                  <a:srgbClr val="F79646">
                    <a:lumMod val="50000"/>
                  </a:srgbClr>
                </a:solidFill>
                <a:latin typeface="Calibri" panose="020F0502020204030204" pitchFamily="34" charset="0"/>
                <a:cs typeface="Calibri" panose="020F0502020204030204" pitchFamily="34" charset="0"/>
                <a:sym typeface="Arial"/>
              </a:rPr>
              <a:t>hú cảnh sát trong chuyện trên đã làm đúng với nhiệm vụ và quyền hạn của mình. Mặc dù là xe của thủ tướng nhưng vi phạm luật giao thông thì đều bị xử phạt nghiêm túc</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B26F9B32-FBF3-D29F-436A-4E78B83D6318}"/>
              </a:ext>
            </a:extLst>
          </p:cNvPr>
          <p:cNvPicPr>
            <a:picLocks noChangeAspect="1"/>
          </p:cNvPicPr>
          <p:nvPr/>
        </p:nvPicPr>
        <p:blipFill>
          <a:blip r:embed="rId8"/>
          <a:stretch>
            <a:fillRect/>
          </a:stretch>
        </p:blipFill>
        <p:spPr>
          <a:xfrm>
            <a:off x="433223" y="874331"/>
            <a:ext cx="5484102" cy="4849986"/>
          </a:xfrm>
          <a:prstGeom prst="rect">
            <a:avLst/>
          </a:prstGeom>
        </p:spPr>
      </p:pic>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6875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Theo em, vì sao phải bảo vệ cái đúng, cái tốt? </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24520" y="2012189"/>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Bạn đã làm gì để bảo vệ cái đúng, cái tốt?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Có khi nào bạn chứng kiến những lời nói, việc làm sai trái chưa?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y2mate.com - Nói lời hay làm việc tốt  St Mai Trâm_720pFHR">
            <a:hlinkClick r:id="" action="ppaction://media"/>
            <a:extLst>
              <a:ext uri="{FF2B5EF4-FFF2-40B4-BE49-F238E27FC236}">
                <a16:creationId xmlns:a16="http://schemas.microsoft.com/office/drawing/2014/main" id="{96604C38-2744-5B9D-D512-26E4F957B2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57602" y="611750"/>
            <a:ext cx="10434754" cy="1200329"/>
            <a:chOff x="453320" y="784778"/>
            <a:chExt cx="10434754" cy="120032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Bạn trong bài hát trên đã làm được những việc tốt nào? </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478925" y="2509198"/>
            <a:ext cx="8152755" cy="2656818"/>
          </a:xfrm>
          <a:prstGeom prst="rect">
            <a:avLst/>
          </a:prstGeom>
          <a:noFill/>
        </p:spPr>
        <p:txBody>
          <a:bodyPr wrap="square" rtlCol="0">
            <a:spAutoFit/>
          </a:bodyPr>
          <a:lstStyle/>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Kính trọng thầy cô, không nói dối</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Biết cảm ơn và xin lỗi</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Học tập tốt, chuyên cần</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Nhặt được của rơi trả lại người bị mất</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Chia sẻ những tin tốt cho nhau</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4" name="Picture 3">
            <a:extLst>
              <a:ext uri="{FF2B5EF4-FFF2-40B4-BE49-F238E27FC236}">
                <a16:creationId xmlns:a16="http://schemas.microsoft.com/office/drawing/2014/main" id="{0271D3DA-4859-265C-AD9E-288A2CC49772}"/>
              </a:ext>
            </a:extLst>
          </p:cNvPr>
          <p:cNvPicPr>
            <a:picLocks noChangeAspect="1"/>
          </p:cNvPicPr>
          <p:nvPr/>
        </p:nvPicPr>
        <p:blipFill>
          <a:blip r:embed="rId14"/>
          <a:stretch>
            <a:fillRect/>
          </a:stretch>
        </p:blipFill>
        <p:spPr>
          <a:xfrm>
            <a:off x="644327" y="201624"/>
            <a:ext cx="2243522" cy="1609483"/>
          </a:xfrm>
          <a:prstGeom prst="rect">
            <a:avLst/>
          </a:prstGeom>
        </p:spPr>
      </p:pic>
      <p:pic>
        <p:nvPicPr>
          <p:cNvPr id="9" name="Picture 8">
            <a:extLst>
              <a:ext uri="{FF2B5EF4-FFF2-40B4-BE49-F238E27FC236}">
                <a16:creationId xmlns:a16="http://schemas.microsoft.com/office/drawing/2014/main" id="{FF054C80-221A-760F-D752-4E0CB848D6F2}"/>
              </a:ext>
            </a:extLst>
          </p:cNvPr>
          <p:cNvPicPr>
            <a:picLocks noChangeAspect="1"/>
          </p:cNvPicPr>
          <p:nvPr/>
        </p:nvPicPr>
        <p:blipFill>
          <a:blip r:embed="rId15"/>
          <a:stretch>
            <a:fillRect/>
          </a:stretch>
        </p:blipFill>
        <p:spPr>
          <a:xfrm>
            <a:off x="1674047" y="2260759"/>
            <a:ext cx="9010669" cy="2780017"/>
          </a:xfrm>
          <a:prstGeom prst="rect">
            <a:avLst/>
          </a:prstGeom>
        </p:spPr>
      </p:pic>
      <p:pic>
        <p:nvPicPr>
          <p:cNvPr id="5" name="Picture 4">
            <a:extLst>
              <a:ext uri="{FF2B5EF4-FFF2-40B4-BE49-F238E27FC236}">
                <a16:creationId xmlns:a16="http://schemas.microsoft.com/office/drawing/2014/main" id="{81688F57-AC39-E1FB-0455-221187646B45}"/>
              </a:ext>
            </a:extLst>
          </p:cNvPr>
          <p:cNvPicPr>
            <a:picLocks noChangeAspect="1"/>
          </p:cNvPicPr>
          <p:nvPr/>
        </p:nvPicPr>
        <p:blipFill>
          <a:blip r:embed="rId16"/>
          <a:stretch>
            <a:fillRect/>
          </a:stretch>
        </p:blipFill>
        <p:spPr>
          <a:xfrm>
            <a:off x="533314" y="1733513"/>
            <a:ext cx="1981372" cy="145707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977463" y="126559"/>
            <a:ext cx="11056883" cy="1471014"/>
            <a:chOff x="4527624" y="338890"/>
            <a:chExt cx="7214011" cy="1961352"/>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4527624" y="338890"/>
              <a:ext cx="6737999" cy="1961352"/>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custGeom>
                      <a:avLst/>
                      <a:gdLst>
                        <a:gd name="connsiteX0" fmla="*/ 0 w 8645645"/>
                        <a:gd name="connsiteY0" fmla="*/ 211890 h 1271317"/>
                        <a:gd name="connsiteX1" fmla="*/ 244978 w 8645645"/>
                        <a:gd name="connsiteY1" fmla="*/ 0 h 1271317"/>
                        <a:gd name="connsiteX2" fmla="*/ 8400666 w 8645645"/>
                        <a:gd name="connsiteY2" fmla="*/ 0 h 1271317"/>
                        <a:gd name="connsiteX3" fmla="*/ 8645645 w 8645645"/>
                        <a:gd name="connsiteY3" fmla="*/ 211890 h 1271317"/>
                        <a:gd name="connsiteX4" fmla="*/ 8645645 w 8645645"/>
                        <a:gd name="connsiteY4" fmla="*/ 1059426 h 1271317"/>
                        <a:gd name="connsiteX5" fmla="*/ 8400666 w 8645645"/>
                        <a:gd name="connsiteY5" fmla="*/ 1271317 h 1271317"/>
                        <a:gd name="connsiteX6" fmla="*/ 244978 w 8645645"/>
                        <a:gd name="connsiteY6" fmla="*/ 1271317 h 1271317"/>
                        <a:gd name="connsiteX7" fmla="*/ 0 w 8645645"/>
                        <a:gd name="connsiteY7" fmla="*/ 1059426 h 1271317"/>
                        <a:gd name="connsiteX8" fmla="*/ 0 w 8645645"/>
                        <a:gd name="connsiteY8" fmla="*/ 211890 h 1271317"/>
                        <a:gd name="connsiteX0" fmla="*/ 0 w 8645645"/>
                        <a:gd name="connsiteY0" fmla="*/ 211890 h 1271317"/>
                        <a:gd name="connsiteX1" fmla="*/ 244978 w 8645645"/>
                        <a:gd name="connsiteY1" fmla="*/ 0 h 1271317"/>
                        <a:gd name="connsiteX2" fmla="*/ 8400666 w 8645645"/>
                        <a:gd name="connsiteY2" fmla="*/ 0 h 1271317"/>
                        <a:gd name="connsiteX3" fmla="*/ 8645645 w 8645645"/>
                        <a:gd name="connsiteY3" fmla="*/ 211890 h 1271317"/>
                        <a:gd name="connsiteX4" fmla="*/ 8645645 w 8645645"/>
                        <a:gd name="connsiteY4" fmla="*/ 1059426 h 1271317"/>
                        <a:gd name="connsiteX5" fmla="*/ 8400666 w 8645645"/>
                        <a:gd name="connsiteY5" fmla="*/ 1271317 h 1271317"/>
                        <a:gd name="connsiteX6" fmla="*/ 244978 w 8645645"/>
                        <a:gd name="connsiteY6" fmla="*/ 1271317 h 1271317"/>
                        <a:gd name="connsiteX7" fmla="*/ 0 w 8645645"/>
                        <a:gd name="connsiteY7" fmla="*/ 1059426 h 1271317"/>
                        <a:gd name="connsiteX8" fmla="*/ 0 w 8645645"/>
                        <a:gd name="connsiteY8" fmla="*/ 211890 h 127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1271317" fill="none" extrusionOk="0">
                          <a:moveTo>
                            <a:pt x="0" y="211890"/>
                          </a:moveTo>
                          <a:cubicBezTo>
                            <a:pt x="-14503" y="102895"/>
                            <a:pt x="136355" y="6947"/>
                            <a:pt x="244978" y="0"/>
                          </a:cubicBezTo>
                          <a:cubicBezTo>
                            <a:pt x="3725409" y="271886"/>
                            <a:pt x="6580654" y="118236"/>
                            <a:pt x="8400666" y="0"/>
                          </a:cubicBezTo>
                          <a:cubicBezTo>
                            <a:pt x="8574329" y="1653"/>
                            <a:pt x="8679263" y="82918"/>
                            <a:pt x="8645645" y="211890"/>
                          </a:cubicBezTo>
                          <a:cubicBezTo>
                            <a:pt x="8613909" y="275375"/>
                            <a:pt x="8530927" y="628475"/>
                            <a:pt x="8645645" y="1059426"/>
                          </a:cubicBezTo>
                          <a:cubicBezTo>
                            <a:pt x="8676460" y="1168885"/>
                            <a:pt x="8525597" y="1303095"/>
                            <a:pt x="8400666" y="1271317"/>
                          </a:cubicBezTo>
                          <a:cubicBezTo>
                            <a:pt x="5695940" y="857455"/>
                            <a:pt x="4241964" y="1031836"/>
                            <a:pt x="244978" y="1271317"/>
                          </a:cubicBezTo>
                          <a:cubicBezTo>
                            <a:pt x="92249" y="1280469"/>
                            <a:pt x="25118" y="1211918"/>
                            <a:pt x="0" y="1059426"/>
                          </a:cubicBezTo>
                          <a:cubicBezTo>
                            <a:pt x="2313" y="775479"/>
                            <a:pt x="97293" y="309948"/>
                            <a:pt x="0" y="211890"/>
                          </a:cubicBezTo>
                          <a:close/>
                        </a:path>
                        <a:path w="8645645" h="1271317" stroke="0" extrusionOk="0">
                          <a:moveTo>
                            <a:pt x="0" y="211890"/>
                          </a:moveTo>
                          <a:cubicBezTo>
                            <a:pt x="2247" y="75406"/>
                            <a:pt x="131116" y="2513"/>
                            <a:pt x="244978" y="0"/>
                          </a:cubicBezTo>
                          <a:cubicBezTo>
                            <a:pt x="2112961" y="32326"/>
                            <a:pt x="7431777" y="51847"/>
                            <a:pt x="8400666" y="0"/>
                          </a:cubicBezTo>
                          <a:cubicBezTo>
                            <a:pt x="8514928" y="7406"/>
                            <a:pt x="8636020" y="104695"/>
                            <a:pt x="8645645" y="211890"/>
                          </a:cubicBezTo>
                          <a:cubicBezTo>
                            <a:pt x="8676026" y="340550"/>
                            <a:pt x="8575050" y="802322"/>
                            <a:pt x="8645645" y="1059426"/>
                          </a:cubicBezTo>
                          <a:cubicBezTo>
                            <a:pt x="8637771" y="1163184"/>
                            <a:pt x="8549644" y="1304339"/>
                            <a:pt x="8400666" y="1271317"/>
                          </a:cubicBezTo>
                          <a:cubicBezTo>
                            <a:pt x="6109610" y="1316650"/>
                            <a:pt x="2020975" y="1163124"/>
                            <a:pt x="244978" y="1271317"/>
                          </a:cubicBezTo>
                          <a:cubicBezTo>
                            <a:pt x="99177" y="1269495"/>
                            <a:pt x="-3105" y="1176402"/>
                            <a:pt x="0" y="1059426"/>
                          </a:cubicBezTo>
                          <a:cubicBezTo>
                            <a:pt x="74899" y="934877"/>
                            <a:pt x="-30673" y="445182"/>
                            <a:pt x="0" y="211890"/>
                          </a:cubicBezTo>
                          <a:close/>
                        </a:path>
                        <a:path w="8645645" h="1271317" fill="none" stroke="0" extrusionOk="0">
                          <a:moveTo>
                            <a:pt x="0" y="211890"/>
                          </a:moveTo>
                          <a:cubicBezTo>
                            <a:pt x="410" y="82619"/>
                            <a:pt x="147228" y="4670"/>
                            <a:pt x="244978" y="0"/>
                          </a:cubicBezTo>
                          <a:cubicBezTo>
                            <a:pt x="4050173" y="295855"/>
                            <a:pt x="6774695" y="-243564"/>
                            <a:pt x="8400666" y="0"/>
                          </a:cubicBezTo>
                          <a:cubicBezTo>
                            <a:pt x="8548988" y="8949"/>
                            <a:pt x="8653986" y="65981"/>
                            <a:pt x="8645645" y="211890"/>
                          </a:cubicBezTo>
                          <a:cubicBezTo>
                            <a:pt x="8566125" y="273769"/>
                            <a:pt x="8566900" y="686509"/>
                            <a:pt x="8645645" y="1059426"/>
                          </a:cubicBezTo>
                          <a:cubicBezTo>
                            <a:pt x="8654344" y="1175193"/>
                            <a:pt x="8537669" y="1308432"/>
                            <a:pt x="8400666" y="1271317"/>
                          </a:cubicBezTo>
                          <a:cubicBezTo>
                            <a:pt x="5849157" y="1119361"/>
                            <a:pt x="4224613" y="1396716"/>
                            <a:pt x="244978" y="1271317"/>
                          </a:cubicBezTo>
                          <a:cubicBezTo>
                            <a:pt x="96200" y="1258657"/>
                            <a:pt x="15652" y="1193447"/>
                            <a:pt x="0" y="1059426"/>
                          </a:cubicBezTo>
                          <a:cubicBezTo>
                            <a:pt x="-9942" y="765252"/>
                            <a:pt x="58338" y="320791"/>
                            <a:pt x="0" y="21189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3600" b="1" i="0" dirty="0">
                  <a:solidFill>
                    <a:srgbClr val="000000"/>
                  </a:solidFill>
                  <a:effectLst/>
                  <a:latin typeface="Cambria" panose="02040503050406030204" pitchFamily="18" charset="0"/>
                  <a:ea typeface="Cambria" panose="02040503050406030204" pitchFamily="18" charset="0"/>
                </a:rPr>
                <a:t>1. Mô tả việc làm của các bạn trong tranh dưới đây và trả lời câu hỏi </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8276" y="440522"/>
              <a:ext cx="673359" cy="993759"/>
            </a:xfrm>
            <a:prstGeom prst="rect">
              <a:avLst/>
            </a:prstGeom>
          </p:spPr>
        </p:pic>
      </p:grpSp>
      <p:pic>
        <p:nvPicPr>
          <p:cNvPr id="8" name="Picture 7">
            <a:extLst>
              <a:ext uri="{FF2B5EF4-FFF2-40B4-BE49-F238E27FC236}">
                <a16:creationId xmlns:a16="http://schemas.microsoft.com/office/drawing/2014/main" id="{3FE07F96-D844-EC8D-8B5F-94E5BD40FC83}"/>
              </a:ext>
            </a:extLst>
          </p:cNvPr>
          <p:cNvPicPr>
            <a:picLocks noChangeAspect="1"/>
          </p:cNvPicPr>
          <p:nvPr/>
        </p:nvPicPr>
        <p:blipFill>
          <a:blip r:embed="rId3"/>
          <a:stretch>
            <a:fillRect/>
          </a:stretch>
        </p:blipFill>
        <p:spPr>
          <a:xfrm>
            <a:off x="655581" y="1966091"/>
            <a:ext cx="4953000" cy="4229100"/>
          </a:xfrm>
          <a:prstGeom prst="rect">
            <a:avLst/>
          </a:prstGeom>
        </p:spPr>
      </p:pic>
      <p:pic>
        <p:nvPicPr>
          <p:cNvPr id="14" name="Picture 13">
            <a:extLst>
              <a:ext uri="{FF2B5EF4-FFF2-40B4-BE49-F238E27FC236}">
                <a16:creationId xmlns:a16="http://schemas.microsoft.com/office/drawing/2014/main" id="{D193DE3C-7E92-051E-6287-5DE2CBD4AFB4}"/>
              </a:ext>
            </a:extLst>
          </p:cNvPr>
          <p:cNvPicPr>
            <a:picLocks noChangeAspect="1"/>
          </p:cNvPicPr>
          <p:nvPr/>
        </p:nvPicPr>
        <p:blipFill>
          <a:blip r:embed="rId4"/>
          <a:stretch>
            <a:fillRect/>
          </a:stretch>
        </p:blipFill>
        <p:spPr>
          <a:xfrm>
            <a:off x="5423337" y="1718113"/>
            <a:ext cx="3539522" cy="2908966"/>
          </a:xfrm>
          <a:prstGeom prst="rect">
            <a:avLst/>
          </a:prstGeom>
        </p:spPr>
      </p:pic>
      <p:pic>
        <p:nvPicPr>
          <p:cNvPr id="16" name="Picture 15">
            <a:extLst>
              <a:ext uri="{FF2B5EF4-FFF2-40B4-BE49-F238E27FC236}">
                <a16:creationId xmlns:a16="http://schemas.microsoft.com/office/drawing/2014/main" id="{59E3F773-12C1-7465-72CE-902B927F5AB2}"/>
              </a:ext>
            </a:extLst>
          </p:cNvPr>
          <p:cNvPicPr>
            <a:picLocks noChangeAspect="1"/>
          </p:cNvPicPr>
          <p:nvPr/>
        </p:nvPicPr>
        <p:blipFill>
          <a:blip r:embed="rId5"/>
          <a:stretch>
            <a:fillRect/>
          </a:stretch>
        </p:blipFill>
        <p:spPr>
          <a:xfrm>
            <a:off x="8532694" y="4130566"/>
            <a:ext cx="3360584" cy="2490786"/>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819807"/>
            <a:ext cx="6624320" cy="166621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 Theo em, cái đúng, cái tốt nào cần bảo vệ qua lời nói, việc làm của các bạn trong những tranh trên</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 Em hãy kể thêm những cái đúng, cái tổ khác cần được bảo vệ </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6090394"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hai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giờ</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cờ</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28E5E3F-C766-0D8B-2277-5A0FCDA9548F}"/>
              </a:ext>
            </a:extLst>
          </p:cNvPr>
          <p:cNvPicPr>
            <a:picLocks noChangeAspect="1"/>
          </p:cNvPicPr>
          <p:nvPr/>
        </p:nvPicPr>
        <p:blipFill>
          <a:blip r:embed="rId3"/>
          <a:stretch>
            <a:fillRect/>
          </a:stretch>
        </p:blipFill>
        <p:spPr>
          <a:xfrm>
            <a:off x="233198" y="2386505"/>
            <a:ext cx="5473920" cy="2443162"/>
          </a:xfrm>
          <a:prstGeom prst="rect">
            <a:avLst/>
          </a:prstGeom>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cs typeface="Calibri" panose="020F0502020204030204" pitchFamily="34" charset="0"/>
              </a:rPr>
              <a:t>Bạn</a:t>
            </a:r>
            <a:r>
              <a:rPr lang="en-US" sz="4800" b="1" dirty="0">
                <a:solidFill>
                  <a:srgbClr val="FF0000"/>
                </a:solidFill>
                <a:latin typeface="Calibri" panose="020F0502020204030204" pitchFamily="34" charset="0"/>
                <a:cs typeface="Calibri" panose="020F0502020204030204" pitchFamily="34" charset="0"/>
              </a:rPr>
              <a:t> nhỏ </a:t>
            </a:r>
            <a:r>
              <a:rPr lang="en-US" sz="4800" b="1" dirty="0" err="1">
                <a:solidFill>
                  <a:srgbClr val="FF0000"/>
                </a:solidFill>
                <a:latin typeface="Calibri" panose="020F0502020204030204" pitchFamily="34" charset="0"/>
                <a:cs typeface="Calibri" panose="020F0502020204030204" pitchFamily="34" charset="0"/>
              </a:rPr>
              <a:t>biết</a:t>
            </a:r>
            <a:r>
              <a:rPr lang="en-US" sz="4800" b="1" dirty="0">
                <a:solidFill>
                  <a:srgbClr val="FF0000"/>
                </a:solidFill>
                <a:latin typeface="Calibri" panose="020F0502020204030204" pitchFamily="34" charset="0"/>
                <a:cs typeface="Calibri" panose="020F0502020204030204" pitchFamily="34" charset="0"/>
              </a:rPr>
              <a:t> b</a:t>
            </a:r>
            <a:r>
              <a:rPr lang="vi-VN" sz="4800" b="1" dirty="0">
                <a:solidFill>
                  <a:srgbClr val="FF0000"/>
                </a:solidFill>
                <a:latin typeface="Calibri" panose="020F0502020204030204" pitchFamily="34" charset="0"/>
                <a:cs typeface="Calibri" panose="020F0502020204030204" pitchFamily="34" charset="0"/>
              </a:rPr>
              <a:t>ắt bà cụ qua đường</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B8978C2-B2C4-7B91-CDD3-E53262E87E76}"/>
              </a:ext>
            </a:extLst>
          </p:cNvPr>
          <p:cNvPicPr>
            <a:picLocks noChangeAspect="1"/>
          </p:cNvPicPr>
          <p:nvPr/>
        </p:nvPicPr>
        <p:blipFill>
          <a:blip r:embed="rId3"/>
          <a:stretch>
            <a:fillRect/>
          </a:stretch>
        </p:blipFill>
        <p:spPr>
          <a:xfrm>
            <a:off x="262924" y="2128182"/>
            <a:ext cx="5399688" cy="2696068"/>
          </a:xfrm>
          <a:prstGeom prst="rect">
            <a:avLst/>
          </a:prstGeom>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518</Words>
  <Application>Microsoft Office PowerPoint</Application>
  <PresentationFormat>Widescreen</PresentationFormat>
  <Paragraphs>30</Paragraphs>
  <Slides>20</Slides>
  <Notes>6</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20</vt:i4>
      </vt:variant>
    </vt:vector>
  </HeadingPairs>
  <TitlesOfParts>
    <vt:vector size="39" baseType="lpstr">
      <vt:lpstr>Arial</vt:lpstr>
      <vt:lpstr>Arial-Rounded</vt:lpstr>
      <vt:lpstr>Calibri</vt:lpstr>
      <vt:lpstr>Calibri Light</vt:lpstr>
      <vt:lpstr>Cambria</vt:lpstr>
      <vt:lpstr>等线</vt:lpstr>
      <vt:lpstr>等线 Light</vt:lpstr>
      <vt:lpstr>Times New Roman</vt:lpstr>
      <vt:lpstr>UTM Avo</vt:lpstr>
      <vt:lpstr>Wingdings</vt:lpstr>
      <vt:lpstr>字魂59号-创粗黑</vt:lpstr>
      <vt:lpstr>字魂79号-萌趣奶油体</vt:lpstr>
      <vt:lpstr>汉仪正圆-45W</vt:lpstr>
      <vt:lpstr>汉仪润圆-65W</vt:lpstr>
      <vt:lpstr>Office 主题​​</vt:lpstr>
      <vt:lpstr>12_Office Theme</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lastModifiedBy>THKD</cp:lastModifiedBy>
  <cp:revision>3</cp:revision>
  <dcterms:created xsi:type="dcterms:W3CDTF">2024-07-17T03:40:02Z</dcterms:created>
  <dcterms:modified xsi:type="dcterms:W3CDTF">2024-11-25T14:44:57Z</dcterms:modified>
</cp:coreProperties>
</file>