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Lst>
  <p:sldSz cx="18288000" cy="10287000"/>
  <p:notesSz cx="6858000" cy="9144000"/>
  <p:embeddedFontLst>
    <p:embeddedFont>
      <p:font typeface="Cambria" panose="02040503050406030204" pitchFamily="18"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92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67B720D9-9467-1743-C349-54B275DE2E93}"/>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2</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08591F07-49BA-A7C5-3CF1-5237E2C9D5E9}"/>
              </a:ext>
            </a:extLst>
          </p:cNvPr>
          <p:cNvSpPr txBox="1"/>
          <p:nvPr/>
        </p:nvSpPr>
        <p:spPr>
          <a:xfrm>
            <a:off x="6548756" y="1860325"/>
            <a:ext cx="11837772" cy="1107996"/>
          </a:xfrm>
          <a:prstGeom prst="rect">
            <a:avLst/>
          </a:prstGeom>
          <a:noFill/>
        </p:spPr>
        <p:txBody>
          <a:bodyPr wrap="square">
            <a:spAutoFit/>
          </a:bodyPr>
          <a:lstStyle/>
          <a:p>
            <a:r>
              <a:rPr lang="vi-VN" sz="6600" b="1" dirty="0">
                <a:solidFill>
                  <a:srgbClr val="C00000"/>
                </a:solidFill>
                <a:latin typeface="Cambria" panose="02040503050406030204" pitchFamily="18" charset="0"/>
                <a:ea typeface="Cambria" panose="02040503050406030204" pitchFamily="18" charset="0"/>
              </a:rPr>
              <a:t>Tính nhẩm</a:t>
            </a:r>
          </a:p>
        </p:txBody>
      </p:sp>
      <p:sp>
        <p:nvSpPr>
          <p:cNvPr id="13" name="TextBox 12">
            <a:extLst>
              <a:ext uri="{FF2B5EF4-FFF2-40B4-BE49-F238E27FC236}">
                <a16:creationId xmlns:a16="http://schemas.microsoft.com/office/drawing/2014/main" id="{2EB1967D-F851-2472-6C88-5E5960E1E7C4}"/>
              </a:ext>
            </a:extLst>
          </p:cNvPr>
          <p:cNvSpPr txBox="1"/>
          <p:nvPr/>
        </p:nvSpPr>
        <p:spPr>
          <a:xfrm>
            <a:off x="1071764" y="3376794"/>
            <a:ext cx="3231018" cy="2862322"/>
          </a:xfrm>
          <a:prstGeom prst="rect">
            <a:avLst/>
          </a:prstGeom>
          <a:solidFill>
            <a:schemeClr val="accent6">
              <a:lumMod val="20000"/>
              <a:lumOff val="80000"/>
            </a:schemeClr>
          </a:solidFill>
        </p:spPr>
        <p:txBody>
          <a:bodyPr wrap="square">
            <a:spAutoFit/>
          </a:bodyPr>
          <a:lstStyle/>
          <a:p>
            <a:pPr algn="ctr"/>
            <a:r>
              <a:rPr lang="vi-VN" sz="6000" dirty="0">
                <a:latin typeface="Calibri" panose="020F0502020204030204" pitchFamily="34" charset="0"/>
                <a:ea typeface="Calibri" panose="020F0502020204030204" pitchFamily="34" charset="0"/>
                <a:cs typeface="Calibri" panose="020F0502020204030204" pitchFamily="34" charset="0"/>
              </a:rPr>
              <a:t>8 × 4</a:t>
            </a:r>
          </a:p>
          <a:p>
            <a:pPr algn="ctr"/>
            <a:r>
              <a:rPr lang="vi-VN" sz="6000" dirty="0">
                <a:latin typeface="Calibri" panose="020F0502020204030204" pitchFamily="34" charset="0"/>
                <a:ea typeface="Calibri" panose="020F0502020204030204" pitchFamily="34" charset="0"/>
                <a:cs typeface="Calibri" panose="020F0502020204030204" pitchFamily="34" charset="0"/>
              </a:rPr>
              <a:t>0,8 × 4</a:t>
            </a:r>
          </a:p>
          <a:p>
            <a:pPr algn="ctr"/>
            <a:r>
              <a:rPr lang="vi-VN" sz="6000" dirty="0">
                <a:latin typeface="Calibri" panose="020F0502020204030204" pitchFamily="34" charset="0"/>
                <a:ea typeface="Calibri" panose="020F0502020204030204" pitchFamily="34" charset="0"/>
                <a:cs typeface="Calibri" panose="020F0502020204030204" pitchFamily="34" charset="0"/>
              </a:rPr>
              <a:t>0,08 × 4</a:t>
            </a:r>
          </a:p>
        </p:txBody>
      </p:sp>
      <p:sp>
        <p:nvSpPr>
          <p:cNvPr id="14" name="TextBox 13">
            <a:extLst>
              <a:ext uri="{FF2B5EF4-FFF2-40B4-BE49-F238E27FC236}">
                <a16:creationId xmlns:a16="http://schemas.microsoft.com/office/drawing/2014/main" id="{E5EA142D-4EDB-EC39-7833-DE8A47BF0286}"/>
              </a:ext>
            </a:extLst>
          </p:cNvPr>
          <p:cNvSpPr txBox="1"/>
          <p:nvPr/>
        </p:nvSpPr>
        <p:spPr>
          <a:xfrm>
            <a:off x="6563367" y="3503731"/>
            <a:ext cx="3231018" cy="2862322"/>
          </a:xfrm>
          <a:prstGeom prst="rect">
            <a:avLst/>
          </a:prstGeom>
          <a:solidFill>
            <a:schemeClr val="accent1">
              <a:lumMod val="20000"/>
              <a:lumOff val="80000"/>
            </a:schemeClr>
          </a:solidFill>
        </p:spPr>
        <p:txBody>
          <a:bodyPr wrap="square">
            <a:spAutoFit/>
          </a:bodyPr>
          <a:lstStyle/>
          <a:p>
            <a:pPr algn="ctr"/>
            <a:r>
              <a:rPr lang="vi-VN" sz="6000" dirty="0">
                <a:latin typeface="Calibri" panose="020F0502020204030204" pitchFamily="34" charset="0"/>
                <a:ea typeface="Calibri" panose="020F0502020204030204" pitchFamily="34" charset="0"/>
                <a:cs typeface="Calibri" panose="020F0502020204030204" pitchFamily="34" charset="0"/>
              </a:rPr>
              <a:t>11 × 6 </a:t>
            </a:r>
            <a:endParaRPr lang="en-GB" sz="6000" dirty="0">
              <a:latin typeface="Calibri" panose="020F0502020204030204" pitchFamily="34" charset="0"/>
              <a:ea typeface="Calibri" panose="020F0502020204030204" pitchFamily="34" charset="0"/>
              <a:cs typeface="Calibri" panose="020F0502020204030204" pitchFamily="34" charset="0"/>
            </a:endParaRPr>
          </a:p>
          <a:p>
            <a:pPr algn="ctr"/>
            <a:r>
              <a:rPr lang="vi-VN" sz="6000" dirty="0">
                <a:latin typeface="Calibri" panose="020F0502020204030204" pitchFamily="34" charset="0"/>
                <a:ea typeface="Calibri" panose="020F0502020204030204" pitchFamily="34" charset="0"/>
                <a:cs typeface="Calibri" panose="020F0502020204030204" pitchFamily="34" charset="0"/>
              </a:rPr>
              <a:t>1,1 × 6</a:t>
            </a:r>
          </a:p>
          <a:p>
            <a:pPr algn="ctr"/>
            <a:r>
              <a:rPr lang="vi-VN" sz="6000" dirty="0">
                <a:latin typeface="Calibri" panose="020F0502020204030204" pitchFamily="34" charset="0"/>
                <a:ea typeface="Calibri" panose="020F0502020204030204" pitchFamily="34" charset="0"/>
                <a:cs typeface="Calibri" panose="020F0502020204030204" pitchFamily="34" charset="0"/>
              </a:rPr>
              <a:t>0,11 × 6</a:t>
            </a:r>
          </a:p>
        </p:txBody>
      </p:sp>
      <p:sp>
        <p:nvSpPr>
          <p:cNvPr id="15" name="TextBox 14">
            <a:extLst>
              <a:ext uri="{FF2B5EF4-FFF2-40B4-BE49-F238E27FC236}">
                <a16:creationId xmlns:a16="http://schemas.microsoft.com/office/drawing/2014/main" id="{AE7F0A6D-1704-0220-B6D9-CFACA55EE796}"/>
              </a:ext>
            </a:extLst>
          </p:cNvPr>
          <p:cNvSpPr txBox="1"/>
          <p:nvPr/>
        </p:nvSpPr>
        <p:spPr>
          <a:xfrm>
            <a:off x="11892979" y="3453784"/>
            <a:ext cx="3231018" cy="2862322"/>
          </a:xfrm>
          <a:prstGeom prst="rect">
            <a:avLst/>
          </a:prstGeom>
          <a:solidFill>
            <a:schemeClr val="accent2">
              <a:lumMod val="20000"/>
              <a:lumOff val="80000"/>
            </a:schemeClr>
          </a:solidFill>
        </p:spPr>
        <p:txBody>
          <a:bodyPr wrap="square">
            <a:spAutoFit/>
          </a:bodyPr>
          <a:lstStyle/>
          <a:p>
            <a:pPr algn="ctr"/>
            <a:r>
              <a:rPr lang="vi-VN" sz="6000" dirty="0">
                <a:latin typeface="Calibri" panose="020F0502020204030204" pitchFamily="34" charset="0"/>
                <a:ea typeface="Calibri" panose="020F0502020204030204" pitchFamily="34" charset="0"/>
                <a:cs typeface="Calibri" panose="020F0502020204030204" pitchFamily="34" charset="0"/>
              </a:rPr>
              <a:t>12 × 3</a:t>
            </a:r>
            <a:endParaRPr lang="en-GB" sz="6000" dirty="0">
              <a:latin typeface="Calibri" panose="020F0502020204030204" pitchFamily="34" charset="0"/>
              <a:ea typeface="Calibri" panose="020F0502020204030204" pitchFamily="34" charset="0"/>
              <a:cs typeface="Calibri" panose="020F0502020204030204" pitchFamily="34" charset="0"/>
            </a:endParaRPr>
          </a:p>
          <a:p>
            <a:pPr algn="ctr"/>
            <a:r>
              <a:rPr lang="vi-VN" sz="6000" dirty="0">
                <a:latin typeface="Calibri" panose="020F0502020204030204" pitchFamily="34" charset="0"/>
                <a:ea typeface="Calibri" panose="020F0502020204030204" pitchFamily="34" charset="0"/>
                <a:cs typeface="Calibri" panose="020F0502020204030204" pitchFamily="34" charset="0"/>
              </a:rPr>
              <a:t>1,2 × 3</a:t>
            </a:r>
          </a:p>
          <a:p>
            <a:pPr algn="ctr"/>
            <a:r>
              <a:rPr lang="vi-VN" sz="6000" dirty="0">
                <a:latin typeface="Calibri" panose="020F0502020204030204" pitchFamily="34" charset="0"/>
                <a:ea typeface="Calibri" panose="020F0502020204030204" pitchFamily="34" charset="0"/>
                <a:cs typeface="Calibri" panose="020F0502020204030204" pitchFamily="34" charset="0"/>
              </a:rPr>
              <a:t>0,12 × 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358D-E598-139F-3BF6-DF0C6FE684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59CC94-5364-523A-79EA-00DBBC12DF5B}"/>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0EB4EE41-5883-074A-9281-F922FE4C231D}"/>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75A7B68B-C021-A093-CEFD-2DF9CF71AFF7}"/>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6920841A-EE05-1E69-D0C5-D884A76507B8}"/>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1CA5B5C1-661D-C4C7-E45B-340920312410}"/>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DEE8B6B5-218F-D9E9-FBFB-E43A9DCE9676}"/>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9E5F1E3F-D9C2-B8E0-DD1A-8D65CDE454C8}"/>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E0C0F45A-4D17-F169-5C87-B3B56F5C9EAF}"/>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5</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24BB4479-C2CE-3CA7-EFC5-55D8E771A72C}"/>
              </a:ext>
            </a:extLst>
          </p:cNvPr>
          <p:cNvSpPr txBox="1"/>
          <p:nvPr/>
        </p:nvSpPr>
        <p:spPr>
          <a:xfrm>
            <a:off x="1295400" y="2289407"/>
            <a:ext cx="15621000" cy="2123658"/>
          </a:xfrm>
          <a:prstGeom prst="rect">
            <a:avLst/>
          </a:prstGeom>
          <a:noFill/>
        </p:spPr>
        <p:txBody>
          <a:bodyPr wrap="square">
            <a:spAutoFit/>
          </a:bodyPr>
          <a:lstStyle/>
          <a:p>
            <a:r>
              <a:rPr lang="vi-VN" sz="4400" b="1" dirty="0">
                <a:solidFill>
                  <a:srgbClr val="C00000"/>
                </a:solidFill>
                <a:latin typeface="Cambria" panose="02040503050406030204" pitchFamily="18" charset="0"/>
                <a:ea typeface="Cambria" panose="02040503050406030204" pitchFamily="18" charset="0"/>
              </a:rPr>
              <a:t>Tóc con người mọc khoảng 0,43 </a:t>
            </a:r>
            <a:r>
              <a:rPr lang="vi-VN" sz="4400" b="1" dirty="0" err="1">
                <a:solidFill>
                  <a:srgbClr val="C00000"/>
                </a:solidFill>
                <a:latin typeface="Cambria" panose="02040503050406030204" pitchFamily="18" charset="0"/>
                <a:ea typeface="Cambria" panose="02040503050406030204" pitchFamily="18" charset="0"/>
              </a:rPr>
              <a:t>mm</a:t>
            </a:r>
            <a:r>
              <a:rPr lang="vi-VN" sz="4400" b="1" dirty="0">
                <a:solidFill>
                  <a:srgbClr val="C00000"/>
                </a:solidFill>
                <a:latin typeface="Cambria" panose="02040503050406030204" pitchFamily="18" charset="0"/>
                <a:ea typeface="Cambria" panose="02040503050406030204" pitchFamily="18" charset="0"/>
              </a:rPr>
              <a:t> mỗi ngày. Bạn Khang nói rằng một tuần tóc mọc được hơn 3,5 </a:t>
            </a:r>
            <a:r>
              <a:rPr lang="vi-VN" sz="4400" b="1" dirty="0" err="1">
                <a:solidFill>
                  <a:srgbClr val="C00000"/>
                </a:solidFill>
                <a:latin typeface="Cambria" panose="02040503050406030204" pitchFamily="18" charset="0"/>
                <a:ea typeface="Cambria" panose="02040503050406030204" pitchFamily="18" charset="0"/>
              </a:rPr>
              <a:t>mm</a:t>
            </a:r>
            <a:r>
              <a:rPr lang="vi-VN" sz="4400" b="1" dirty="0">
                <a:solidFill>
                  <a:srgbClr val="C00000"/>
                </a:solidFill>
                <a:latin typeface="Cambria" panose="02040503050406030204" pitchFamily="18" charset="0"/>
                <a:ea typeface="Cambria" panose="02040503050406030204" pitchFamily="18" charset="0"/>
              </a:rPr>
              <a:t>. Em có đồng ý với bạn Khang không? Tại sao?</a:t>
            </a:r>
          </a:p>
        </p:txBody>
      </p:sp>
      <p:pic>
        <p:nvPicPr>
          <p:cNvPr id="12" name="Picture 11" descr="A black text on a white background&#10;&#10;Description automatically generated">
            <a:extLst>
              <a:ext uri="{FF2B5EF4-FFF2-40B4-BE49-F238E27FC236}">
                <a16:creationId xmlns:a16="http://schemas.microsoft.com/office/drawing/2014/main" id="{AF1027F0-34BF-F3F7-9B61-66849FEA2FB1}"/>
              </a:ext>
            </a:extLst>
          </p:cNvPr>
          <p:cNvPicPr>
            <a:picLocks noChangeAspect="1"/>
          </p:cNvPicPr>
          <p:nvPr/>
        </p:nvPicPr>
        <p:blipFill>
          <a:blip r:embed="rId12">
            <a:extLst>
              <a:ext uri="{28A0092B-C50C-407E-A947-70E740481C1C}">
                <a14:useLocalDpi xmlns:a14="http://schemas.microsoft.com/office/drawing/2010/main" val="0"/>
              </a:ext>
            </a:extLst>
          </a:blip>
          <a:srcRect l="71930" t="26967" r="8334"/>
          <a:stretch/>
        </p:blipFill>
        <p:spPr>
          <a:xfrm>
            <a:off x="11811000" y="4189353"/>
            <a:ext cx="4191001" cy="3339730"/>
          </a:xfrm>
          <a:prstGeom prst="rect">
            <a:avLst/>
          </a:prstGeom>
        </p:spPr>
      </p:pic>
      <p:pic>
        <p:nvPicPr>
          <p:cNvPr id="14" name="Picture 13">
            <a:extLst>
              <a:ext uri="{FF2B5EF4-FFF2-40B4-BE49-F238E27FC236}">
                <a16:creationId xmlns:a16="http://schemas.microsoft.com/office/drawing/2014/main" id="{61EACA4E-D4F2-2A82-9329-112216C096A0}"/>
              </a:ext>
            </a:extLst>
          </p:cNvPr>
          <p:cNvPicPr>
            <a:picLocks noChangeAspect="1"/>
          </p:cNvPicPr>
          <p:nvPr/>
        </p:nvPicPr>
        <p:blipFill>
          <a:blip r:embed="rId13"/>
          <a:stretch>
            <a:fillRect/>
          </a:stretch>
        </p:blipFill>
        <p:spPr>
          <a:xfrm>
            <a:off x="1037765" y="5921399"/>
            <a:ext cx="1649508" cy="2002973"/>
          </a:xfrm>
          <a:prstGeom prst="rect">
            <a:avLst/>
          </a:prstGeom>
        </p:spPr>
      </p:pic>
      <p:sp>
        <p:nvSpPr>
          <p:cNvPr id="15" name="Speech Bubble: Rectangle with Corners Rounded 14">
            <a:extLst>
              <a:ext uri="{FF2B5EF4-FFF2-40B4-BE49-F238E27FC236}">
                <a16:creationId xmlns:a16="http://schemas.microsoft.com/office/drawing/2014/main" id="{77678E51-5169-0606-AA2F-3A28F9D4D440}"/>
              </a:ext>
            </a:extLst>
          </p:cNvPr>
          <p:cNvSpPr/>
          <p:nvPr/>
        </p:nvSpPr>
        <p:spPr>
          <a:xfrm flipH="1">
            <a:off x="3261718" y="4798782"/>
            <a:ext cx="5882282" cy="2859318"/>
          </a:xfrm>
          <a:prstGeom prst="wedgeRoundRectCallout">
            <a:avLst>
              <a:gd name="adj1" fmla="val 57180"/>
              <a:gd name="adj2" fmla="val 14531"/>
              <a:gd name="adj3" fmla="val 16667"/>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Ta có, trong thời gian một tuần độ dài tóc mọc được khoảng: </a:t>
            </a:r>
            <a:endParaRPr lang="en-GB" sz="4000" dirty="0">
              <a:solidFill>
                <a:schemeClr val="tx1"/>
              </a:solidFill>
            </a:endParaRPr>
          </a:p>
          <a:p>
            <a:pPr algn="ctr"/>
            <a:r>
              <a:rPr lang="vi-VN" sz="4000" dirty="0">
                <a:solidFill>
                  <a:schemeClr val="tx1"/>
                </a:solidFill>
              </a:rPr>
              <a:t>0,43 x 7 = 3.01 (</a:t>
            </a:r>
            <a:r>
              <a:rPr lang="vi-VN" sz="4000" dirty="0" err="1">
                <a:solidFill>
                  <a:schemeClr val="tx1"/>
                </a:solidFill>
              </a:rPr>
              <a:t>mm</a:t>
            </a:r>
            <a:r>
              <a:rPr lang="vi-VN" sz="4000" dirty="0">
                <a:solidFill>
                  <a:schemeClr val="tx1"/>
                </a:solidFill>
              </a:rPr>
              <a:t>).</a:t>
            </a:r>
          </a:p>
        </p:txBody>
      </p:sp>
    </p:spTree>
    <p:extLst>
      <p:ext uri="{BB962C8B-B14F-4D97-AF65-F5344CB8AC3E}">
        <p14:creationId xmlns:p14="http://schemas.microsoft.com/office/powerpoint/2010/main" val="261603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BAD97-8177-053C-FEAB-1C0C96C930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C588B0-A552-2462-63F2-676954FD6CAC}"/>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390E3AD3-320E-5CE7-A734-5B156A4C33CC}"/>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8B296159-C6F1-F78D-9BFA-853C7C7BF7E9}"/>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3C125F3C-8FE6-A159-40E0-15A9DE77EDE7}"/>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4335D160-EDFA-FFEB-65B4-B0D5C8837D39}"/>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0D7D50B1-3ABD-4961-0BE5-CA5A6389C8B2}"/>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F03B395A-D807-B988-8769-59C0B4C42257}"/>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3E900586-9CBB-7EB5-5E8C-F37E08086CAB}"/>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5</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7810731F-4DBF-C72A-6112-CACE0B106B3B}"/>
              </a:ext>
            </a:extLst>
          </p:cNvPr>
          <p:cNvSpPr txBox="1"/>
          <p:nvPr/>
        </p:nvSpPr>
        <p:spPr>
          <a:xfrm>
            <a:off x="1295400" y="2289407"/>
            <a:ext cx="15621000" cy="2123658"/>
          </a:xfrm>
          <a:prstGeom prst="rect">
            <a:avLst/>
          </a:prstGeom>
          <a:noFill/>
        </p:spPr>
        <p:txBody>
          <a:bodyPr wrap="square">
            <a:spAutoFit/>
          </a:bodyPr>
          <a:lstStyle/>
          <a:p>
            <a:r>
              <a:rPr lang="vi-VN" sz="4400" b="1">
                <a:solidFill>
                  <a:srgbClr val="C00000"/>
                </a:solidFill>
                <a:latin typeface="Cambria" panose="02040503050406030204" pitchFamily="18" charset="0"/>
                <a:ea typeface="Cambria" panose="02040503050406030204" pitchFamily="18" charset="0"/>
              </a:rPr>
              <a:t>Tóc con người mọc khoảng 0,43 mm mỗi ngày. Bạn Khang nói rằng một tuần tóc mọc được hơn 3,5 mm. Em có đồng ý với bạn Khang không? Tại sao?</a:t>
            </a:r>
            <a:endParaRPr lang="vi-VN" sz="4400" b="1" dirty="0">
              <a:solidFill>
                <a:srgbClr val="C00000"/>
              </a:solidFill>
              <a:latin typeface="Cambria" panose="02040503050406030204" pitchFamily="18" charset="0"/>
              <a:ea typeface="Cambria" panose="02040503050406030204" pitchFamily="18" charset="0"/>
            </a:endParaRPr>
          </a:p>
        </p:txBody>
      </p:sp>
      <p:pic>
        <p:nvPicPr>
          <p:cNvPr id="12" name="Picture 11" descr="A black text on a white background&#10;&#10;Description automatically generated">
            <a:extLst>
              <a:ext uri="{FF2B5EF4-FFF2-40B4-BE49-F238E27FC236}">
                <a16:creationId xmlns:a16="http://schemas.microsoft.com/office/drawing/2014/main" id="{A3AA4534-7AC5-4B02-75FA-4CC08CD2024E}"/>
              </a:ext>
            </a:extLst>
          </p:cNvPr>
          <p:cNvPicPr>
            <a:picLocks noChangeAspect="1"/>
          </p:cNvPicPr>
          <p:nvPr/>
        </p:nvPicPr>
        <p:blipFill>
          <a:blip r:embed="rId12">
            <a:extLst>
              <a:ext uri="{28A0092B-C50C-407E-A947-70E740481C1C}">
                <a14:useLocalDpi xmlns:a14="http://schemas.microsoft.com/office/drawing/2010/main" val="0"/>
              </a:ext>
            </a:extLst>
          </a:blip>
          <a:srcRect l="71930" t="26967" r="8334"/>
          <a:stretch/>
        </p:blipFill>
        <p:spPr>
          <a:xfrm>
            <a:off x="11811000" y="4189353"/>
            <a:ext cx="4191001" cy="3339730"/>
          </a:xfrm>
          <a:prstGeom prst="rect">
            <a:avLst/>
          </a:prstGeom>
        </p:spPr>
      </p:pic>
      <p:pic>
        <p:nvPicPr>
          <p:cNvPr id="14" name="Picture 13">
            <a:extLst>
              <a:ext uri="{FF2B5EF4-FFF2-40B4-BE49-F238E27FC236}">
                <a16:creationId xmlns:a16="http://schemas.microsoft.com/office/drawing/2014/main" id="{1A5339D8-12B5-18DA-348A-0FF7D9578603}"/>
              </a:ext>
            </a:extLst>
          </p:cNvPr>
          <p:cNvPicPr>
            <a:picLocks noChangeAspect="1"/>
          </p:cNvPicPr>
          <p:nvPr/>
        </p:nvPicPr>
        <p:blipFill>
          <a:blip r:embed="rId13"/>
          <a:stretch>
            <a:fillRect/>
          </a:stretch>
        </p:blipFill>
        <p:spPr>
          <a:xfrm>
            <a:off x="1037765" y="5921399"/>
            <a:ext cx="1649508" cy="2002973"/>
          </a:xfrm>
          <a:prstGeom prst="rect">
            <a:avLst/>
          </a:prstGeom>
        </p:spPr>
      </p:pic>
      <p:sp>
        <p:nvSpPr>
          <p:cNvPr id="15" name="Speech Bubble: Rectangle with Corners Rounded 14">
            <a:extLst>
              <a:ext uri="{FF2B5EF4-FFF2-40B4-BE49-F238E27FC236}">
                <a16:creationId xmlns:a16="http://schemas.microsoft.com/office/drawing/2014/main" id="{9EBB6678-D169-EA2A-8D76-B1DA859E1773}"/>
              </a:ext>
            </a:extLst>
          </p:cNvPr>
          <p:cNvSpPr/>
          <p:nvPr/>
        </p:nvSpPr>
        <p:spPr>
          <a:xfrm flipH="1">
            <a:off x="3261718" y="4798782"/>
            <a:ext cx="5882282" cy="2859318"/>
          </a:xfrm>
          <a:prstGeom prst="wedgeRoundRectCallout">
            <a:avLst>
              <a:gd name="adj1" fmla="val 57180"/>
              <a:gd name="adj2" fmla="val 14531"/>
              <a:gd name="adj3" fmla="val 16667"/>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Trả lời: Bạn Khang nói sau một tuần tóc mọc được hơn 3,5 </a:t>
            </a:r>
            <a:r>
              <a:rPr lang="vi-VN" sz="4000" dirty="0" err="1">
                <a:solidFill>
                  <a:schemeClr val="tx1"/>
                </a:solidFill>
              </a:rPr>
              <a:t>mm</a:t>
            </a:r>
            <a:r>
              <a:rPr lang="vi-VN" sz="4000" dirty="0">
                <a:solidFill>
                  <a:schemeClr val="tx1"/>
                </a:solidFill>
              </a:rPr>
              <a:t>. </a:t>
            </a:r>
            <a:r>
              <a:rPr lang="vi-VN" sz="4000" b="1" dirty="0">
                <a:solidFill>
                  <a:schemeClr val="tx1"/>
                </a:solidFill>
              </a:rPr>
              <a:t>Câu này là không đúng.</a:t>
            </a:r>
          </a:p>
        </p:txBody>
      </p:sp>
    </p:spTree>
    <p:extLst>
      <p:ext uri="{BB962C8B-B14F-4D97-AF65-F5344CB8AC3E}">
        <p14:creationId xmlns:p14="http://schemas.microsoft.com/office/powerpoint/2010/main" val="2734667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E97C-4A5D-A469-9EFC-3E9B2EE834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7D59DD-318D-7CE8-C9D6-705E52992AD5}"/>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EB5BCF0F-DA4F-0CE8-C010-F93CA8AABB00}"/>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70731593-A1F1-8A55-FB58-B61F5B76382A}"/>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C51B9B04-9E9A-9544-17CD-0A053D095FEA}"/>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EFEDE15F-345E-FBEB-2C17-32E85CA86D43}"/>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363318A3-8FE3-CE17-A1EE-60AB8C3792BD}"/>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EBCB1997-F4D5-D9C0-0719-F167A25A333F}"/>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B8538CC2-FB00-4A53-7B3A-AF12B67C33F0}"/>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2</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94F7E5C0-F3EF-F54D-6C82-60815E9026FC}"/>
              </a:ext>
            </a:extLst>
          </p:cNvPr>
          <p:cNvSpPr txBox="1"/>
          <p:nvPr/>
        </p:nvSpPr>
        <p:spPr>
          <a:xfrm>
            <a:off x="6548756" y="1860325"/>
            <a:ext cx="11837772" cy="1107996"/>
          </a:xfrm>
          <a:prstGeom prst="rect">
            <a:avLst/>
          </a:prstGeom>
          <a:noFill/>
        </p:spPr>
        <p:txBody>
          <a:bodyPr wrap="square">
            <a:spAutoFit/>
          </a:bodyPr>
          <a:lstStyle/>
          <a:p>
            <a:r>
              <a:rPr lang="en-GB" sz="6600" b="1" dirty="0" err="1">
                <a:solidFill>
                  <a:srgbClr val="C00000"/>
                </a:solidFill>
                <a:latin typeface="Cambria" panose="02040503050406030204" pitchFamily="18" charset="0"/>
                <a:ea typeface="Cambria" panose="02040503050406030204" pitchFamily="18" charset="0"/>
              </a:rPr>
              <a:t>Đáp</a:t>
            </a:r>
            <a:r>
              <a:rPr lang="en-GB" sz="6600" b="1" dirty="0">
                <a:solidFill>
                  <a:srgbClr val="C00000"/>
                </a:solidFill>
                <a:latin typeface="Cambria" panose="02040503050406030204" pitchFamily="18" charset="0"/>
                <a:ea typeface="Cambria" panose="02040503050406030204" pitchFamily="18" charset="0"/>
              </a:rPr>
              <a:t> </a:t>
            </a:r>
            <a:r>
              <a:rPr lang="en-GB" sz="6600" b="1" dirty="0" err="1">
                <a:solidFill>
                  <a:srgbClr val="C00000"/>
                </a:solidFill>
                <a:latin typeface="Cambria" panose="02040503050406030204" pitchFamily="18" charset="0"/>
                <a:ea typeface="Cambria" panose="02040503050406030204" pitchFamily="18" charset="0"/>
              </a:rPr>
              <a:t>án</a:t>
            </a:r>
            <a:endParaRPr lang="vi-VN" sz="6600" b="1" dirty="0">
              <a:solidFill>
                <a:srgbClr val="C0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313EF0D-F10E-F49C-F030-4C800C2AAC50}"/>
              </a:ext>
            </a:extLst>
          </p:cNvPr>
          <p:cNvSpPr txBox="1"/>
          <p:nvPr/>
        </p:nvSpPr>
        <p:spPr>
          <a:xfrm>
            <a:off x="1071764" y="3376794"/>
            <a:ext cx="5100438" cy="2862322"/>
          </a:xfrm>
          <a:prstGeom prst="rect">
            <a:avLst/>
          </a:prstGeom>
          <a:solidFill>
            <a:schemeClr val="accent6">
              <a:lumMod val="20000"/>
              <a:lumOff val="80000"/>
            </a:schemeClr>
          </a:solidFill>
        </p:spPr>
        <p:txBody>
          <a:bodyPr wrap="square">
            <a:spAutoFit/>
          </a:bodyPr>
          <a:lstStyle/>
          <a:p>
            <a:pPr algn="just"/>
            <a:r>
              <a:rPr lang="vi-VN" sz="6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 4 = </a:t>
            </a:r>
            <a:r>
              <a:rPr lang="vi-VN"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p>
            <a:pPr algn="just"/>
            <a:r>
              <a:rPr lang="vi-VN" sz="6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 × 4 = </a:t>
            </a:r>
            <a:r>
              <a:rPr lang="vi-VN"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p>
            <a:pPr algn="just"/>
            <a:r>
              <a:rPr lang="vi-VN" sz="6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0,08 × 4 = </a:t>
            </a:r>
            <a:r>
              <a:rPr lang="vi-VN"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0,32</a:t>
            </a:r>
          </a:p>
        </p:txBody>
      </p:sp>
      <p:sp>
        <p:nvSpPr>
          <p:cNvPr id="14" name="TextBox 13">
            <a:extLst>
              <a:ext uri="{FF2B5EF4-FFF2-40B4-BE49-F238E27FC236}">
                <a16:creationId xmlns:a16="http://schemas.microsoft.com/office/drawing/2014/main" id="{D5E3D8D1-D4A3-8AF6-AEEE-9C46C2F73195}"/>
              </a:ext>
            </a:extLst>
          </p:cNvPr>
          <p:cNvSpPr txBox="1"/>
          <p:nvPr/>
        </p:nvSpPr>
        <p:spPr>
          <a:xfrm>
            <a:off x="6563367" y="3503731"/>
            <a:ext cx="4866633" cy="2862322"/>
          </a:xfrm>
          <a:prstGeom prst="rect">
            <a:avLst/>
          </a:prstGeom>
          <a:solidFill>
            <a:schemeClr val="accent1">
              <a:lumMod val="20000"/>
              <a:lumOff val="80000"/>
            </a:schemeClr>
          </a:solidFill>
        </p:spPr>
        <p:txBody>
          <a:bodyPr wrap="square">
            <a:spAutoFit/>
          </a:bodyPr>
          <a:lstStyle/>
          <a:p>
            <a:r>
              <a:rPr lang="vi-VN" sz="6000" dirty="0">
                <a:latin typeface="Calibri" panose="020F0502020204030204" pitchFamily="34" charset="0"/>
                <a:ea typeface="Calibri" panose="020F0502020204030204" pitchFamily="34" charset="0"/>
                <a:cs typeface="Calibri" panose="020F0502020204030204" pitchFamily="34" charset="0"/>
              </a:rPr>
              <a:t>11 × 6 = </a:t>
            </a:r>
            <a:r>
              <a:rPr lang="vi-VN" sz="6000" b="1" dirty="0">
                <a:latin typeface="Calibri" panose="020F0502020204030204" pitchFamily="34" charset="0"/>
                <a:ea typeface="Calibri" panose="020F0502020204030204" pitchFamily="34" charset="0"/>
                <a:cs typeface="Calibri" panose="020F0502020204030204" pitchFamily="34" charset="0"/>
              </a:rPr>
              <a:t>66</a:t>
            </a:r>
          </a:p>
          <a:p>
            <a:r>
              <a:rPr lang="vi-VN" sz="6000" dirty="0">
                <a:latin typeface="Calibri" panose="020F0502020204030204" pitchFamily="34" charset="0"/>
                <a:ea typeface="Calibri" panose="020F0502020204030204" pitchFamily="34" charset="0"/>
                <a:cs typeface="Calibri" panose="020F0502020204030204" pitchFamily="34" charset="0"/>
              </a:rPr>
              <a:t>1,1 × 6 = </a:t>
            </a:r>
            <a:r>
              <a:rPr lang="vi-VN" sz="6000" b="1" dirty="0">
                <a:latin typeface="Calibri" panose="020F0502020204030204" pitchFamily="34" charset="0"/>
                <a:ea typeface="Calibri" panose="020F0502020204030204" pitchFamily="34" charset="0"/>
                <a:cs typeface="Calibri" panose="020F0502020204030204" pitchFamily="34" charset="0"/>
              </a:rPr>
              <a:t>6,6</a:t>
            </a:r>
          </a:p>
          <a:p>
            <a:r>
              <a:rPr lang="vi-VN" sz="6000" dirty="0">
                <a:latin typeface="Calibri" panose="020F0502020204030204" pitchFamily="34" charset="0"/>
                <a:ea typeface="Calibri" panose="020F0502020204030204" pitchFamily="34" charset="0"/>
                <a:cs typeface="Calibri" panose="020F0502020204030204" pitchFamily="34" charset="0"/>
              </a:rPr>
              <a:t>0,11 × 6 = </a:t>
            </a:r>
            <a:r>
              <a:rPr lang="vi-VN" sz="6000" b="1" dirty="0">
                <a:latin typeface="Calibri" panose="020F0502020204030204" pitchFamily="34" charset="0"/>
                <a:ea typeface="Calibri" panose="020F0502020204030204" pitchFamily="34" charset="0"/>
                <a:cs typeface="Calibri" panose="020F0502020204030204" pitchFamily="34" charset="0"/>
              </a:rPr>
              <a:t>0,66</a:t>
            </a:r>
          </a:p>
        </p:txBody>
      </p:sp>
      <p:sp>
        <p:nvSpPr>
          <p:cNvPr id="15" name="TextBox 14">
            <a:extLst>
              <a:ext uri="{FF2B5EF4-FFF2-40B4-BE49-F238E27FC236}">
                <a16:creationId xmlns:a16="http://schemas.microsoft.com/office/drawing/2014/main" id="{2233E3CA-B9C4-6C2B-FF85-415D96B58CBB}"/>
              </a:ext>
            </a:extLst>
          </p:cNvPr>
          <p:cNvSpPr txBox="1"/>
          <p:nvPr/>
        </p:nvSpPr>
        <p:spPr>
          <a:xfrm>
            <a:off x="11913084" y="3469927"/>
            <a:ext cx="5100439" cy="2862322"/>
          </a:xfrm>
          <a:prstGeom prst="rect">
            <a:avLst/>
          </a:prstGeom>
          <a:solidFill>
            <a:schemeClr val="accent2">
              <a:lumMod val="20000"/>
              <a:lumOff val="80000"/>
            </a:schemeClr>
          </a:solidFill>
        </p:spPr>
        <p:txBody>
          <a:bodyPr wrap="square">
            <a:spAutoFit/>
          </a:bodyPr>
          <a:lstStyle/>
          <a:p>
            <a:pPr algn="just"/>
            <a:r>
              <a:rPr lang="vi-VN" sz="6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 3 = </a:t>
            </a:r>
            <a:r>
              <a:rPr lang="vi-VN"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p>
          <a:p>
            <a:pPr algn="just"/>
            <a:r>
              <a:rPr lang="vi-VN" sz="6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 3 = </a:t>
            </a:r>
            <a:r>
              <a:rPr lang="vi-VN"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p>
          <a:p>
            <a:pPr algn="just"/>
            <a:r>
              <a:rPr lang="vi-VN" sz="6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0,12 × 3 = </a:t>
            </a:r>
            <a:r>
              <a:rPr lang="vi-VN"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0,36</a:t>
            </a:r>
          </a:p>
        </p:txBody>
      </p:sp>
    </p:spTree>
    <p:extLst>
      <p:ext uri="{BB962C8B-B14F-4D97-AF65-F5344CB8AC3E}">
        <p14:creationId xmlns:p14="http://schemas.microsoft.com/office/powerpoint/2010/main" val="2350844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B530-0FDF-2424-916E-D9DAEDAD81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03F6DB-B86E-25EF-1E6C-AC73FE4DB96F}"/>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A40CDF57-A6D7-2496-7C0F-A5BA0693831F}"/>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21338DC1-F5B1-609E-38F4-0CAC2968E2C9}"/>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05D83C86-B19E-95B8-4A59-C68C1C6BA82E}"/>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E51D510C-6EA5-6183-C88D-AA130A5106C6}"/>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6076438D-8F40-ABE0-4C3A-75ED80540CD6}"/>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C92F861C-BF04-C284-80C6-C0143158FC46}"/>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13DDC99C-EF53-A3DB-2338-B8C46D5E5E12}"/>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3</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9784EC18-B310-407C-0636-E2C6B2555190}"/>
              </a:ext>
            </a:extLst>
          </p:cNvPr>
          <p:cNvSpPr txBox="1"/>
          <p:nvPr/>
        </p:nvSpPr>
        <p:spPr>
          <a:xfrm>
            <a:off x="1066800" y="2289407"/>
            <a:ext cx="15697200" cy="3416320"/>
          </a:xfrm>
          <a:prstGeom prst="rect">
            <a:avLst/>
          </a:prstGeom>
          <a:noFill/>
        </p:spPr>
        <p:txBody>
          <a:bodyPr wrap="square">
            <a:spAutoFit/>
          </a:bodyPr>
          <a:lstStyle/>
          <a:p>
            <a:r>
              <a:rPr lang="vi-VN" sz="5400" b="1" dirty="0">
                <a:solidFill>
                  <a:srgbClr val="C00000"/>
                </a:solidFill>
                <a:latin typeface="Cambria" panose="02040503050406030204" pitchFamily="18" charset="0"/>
                <a:ea typeface="Cambria" panose="02040503050406030204" pitchFamily="18" charset="0"/>
              </a:rPr>
              <a:t>Một đội bóng rổ đạt trung bình 52,5 điểm mỗi trận đấu. Tính số điểm đội bóng rổ đó đã đạt được trong cả mùa giải, biết rằng đội đã thi đấu tất cả 12 trận.</a:t>
            </a:r>
          </a:p>
        </p:txBody>
      </p:sp>
      <p:pic>
        <p:nvPicPr>
          <p:cNvPr id="10" name="Picture 9">
            <a:extLst>
              <a:ext uri="{FF2B5EF4-FFF2-40B4-BE49-F238E27FC236}">
                <a16:creationId xmlns:a16="http://schemas.microsoft.com/office/drawing/2014/main" id="{8F798872-01E0-4747-1C11-8A74F9D3E554}"/>
              </a:ext>
            </a:extLst>
          </p:cNvPr>
          <p:cNvPicPr>
            <a:picLocks noChangeAspect="1"/>
          </p:cNvPicPr>
          <p:nvPr/>
        </p:nvPicPr>
        <p:blipFill>
          <a:blip r:embed="rId12"/>
          <a:stretch>
            <a:fillRect/>
          </a:stretch>
        </p:blipFill>
        <p:spPr>
          <a:xfrm>
            <a:off x="609600" y="5780398"/>
            <a:ext cx="3132471" cy="3416320"/>
          </a:xfrm>
          <a:prstGeom prst="rect">
            <a:avLst/>
          </a:prstGeom>
        </p:spPr>
      </p:pic>
      <p:pic>
        <p:nvPicPr>
          <p:cNvPr id="12" name="Picture 11">
            <a:extLst>
              <a:ext uri="{FF2B5EF4-FFF2-40B4-BE49-F238E27FC236}">
                <a16:creationId xmlns:a16="http://schemas.microsoft.com/office/drawing/2014/main" id="{08B37A68-A6B0-76B9-3277-0CD309F927DE}"/>
              </a:ext>
            </a:extLst>
          </p:cNvPr>
          <p:cNvPicPr>
            <a:picLocks noChangeAspect="1"/>
          </p:cNvPicPr>
          <p:nvPr/>
        </p:nvPicPr>
        <p:blipFill>
          <a:blip r:embed="rId13"/>
          <a:stretch>
            <a:fillRect/>
          </a:stretch>
        </p:blipFill>
        <p:spPr>
          <a:xfrm>
            <a:off x="3634857" y="5503325"/>
            <a:ext cx="6609109" cy="2244801"/>
          </a:xfrm>
          <a:prstGeom prst="rect">
            <a:avLst/>
          </a:prstGeom>
        </p:spPr>
      </p:pic>
      <p:sp>
        <p:nvSpPr>
          <p:cNvPr id="17" name="TextBox 16">
            <a:extLst>
              <a:ext uri="{FF2B5EF4-FFF2-40B4-BE49-F238E27FC236}">
                <a16:creationId xmlns:a16="http://schemas.microsoft.com/office/drawing/2014/main" id="{C9E11F3B-7CE2-CBDC-DFD8-78B2B97467AA}"/>
              </a:ext>
            </a:extLst>
          </p:cNvPr>
          <p:cNvSpPr txBox="1"/>
          <p:nvPr/>
        </p:nvSpPr>
        <p:spPr>
          <a:xfrm>
            <a:off x="4584628" y="5757651"/>
            <a:ext cx="5518434" cy="2123658"/>
          </a:xfrm>
          <a:prstGeom prst="rect">
            <a:avLst/>
          </a:prstGeom>
          <a:noFill/>
        </p:spPr>
        <p:txBody>
          <a:bodyPr wrap="square">
            <a:spAutoFit/>
          </a:bodyPr>
          <a:lstStyle/>
          <a:p>
            <a:pPr algn="ctr"/>
            <a:r>
              <a:rPr lang="vi-VN" sz="6600" b="1" dirty="0">
                <a:latin typeface="Calibri" panose="020F0502020204030204" pitchFamily="34" charset="0"/>
                <a:ea typeface="Calibri" panose="020F0502020204030204" pitchFamily="34" charset="0"/>
                <a:cs typeface="Calibri" panose="020F0502020204030204" pitchFamily="34" charset="0"/>
              </a:rPr>
              <a:t>Bài toán cho biết gì?</a:t>
            </a:r>
          </a:p>
        </p:txBody>
      </p:sp>
    </p:spTree>
    <p:extLst>
      <p:ext uri="{BB962C8B-B14F-4D97-AF65-F5344CB8AC3E}">
        <p14:creationId xmlns:p14="http://schemas.microsoft.com/office/powerpoint/2010/main" val="3486854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3FDFA-7EC7-BF3E-9185-26FDDEFBEF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09EF08-F058-FB44-AEA6-17373FAC2376}"/>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B4EFA581-58D5-DA63-AC99-72A091509CFF}"/>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ACDB37E8-79C1-55FD-DA3F-461B2C8A00C1}"/>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11892AA3-C0CC-E4CF-3281-513907B398EC}"/>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39278588-64F2-D3B2-E5E1-086C2BB70603}"/>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D59EE6A3-46D7-D2A5-7D66-C67FAABE4F69}"/>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4446E854-6C34-3AAC-7559-C21728E64108}"/>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4A887187-BD95-2D68-9082-8FF1917DD899}"/>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3</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EECCAB8E-FA72-621F-7EC3-6D9F0512E013}"/>
              </a:ext>
            </a:extLst>
          </p:cNvPr>
          <p:cNvSpPr txBox="1"/>
          <p:nvPr/>
        </p:nvSpPr>
        <p:spPr>
          <a:xfrm>
            <a:off x="1066800" y="2289407"/>
            <a:ext cx="15697200" cy="3416320"/>
          </a:xfrm>
          <a:prstGeom prst="rect">
            <a:avLst/>
          </a:prstGeom>
          <a:noFill/>
        </p:spPr>
        <p:txBody>
          <a:bodyPr wrap="square">
            <a:spAutoFit/>
          </a:bodyPr>
          <a:lstStyle/>
          <a:p>
            <a:r>
              <a:rPr lang="vi-VN" sz="5400" b="1">
                <a:solidFill>
                  <a:srgbClr val="C00000"/>
                </a:solidFill>
                <a:latin typeface="Cambria" panose="02040503050406030204" pitchFamily="18" charset="0"/>
                <a:ea typeface="Cambria" panose="02040503050406030204" pitchFamily="18" charset="0"/>
              </a:rPr>
              <a:t>Một đội bóng rổ đạt trung bình 52,5 điểm mỗi trận đấu. Tính số điểm đội bóng rổ đó đã đạt được trong cả mùa giải, biết rằng đội đã thi đấu tất cả 12 trận.</a:t>
            </a:r>
            <a:endParaRPr lang="vi-VN" sz="5400" b="1" dirty="0">
              <a:solidFill>
                <a:srgbClr val="C00000"/>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F8EE3BC9-DA14-3B4C-4389-FECA3FEF41D1}"/>
              </a:ext>
            </a:extLst>
          </p:cNvPr>
          <p:cNvPicPr>
            <a:picLocks noChangeAspect="1"/>
          </p:cNvPicPr>
          <p:nvPr/>
        </p:nvPicPr>
        <p:blipFill>
          <a:blip r:embed="rId12"/>
          <a:stretch>
            <a:fillRect/>
          </a:stretch>
        </p:blipFill>
        <p:spPr>
          <a:xfrm>
            <a:off x="609600" y="5780398"/>
            <a:ext cx="3132471" cy="3416320"/>
          </a:xfrm>
          <a:prstGeom prst="rect">
            <a:avLst/>
          </a:prstGeom>
        </p:spPr>
      </p:pic>
      <p:pic>
        <p:nvPicPr>
          <p:cNvPr id="12" name="Picture 11">
            <a:extLst>
              <a:ext uri="{FF2B5EF4-FFF2-40B4-BE49-F238E27FC236}">
                <a16:creationId xmlns:a16="http://schemas.microsoft.com/office/drawing/2014/main" id="{B49C413E-F429-D4D8-0660-D0F388451D9A}"/>
              </a:ext>
            </a:extLst>
          </p:cNvPr>
          <p:cNvPicPr>
            <a:picLocks noChangeAspect="1"/>
          </p:cNvPicPr>
          <p:nvPr/>
        </p:nvPicPr>
        <p:blipFill>
          <a:blip r:embed="rId13"/>
          <a:stretch>
            <a:fillRect/>
          </a:stretch>
        </p:blipFill>
        <p:spPr>
          <a:xfrm>
            <a:off x="3634857" y="5503325"/>
            <a:ext cx="6609109" cy="2244801"/>
          </a:xfrm>
          <a:prstGeom prst="rect">
            <a:avLst/>
          </a:prstGeom>
        </p:spPr>
      </p:pic>
      <p:sp>
        <p:nvSpPr>
          <p:cNvPr id="17" name="TextBox 16">
            <a:extLst>
              <a:ext uri="{FF2B5EF4-FFF2-40B4-BE49-F238E27FC236}">
                <a16:creationId xmlns:a16="http://schemas.microsoft.com/office/drawing/2014/main" id="{3410689C-AF4B-6E7E-EAE0-74E6D73BFBEB}"/>
              </a:ext>
            </a:extLst>
          </p:cNvPr>
          <p:cNvSpPr txBox="1"/>
          <p:nvPr/>
        </p:nvSpPr>
        <p:spPr>
          <a:xfrm>
            <a:off x="5068872" y="5635917"/>
            <a:ext cx="4254572" cy="2123658"/>
          </a:xfrm>
          <a:prstGeom prst="rect">
            <a:avLst/>
          </a:prstGeom>
          <a:noFill/>
        </p:spPr>
        <p:txBody>
          <a:bodyPr wrap="square">
            <a:spAutoFit/>
          </a:bodyPr>
          <a:lstStyle/>
          <a:p>
            <a:pPr algn="ctr"/>
            <a:r>
              <a:rPr lang="vi-VN" sz="6600" b="1" dirty="0">
                <a:latin typeface="Calibri" panose="020F0502020204030204" pitchFamily="34" charset="0"/>
                <a:ea typeface="Calibri" panose="020F0502020204030204" pitchFamily="34" charset="0"/>
                <a:cs typeface="Calibri" panose="020F0502020204030204" pitchFamily="34" charset="0"/>
              </a:rPr>
              <a:t>Bài toán </a:t>
            </a:r>
            <a:r>
              <a:rPr lang="en-GB" sz="6600" b="1" dirty="0" err="1">
                <a:latin typeface="Calibri" panose="020F0502020204030204" pitchFamily="34" charset="0"/>
                <a:ea typeface="Calibri" panose="020F0502020204030204" pitchFamily="34" charset="0"/>
                <a:cs typeface="Calibri" panose="020F0502020204030204" pitchFamily="34" charset="0"/>
              </a:rPr>
              <a:t>hỏi</a:t>
            </a:r>
            <a:r>
              <a:rPr lang="en-GB" sz="6600" b="1" dirty="0">
                <a:latin typeface="Calibri" panose="020F0502020204030204" pitchFamily="34" charset="0"/>
                <a:ea typeface="Calibri" panose="020F0502020204030204" pitchFamily="34" charset="0"/>
                <a:cs typeface="Calibri" panose="020F0502020204030204" pitchFamily="34" charset="0"/>
              </a:rPr>
              <a:t> </a:t>
            </a:r>
            <a:r>
              <a:rPr lang="en-GB" sz="6600" b="1" dirty="0" err="1">
                <a:latin typeface="Calibri" panose="020F0502020204030204" pitchFamily="34" charset="0"/>
                <a:ea typeface="Calibri" panose="020F0502020204030204" pitchFamily="34" charset="0"/>
                <a:cs typeface="Calibri" panose="020F0502020204030204" pitchFamily="34" charset="0"/>
              </a:rPr>
              <a:t>gì</a:t>
            </a:r>
            <a:r>
              <a:rPr lang="en-GB" sz="6600" b="1" dirty="0">
                <a:latin typeface="Calibri" panose="020F0502020204030204" pitchFamily="34" charset="0"/>
                <a:ea typeface="Calibri" panose="020F0502020204030204" pitchFamily="34" charset="0"/>
                <a:cs typeface="Calibri" panose="020F0502020204030204" pitchFamily="34" charset="0"/>
              </a:rPr>
              <a:t>?</a:t>
            </a:r>
            <a:endParaRPr lang="vi-VN" sz="6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4732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3EC4B-A949-088C-D196-5D79341CAD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485DCB-877B-1EAB-530A-07801DBA9948}"/>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7A61D0B4-9EB6-38BE-61D4-08D018BFE1B0}"/>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BF279249-F45F-FFD1-5E84-A8ACC0EEC99E}"/>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49A11D5E-ED10-A951-D45F-E7C66DDD64E8}"/>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2DD5F607-A4FA-5B50-FC53-7CEFF6064C11}"/>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5E35B5EF-95EB-F15D-3C33-EA19E3A5472F}"/>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5D0DBE71-CD8C-7EA5-D8E2-E4748F26DA57}"/>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DC91373B-33EC-ED9F-78AC-B7C1CB863CA3}"/>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3</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F9F7F458-8A43-D8D2-65A3-66F79ACFF0D9}"/>
              </a:ext>
            </a:extLst>
          </p:cNvPr>
          <p:cNvSpPr txBox="1"/>
          <p:nvPr/>
        </p:nvSpPr>
        <p:spPr>
          <a:xfrm>
            <a:off x="1066800" y="2289407"/>
            <a:ext cx="15697200" cy="923330"/>
          </a:xfrm>
          <a:prstGeom prst="rect">
            <a:avLst/>
          </a:prstGeom>
          <a:noFill/>
        </p:spPr>
        <p:txBody>
          <a:bodyPr wrap="square">
            <a:spAutoFit/>
          </a:bodyPr>
          <a:lstStyle/>
          <a:p>
            <a:r>
              <a:rPr lang="en-GB" sz="5400" b="1" dirty="0" err="1">
                <a:solidFill>
                  <a:srgbClr val="C00000"/>
                </a:solidFill>
                <a:latin typeface="Cambria" panose="02040503050406030204" pitchFamily="18" charset="0"/>
                <a:ea typeface="Cambria" panose="02040503050406030204" pitchFamily="18" charset="0"/>
              </a:rPr>
              <a:t>Bài</a:t>
            </a:r>
            <a:r>
              <a:rPr lang="en-GB" sz="5400" b="1" dirty="0">
                <a:solidFill>
                  <a:srgbClr val="C00000"/>
                </a:solidFill>
                <a:latin typeface="Cambria" panose="02040503050406030204" pitchFamily="18" charset="0"/>
                <a:ea typeface="Cambria" panose="02040503050406030204" pitchFamily="18" charset="0"/>
              </a:rPr>
              <a:t> </a:t>
            </a:r>
            <a:r>
              <a:rPr lang="en-GB" sz="5400" b="1" dirty="0" err="1">
                <a:solidFill>
                  <a:srgbClr val="C00000"/>
                </a:solidFill>
                <a:latin typeface="Cambria" panose="02040503050406030204" pitchFamily="18" charset="0"/>
                <a:ea typeface="Cambria" panose="02040503050406030204" pitchFamily="18" charset="0"/>
              </a:rPr>
              <a:t>giải</a:t>
            </a:r>
            <a:r>
              <a:rPr lang="en-GB" sz="5400" b="1" dirty="0">
                <a:solidFill>
                  <a:srgbClr val="C00000"/>
                </a:solidFill>
                <a:latin typeface="Cambria" panose="02040503050406030204" pitchFamily="18" charset="0"/>
                <a:ea typeface="Cambria" panose="02040503050406030204" pitchFamily="18" charset="0"/>
              </a:rPr>
              <a:t>:</a:t>
            </a:r>
            <a:endParaRPr lang="vi-VN" sz="5400" b="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87DAACB-62D6-C7AF-BAF9-082EE5DF716F}"/>
              </a:ext>
            </a:extLst>
          </p:cNvPr>
          <p:cNvSpPr txBox="1"/>
          <p:nvPr/>
        </p:nvSpPr>
        <p:spPr>
          <a:xfrm>
            <a:off x="1970617" y="3364277"/>
            <a:ext cx="13889566" cy="3785652"/>
          </a:xfrm>
          <a:prstGeom prst="rect">
            <a:avLst/>
          </a:prstGeom>
          <a:noFill/>
        </p:spPr>
        <p:txBody>
          <a:bodyPr wrap="square">
            <a:spAutoFit/>
          </a:bodyPr>
          <a:lstStyle/>
          <a:p>
            <a:pPr algn="ctr"/>
            <a:r>
              <a:rPr lang="vi-VN" sz="6000" dirty="0">
                <a:latin typeface="Calibri" panose="020F0502020204030204" pitchFamily="34" charset="0"/>
                <a:ea typeface="Calibri" panose="020F0502020204030204" pitchFamily="34" charset="0"/>
                <a:cs typeface="Calibri" panose="020F0502020204030204" pitchFamily="34" charset="0"/>
              </a:rPr>
              <a:t>Số điểm đội bóng rổ đó đã đạt được trong cả mùa giải là:</a:t>
            </a:r>
          </a:p>
          <a:p>
            <a:pPr algn="ctr"/>
            <a:r>
              <a:rPr lang="vi-VN" sz="6000" dirty="0">
                <a:latin typeface="Calibri" panose="020F0502020204030204" pitchFamily="34" charset="0"/>
                <a:ea typeface="Calibri" panose="020F0502020204030204" pitchFamily="34" charset="0"/>
                <a:cs typeface="Calibri" panose="020F0502020204030204" pitchFamily="34" charset="0"/>
              </a:rPr>
              <a:t>52,5 × 12 = 630 (điểm)</a:t>
            </a:r>
            <a:endParaRPr lang="en-GB" sz="6000" dirty="0">
              <a:latin typeface="Calibri" panose="020F0502020204030204" pitchFamily="34" charset="0"/>
              <a:ea typeface="Calibri" panose="020F0502020204030204" pitchFamily="34" charset="0"/>
              <a:cs typeface="Calibri" panose="020F0502020204030204" pitchFamily="34" charset="0"/>
            </a:endParaRPr>
          </a:p>
          <a:p>
            <a:pPr algn="ctr"/>
            <a:r>
              <a:rPr lang="vi-VN" sz="6000" dirty="0">
                <a:latin typeface="Calibri" panose="020F0502020204030204" pitchFamily="34" charset="0"/>
                <a:ea typeface="Calibri" panose="020F0502020204030204" pitchFamily="34" charset="0"/>
                <a:cs typeface="Calibri" panose="020F0502020204030204" pitchFamily="34" charset="0"/>
              </a:rPr>
              <a:t>Đáp số: 630 điểm</a:t>
            </a:r>
          </a:p>
        </p:txBody>
      </p:sp>
    </p:spTree>
    <p:extLst>
      <p:ext uri="{BB962C8B-B14F-4D97-AF65-F5344CB8AC3E}">
        <p14:creationId xmlns:p14="http://schemas.microsoft.com/office/powerpoint/2010/main" val="673774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FB518-80EF-FFC8-A673-826730F7B2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D20866-0C9D-BC1B-6C94-CC80F30930CB}"/>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C451DCD0-CC9F-C2C9-7BC0-41BFBAB1E4FA}"/>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8D40F837-953C-DA07-6FE8-BE5495C60866}"/>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69EB38F0-2BD8-65D6-A903-7B33DE2DE2CE}"/>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C24063D5-AF2A-4032-1485-DD1D92CFE65A}"/>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856968E2-8381-6F92-8051-2C0E65FCD605}"/>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D933471C-87EA-5A40-A8F0-2A7F82E28252}"/>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AB2C2FF7-21BE-D9DA-46C1-E008C753C881}"/>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4</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175611C1-3D0E-5474-9C97-E771D8CB4628}"/>
              </a:ext>
            </a:extLst>
          </p:cNvPr>
          <p:cNvSpPr txBox="1"/>
          <p:nvPr/>
        </p:nvSpPr>
        <p:spPr>
          <a:xfrm>
            <a:off x="1066800" y="2289407"/>
            <a:ext cx="11201400" cy="5262979"/>
          </a:xfrm>
          <a:prstGeom prst="rect">
            <a:avLst/>
          </a:prstGeom>
          <a:noFill/>
        </p:spPr>
        <p:txBody>
          <a:bodyPr wrap="square">
            <a:spAutoFit/>
          </a:bodyPr>
          <a:lstStyle/>
          <a:p>
            <a:r>
              <a:rPr lang="vi-VN" sz="4800" b="1" dirty="0">
                <a:solidFill>
                  <a:srgbClr val="C00000"/>
                </a:solidFill>
                <a:latin typeface="Cambria" panose="02040503050406030204" pitchFamily="18" charset="0"/>
                <a:ea typeface="Cambria" panose="02040503050406030204" pitchFamily="18" charset="0"/>
              </a:rPr>
              <a:t>Một cây trưởng thành cao 30 m, trong một năm có thể hấp thụ khoảng 22,7 </a:t>
            </a:r>
            <a:r>
              <a:rPr lang="vi-VN" sz="4800" b="1" dirty="0" err="1">
                <a:solidFill>
                  <a:srgbClr val="C00000"/>
                </a:solidFill>
                <a:latin typeface="Cambria" panose="02040503050406030204" pitchFamily="18" charset="0"/>
                <a:ea typeface="Cambria" panose="02040503050406030204" pitchFamily="18" charset="0"/>
              </a:rPr>
              <a:t>kg</a:t>
            </a:r>
            <a:r>
              <a:rPr lang="vi-VN" sz="4800" b="1" dirty="0">
                <a:solidFill>
                  <a:srgbClr val="C00000"/>
                </a:solidFill>
                <a:latin typeface="Cambria" panose="02040503050406030204" pitchFamily="18" charset="0"/>
                <a:ea typeface="Cambria" panose="02040503050406030204" pitchFamily="18" charset="0"/>
              </a:rPr>
              <a:t> khí các-bô-</a:t>
            </a:r>
            <a:r>
              <a:rPr lang="vi-VN" sz="4800" b="1" dirty="0" err="1">
                <a:solidFill>
                  <a:srgbClr val="C00000"/>
                </a:solidFill>
                <a:latin typeface="Cambria" panose="02040503050406030204" pitchFamily="18" charset="0"/>
                <a:ea typeface="Cambria" panose="02040503050406030204" pitchFamily="18" charset="0"/>
              </a:rPr>
              <a:t>níc</a:t>
            </a:r>
            <a:r>
              <a:rPr lang="vi-VN" sz="4800" b="1" dirty="0">
                <a:solidFill>
                  <a:srgbClr val="C00000"/>
                </a:solidFill>
                <a:latin typeface="Cambria" panose="02040503050406030204" pitchFamily="18" charset="0"/>
                <a:ea typeface="Cambria" panose="02040503050406030204" pitchFamily="18" charset="0"/>
              </a:rPr>
              <a:t> và sản xuất ra khoảng 2,7 </a:t>
            </a:r>
            <a:r>
              <a:rPr lang="vi-VN" sz="4800" b="1" dirty="0" err="1">
                <a:solidFill>
                  <a:srgbClr val="C00000"/>
                </a:solidFill>
                <a:latin typeface="Cambria" panose="02040503050406030204" pitchFamily="18" charset="0"/>
                <a:ea typeface="Cambria" panose="02040503050406030204" pitchFamily="18" charset="0"/>
              </a:rPr>
              <a:t>kg</a:t>
            </a:r>
            <a:r>
              <a:rPr lang="vi-VN" sz="4800" b="1" dirty="0">
                <a:solidFill>
                  <a:srgbClr val="C00000"/>
                </a:solidFill>
                <a:latin typeface="Cambria" panose="02040503050406030204" pitchFamily="18" charset="0"/>
                <a:ea typeface="Cambria" panose="02040503050406030204" pitchFamily="18" charset="0"/>
              </a:rPr>
              <a:t> khí ô-xi, lượng ô-xi này dự tính có thể hỗ trợ nhu cầu hô hấp ít nhất cho 2 người.</a:t>
            </a:r>
          </a:p>
          <a:p>
            <a:r>
              <a:rPr lang="vi-VN" sz="4800" b="1" dirty="0">
                <a:solidFill>
                  <a:srgbClr val="C00000"/>
                </a:solidFill>
                <a:latin typeface="Cambria" panose="02040503050406030204" pitchFamily="18" charset="0"/>
                <a:ea typeface="Cambria" panose="02040503050406030204" pitchFamily="18" charset="0"/>
              </a:rPr>
              <a:t>(Nguồn: https://kienviet.net)</a:t>
            </a:r>
          </a:p>
        </p:txBody>
      </p:sp>
      <p:pic>
        <p:nvPicPr>
          <p:cNvPr id="12" name="Picture 11" descr="A screenshot of a book&#10;&#10;Description automatically generated">
            <a:extLst>
              <a:ext uri="{FF2B5EF4-FFF2-40B4-BE49-F238E27FC236}">
                <a16:creationId xmlns:a16="http://schemas.microsoft.com/office/drawing/2014/main" id="{CEFBF6AD-30E3-959B-4530-AC79464E51C0}"/>
              </a:ext>
            </a:extLst>
          </p:cNvPr>
          <p:cNvPicPr>
            <a:picLocks noChangeAspect="1"/>
          </p:cNvPicPr>
          <p:nvPr/>
        </p:nvPicPr>
        <p:blipFill>
          <a:blip r:embed="rId12">
            <a:extLst>
              <a:ext uri="{28A0092B-C50C-407E-A947-70E740481C1C}">
                <a14:useLocalDpi xmlns:a14="http://schemas.microsoft.com/office/drawing/2010/main" val="0"/>
              </a:ext>
            </a:extLst>
          </a:blip>
          <a:srcRect l="56820" t="6408" r="7237" b="41403"/>
          <a:stretch/>
        </p:blipFill>
        <p:spPr>
          <a:xfrm>
            <a:off x="12461595" y="3008994"/>
            <a:ext cx="4174251" cy="3365491"/>
          </a:xfrm>
          <a:prstGeom prst="rect">
            <a:avLst/>
          </a:prstGeom>
        </p:spPr>
      </p:pic>
    </p:spTree>
    <p:extLst>
      <p:ext uri="{BB962C8B-B14F-4D97-AF65-F5344CB8AC3E}">
        <p14:creationId xmlns:p14="http://schemas.microsoft.com/office/powerpoint/2010/main" val="3261408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0AD1E-4330-8842-4285-1192F329D9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07AB54-FE3C-E29F-9C6D-9EF3D6DA9EEC}"/>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C9928D4F-E6A9-80B1-AC5C-5F8357F2D7CF}"/>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DDAA66A4-DA37-DB9C-7144-48B5402B95FA}"/>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3D6A1F55-78A6-6134-D325-0AAC08A000B4}"/>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7AA1B78D-4A5E-2BAA-E212-28F05672982A}"/>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3CCB826B-8F6C-53F6-7119-CC268DE3228B}"/>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AB687837-3225-1E90-AF74-7EBE48DB7B7E}"/>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FCE7F026-A2D8-C8C9-4752-46E78C429F6E}"/>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4</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837D5CB6-7D7C-0CAC-022A-CB9B2899FC64}"/>
              </a:ext>
            </a:extLst>
          </p:cNvPr>
          <p:cNvSpPr txBox="1"/>
          <p:nvPr/>
        </p:nvSpPr>
        <p:spPr>
          <a:xfrm>
            <a:off x="1066800" y="2289407"/>
            <a:ext cx="11201400" cy="5016758"/>
          </a:xfrm>
          <a:prstGeom prst="rect">
            <a:avLst/>
          </a:prstGeom>
          <a:noFill/>
        </p:spPr>
        <p:txBody>
          <a:bodyPr wrap="square">
            <a:spAutoFit/>
          </a:bodyPr>
          <a:lstStyle/>
          <a:p>
            <a:r>
              <a:rPr lang="vi-VN" sz="4000" b="1">
                <a:latin typeface="Cambria" panose="02040503050406030204" pitchFamily="18" charset="0"/>
                <a:ea typeface="Cambria" panose="02040503050406030204" pitchFamily="18" charset="0"/>
              </a:rPr>
              <a:t>a) Trong một năm, vườn cây có 50 cây trưởng thành thì có thể hấp thụ được khoảng bao nhiêu ki-lô-gam khí các-bô-níc và sản xuất ra khoảng bao nhiêu ki-lô-gam khí ô-xi?</a:t>
            </a:r>
          </a:p>
          <a:p>
            <a:endParaRPr lang="vi-VN" sz="4000" b="1">
              <a:latin typeface="Cambria" panose="02040503050406030204" pitchFamily="18" charset="0"/>
              <a:ea typeface="Cambria" panose="02040503050406030204" pitchFamily="18" charset="0"/>
            </a:endParaRPr>
          </a:p>
          <a:p>
            <a:r>
              <a:rPr lang="vi-VN" sz="4000" b="1">
                <a:latin typeface="Cambria" panose="02040503050406030204" pitchFamily="18" charset="0"/>
                <a:ea typeface="Cambria" panose="02040503050406030204" pitchFamily="18" charset="0"/>
              </a:rPr>
              <a:t>b) Để đủ hỗ trợ nhu cầu hô hấp cho một gia đình 6 người thì cần trồng bao nhiêu cây xanh như thế?</a:t>
            </a:r>
            <a:endParaRPr lang="vi-VN" sz="4000" b="1" dirty="0">
              <a:latin typeface="Cambria" panose="02040503050406030204" pitchFamily="18" charset="0"/>
              <a:ea typeface="Cambria" panose="02040503050406030204" pitchFamily="18" charset="0"/>
            </a:endParaRPr>
          </a:p>
        </p:txBody>
      </p:sp>
      <p:pic>
        <p:nvPicPr>
          <p:cNvPr id="12" name="Picture 11" descr="A screenshot of a book&#10;&#10;Description automatically generated">
            <a:extLst>
              <a:ext uri="{FF2B5EF4-FFF2-40B4-BE49-F238E27FC236}">
                <a16:creationId xmlns:a16="http://schemas.microsoft.com/office/drawing/2014/main" id="{42C5DE1E-766D-D1B7-0D9D-18A7CE279198}"/>
              </a:ext>
            </a:extLst>
          </p:cNvPr>
          <p:cNvPicPr>
            <a:picLocks noChangeAspect="1"/>
          </p:cNvPicPr>
          <p:nvPr/>
        </p:nvPicPr>
        <p:blipFill>
          <a:blip r:embed="rId12">
            <a:extLst>
              <a:ext uri="{28A0092B-C50C-407E-A947-70E740481C1C}">
                <a14:useLocalDpi xmlns:a14="http://schemas.microsoft.com/office/drawing/2010/main" val="0"/>
              </a:ext>
            </a:extLst>
          </a:blip>
          <a:srcRect l="56820" t="6408" r="7237" b="41403"/>
          <a:stretch/>
        </p:blipFill>
        <p:spPr>
          <a:xfrm>
            <a:off x="12461595" y="3008994"/>
            <a:ext cx="4174251" cy="3365491"/>
          </a:xfrm>
          <a:prstGeom prst="rect">
            <a:avLst/>
          </a:prstGeom>
        </p:spPr>
      </p:pic>
    </p:spTree>
    <p:extLst>
      <p:ext uri="{BB962C8B-B14F-4D97-AF65-F5344CB8AC3E}">
        <p14:creationId xmlns:p14="http://schemas.microsoft.com/office/powerpoint/2010/main" val="418631724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BB0D-8074-1C7E-2455-E4AF91EA12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5FCEA5-6D55-83A8-6013-3CA56638FAD4}"/>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1DE5FAA2-6039-5C1F-0C17-A913EE514A01}"/>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0BEE3C11-C1D1-30BC-5481-AE41AE7D5520}"/>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3190B77A-303C-7779-FB49-6C5F88CBA012}"/>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AE7A3D96-72BD-31B6-49AB-20345E7FC283}"/>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BD537BB9-0B25-AF7B-58A2-47A9E8129CF6}"/>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FA0DDDC1-9337-320E-D611-66951188410A}"/>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AD96A4E8-02EC-277D-DBE9-0BF685E17910}"/>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4</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37184D44-5BC8-DA81-E3F8-B63E7F4856B3}"/>
              </a:ext>
            </a:extLst>
          </p:cNvPr>
          <p:cNvSpPr txBox="1"/>
          <p:nvPr/>
        </p:nvSpPr>
        <p:spPr>
          <a:xfrm>
            <a:off x="1066800" y="2289407"/>
            <a:ext cx="11201400" cy="707886"/>
          </a:xfrm>
          <a:prstGeom prst="rect">
            <a:avLst/>
          </a:prstGeom>
          <a:noFill/>
        </p:spPr>
        <p:txBody>
          <a:bodyPr wrap="square">
            <a:spAutoFit/>
          </a:bodyPr>
          <a:lstStyle/>
          <a:p>
            <a:r>
              <a:rPr lang="en-GB" sz="4000" b="1" dirty="0" err="1">
                <a:latin typeface="Cambria" panose="02040503050406030204" pitchFamily="18" charset="0"/>
                <a:ea typeface="Cambria" panose="02040503050406030204" pitchFamily="18" charset="0"/>
              </a:rPr>
              <a:t>Bài</a:t>
            </a:r>
            <a:r>
              <a:rPr lang="en-GB" sz="4000" b="1" dirty="0">
                <a:latin typeface="Cambria" panose="02040503050406030204" pitchFamily="18" charset="0"/>
                <a:ea typeface="Cambria" panose="02040503050406030204" pitchFamily="18" charset="0"/>
              </a:rPr>
              <a:t> </a:t>
            </a:r>
            <a:r>
              <a:rPr lang="en-GB" sz="4000" b="1" dirty="0" err="1">
                <a:latin typeface="Cambria" panose="02040503050406030204" pitchFamily="18" charset="0"/>
                <a:ea typeface="Cambria" panose="02040503050406030204" pitchFamily="18" charset="0"/>
              </a:rPr>
              <a:t>giải</a:t>
            </a:r>
            <a:r>
              <a:rPr lang="en-GB"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E80C2789-C7DC-5246-D0E2-0E55A7ACDB71}"/>
              </a:ext>
            </a:extLst>
          </p:cNvPr>
          <p:cNvSpPr txBox="1"/>
          <p:nvPr/>
        </p:nvSpPr>
        <p:spPr>
          <a:xfrm>
            <a:off x="1232451" y="3076288"/>
            <a:ext cx="15394927" cy="4154984"/>
          </a:xfrm>
          <a:prstGeom prst="rect">
            <a:avLst/>
          </a:prstGeom>
          <a:noFill/>
        </p:spPr>
        <p:txBody>
          <a:bodyPr wrap="square">
            <a:spAutoFit/>
          </a:bodyPr>
          <a:lstStyle/>
          <a:p>
            <a:r>
              <a:rPr lang="vi-VN" sz="4400" dirty="0">
                <a:latin typeface="Calibri" panose="020F0502020204030204" pitchFamily="34" charset="0"/>
                <a:ea typeface="Calibri" panose="020F0502020204030204" pitchFamily="34" charset="0"/>
                <a:cs typeface="Calibri" panose="020F0502020204030204" pitchFamily="34" charset="0"/>
              </a:rPr>
              <a:t>a, </a:t>
            </a:r>
          </a:p>
          <a:p>
            <a:r>
              <a:rPr lang="vi-VN" sz="4400" b="1" dirty="0">
                <a:latin typeface="Calibri" panose="020F0502020204030204" pitchFamily="34" charset="0"/>
                <a:ea typeface="Calibri" panose="020F0502020204030204" pitchFamily="34" charset="0"/>
                <a:cs typeface="Calibri" panose="020F0502020204030204" pitchFamily="34" charset="0"/>
              </a:rPr>
              <a:t>- Ta có: 22,7  x  50 = 1 135 (</a:t>
            </a:r>
            <a:r>
              <a:rPr lang="vi-VN" sz="4400" b="1" dirty="0" err="1">
                <a:latin typeface="Calibri" panose="020F0502020204030204" pitchFamily="34" charset="0"/>
                <a:ea typeface="Calibri" panose="020F0502020204030204" pitchFamily="34" charset="0"/>
                <a:cs typeface="Calibri" panose="020F0502020204030204" pitchFamily="34" charset="0"/>
              </a:rPr>
              <a:t>kg</a:t>
            </a:r>
            <a:r>
              <a:rPr lang="vi-VN" sz="4400" b="1" dirty="0">
                <a:latin typeface="Calibri" panose="020F0502020204030204" pitchFamily="34" charset="0"/>
                <a:ea typeface="Calibri" panose="020F0502020204030204" pitchFamily="34" charset="0"/>
                <a:cs typeface="Calibri" panose="020F0502020204030204" pitchFamily="34" charset="0"/>
              </a:rPr>
              <a:t>); </a:t>
            </a:r>
          </a:p>
          <a:p>
            <a:r>
              <a:rPr lang="vi-VN" sz="4400" b="1" dirty="0">
                <a:latin typeface="Calibri" panose="020F0502020204030204" pitchFamily="34" charset="0"/>
                <a:ea typeface="Calibri" panose="020F0502020204030204" pitchFamily="34" charset="0"/>
                <a:cs typeface="Calibri" panose="020F0502020204030204" pitchFamily="34" charset="0"/>
              </a:rPr>
              <a:t>             2,7 x 50 = 135 (</a:t>
            </a:r>
            <a:r>
              <a:rPr lang="vi-VN" sz="4400" b="1" dirty="0" err="1">
                <a:latin typeface="Calibri" panose="020F0502020204030204" pitchFamily="34" charset="0"/>
                <a:ea typeface="Calibri" panose="020F0502020204030204" pitchFamily="34" charset="0"/>
                <a:cs typeface="Calibri" panose="020F0502020204030204" pitchFamily="34" charset="0"/>
              </a:rPr>
              <a:t>kg</a:t>
            </a:r>
            <a:r>
              <a:rPr lang="vi-VN" sz="4400" b="1" dirty="0">
                <a:latin typeface="Calibri" panose="020F0502020204030204" pitchFamily="34" charset="0"/>
                <a:ea typeface="Calibri" panose="020F0502020204030204" pitchFamily="34" charset="0"/>
                <a:cs typeface="Calibri" panose="020F0502020204030204" pitchFamily="34" charset="0"/>
              </a:rPr>
              <a:t>).</a:t>
            </a:r>
          </a:p>
          <a:p>
            <a:r>
              <a:rPr lang="vi-VN" sz="4400" dirty="0">
                <a:latin typeface="Calibri" panose="020F0502020204030204" pitchFamily="34" charset="0"/>
                <a:ea typeface="Calibri" panose="020F0502020204030204" pitchFamily="34" charset="0"/>
                <a:cs typeface="Calibri" panose="020F0502020204030204" pitchFamily="34" charset="0"/>
              </a:rPr>
              <a:t>Trả lời: Trong một năm, vườn cây có 50 cây trưởng thành thì có thể hấp thụ được khoảng </a:t>
            </a:r>
            <a:r>
              <a:rPr lang="vi-VN" sz="4400" b="1" dirty="0">
                <a:latin typeface="Calibri" panose="020F0502020204030204" pitchFamily="34" charset="0"/>
                <a:ea typeface="Calibri" panose="020F0502020204030204" pitchFamily="34" charset="0"/>
                <a:cs typeface="Calibri" panose="020F0502020204030204" pitchFamily="34" charset="0"/>
              </a:rPr>
              <a:t>1 135 </a:t>
            </a:r>
            <a:r>
              <a:rPr lang="vi-VN" sz="4400" b="1" dirty="0" err="1">
                <a:latin typeface="Calibri" panose="020F0502020204030204" pitchFamily="34" charset="0"/>
                <a:ea typeface="Calibri" panose="020F0502020204030204" pitchFamily="34" charset="0"/>
                <a:cs typeface="Calibri" panose="020F0502020204030204" pitchFamily="34" charset="0"/>
              </a:rPr>
              <a:t>kg</a:t>
            </a:r>
            <a:r>
              <a:rPr lang="vi-VN" sz="4400" b="1" dirty="0">
                <a:latin typeface="Calibri" panose="020F0502020204030204" pitchFamily="34" charset="0"/>
                <a:ea typeface="Calibri" panose="020F0502020204030204" pitchFamily="34" charset="0"/>
                <a:cs typeface="Calibri" panose="020F0502020204030204" pitchFamily="34" charset="0"/>
              </a:rPr>
              <a:t> khí các-bô-</a:t>
            </a:r>
            <a:r>
              <a:rPr lang="vi-VN" sz="4400" b="1" dirty="0" err="1">
                <a:latin typeface="Calibri" panose="020F0502020204030204" pitchFamily="34" charset="0"/>
                <a:ea typeface="Calibri" panose="020F0502020204030204" pitchFamily="34" charset="0"/>
                <a:cs typeface="Calibri" panose="020F0502020204030204" pitchFamily="34" charset="0"/>
              </a:rPr>
              <a:t>níc</a:t>
            </a:r>
            <a:r>
              <a:rPr lang="vi-VN" sz="4400" b="1" dirty="0">
                <a:latin typeface="Calibri" panose="020F0502020204030204" pitchFamily="34" charset="0"/>
                <a:ea typeface="Calibri" panose="020F0502020204030204" pitchFamily="34" charset="0"/>
                <a:cs typeface="Calibri" panose="020F0502020204030204" pitchFamily="34" charset="0"/>
              </a:rPr>
              <a:t> và sản xuất ra khoảng 135 </a:t>
            </a:r>
            <a:r>
              <a:rPr lang="vi-VN" sz="4400" b="1" dirty="0" err="1">
                <a:latin typeface="Calibri" panose="020F0502020204030204" pitchFamily="34" charset="0"/>
                <a:ea typeface="Calibri" panose="020F0502020204030204" pitchFamily="34" charset="0"/>
                <a:cs typeface="Calibri" panose="020F0502020204030204" pitchFamily="34" charset="0"/>
              </a:rPr>
              <a:t>kg</a:t>
            </a:r>
            <a:r>
              <a:rPr lang="vi-VN" sz="4400" b="1" dirty="0">
                <a:latin typeface="Calibri" panose="020F0502020204030204" pitchFamily="34" charset="0"/>
                <a:ea typeface="Calibri" panose="020F0502020204030204" pitchFamily="34" charset="0"/>
                <a:cs typeface="Calibri" panose="020F0502020204030204" pitchFamily="34" charset="0"/>
              </a:rPr>
              <a:t> khi ô-xi.</a:t>
            </a:r>
          </a:p>
        </p:txBody>
      </p:sp>
    </p:spTree>
    <p:extLst>
      <p:ext uri="{BB962C8B-B14F-4D97-AF65-F5344CB8AC3E}">
        <p14:creationId xmlns:p14="http://schemas.microsoft.com/office/powerpoint/2010/main" val="2325221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BF65B-CAC6-B174-7736-C1FEB07C70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68F3F9F-79CA-5FF6-9B27-210D50CEAA49}"/>
              </a:ext>
            </a:extLst>
          </p:cNvPr>
          <p:cNvSpPr/>
          <p:nvPr/>
        </p:nvSpPr>
        <p:spPr>
          <a:xfrm>
            <a:off x="-1165310" y="-11544"/>
            <a:ext cx="19689951" cy="5486779"/>
          </a:xfrm>
          <a:custGeom>
            <a:avLst/>
            <a:gdLst/>
            <a:ahLst/>
            <a:cxnLst/>
            <a:rect l="l" t="t" r="r" b="b"/>
            <a:pathLst>
              <a:path w="19689951" h="5486779">
                <a:moveTo>
                  <a:pt x="0" y="0"/>
                </a:moveTo>
                <a:lnTo>
                  <a:pt x="19689951" y="0"/>
                </a:lnTo>
                <a:lnTo>
                  <a:pt x="19689951" y="5486779"/>
                </a:lnTo>
                <a:lnTo>
                  <a:pt x="0" y="5486779"/>
                </a:lnTo>
                <a:lnTo>
                  <a:pt x="0" y="0"/>
                </a:lnTo>
                <a:close/>
              </a:path>
            </a:pathLst>
          </a:custGeom>
          <a:blipFill>
            <a:blip r:embed="rId2">
              <a:alphaModFix amt="69000"/>
            </a:blip>
            <a:stretch>
              <a:fillRect b="-153894"/>
            </a:stretch>
          </a:blipFill>
        </p:spPr>
        <p:txBody>
          <a:bodyPr/>
          <a:lstStyle/>
          <a:p>
            <a:endParaRPr lang="vi-VN"/>
          </a:p>
        </p:txBody>
      </p:sp>
      <p:sp>
        <p:nvSpPr>
          <p:cNvPr id="3" name="Freeform 3">
            <a:extLst>
              <a:ext uri="{FF2B5EF4-FFF2-40B4-BE49-F238E27FC236}">
                <a16:creationId xmlns:a16="http://schemas.microsoft.com/office/drawing/2014/main" id="{BBB95E92-62A0-EE22-4B7A-35969009C595}"/>
              </a:ext>
            </a:extLst>
          </p:cNvPr>
          <p:cNvSpPr/>
          <p:nvPr/>
        </p:nvSpPr>
        <p:spPr>
          <a:xfrm>
            <a:off x="-3425895" y="210015"/>
            <a:ext cx="23657631" cy="9866970"/>
          </a:xfrm>
          <a:custGeom>
            <a:avLst/>
            <a:gdLst/>
            <a:ahLst/>
            <a:cxnLst/>
            <a:rect l="l" t="t" r="r" b="b"/>
            <a:pathLst>
              <a:path w="28925203" h="9866970">
                <a:moveTo>
                  <a:pt x="0" y="0"/>
                </a:moveTo>
                <a:lnTo>
                  <a:pt x="28925203" y="0"/>
                </a:lnTo>
                <a:lnTo>
                  <a:pt x="28925203" y="9866970"/>
                </a:lnTo>
                <a:lnTo>
                  <a:pt x="0" y="9866970"/>
                </a:lnTo>
                <a:lnTo>
                  <a:pt x="0" y="0"/>
                </a:lnTo>
                <a:close/>
              </a:path>
            </a:pathLst>
          </a:custGeom>
          <a:blipFill>
            <a:blip r:embed="rId3">
              <a:extLst>
                <a:ext uri="{96DAC541-7B7A-43D3-8B79-37D633B846F1}">
                  <asvg:svgBlip xmlns:asvg="http://schemas.microsoft.com/office/drawing/2016/SVG/main" xmlns="" r:embed="rId4"/>
                </a:ext>
              </a:extLst>
            </a:blip>
            <a:stretch>
              <a:fillRect b="-40396"/>
            </a:stretch>
          </a:blipFill>
        </p:spPr>
        <p:txBody>
          <a:bodyPr/>
          <a:lstStyle/>
          <a:p>
            <a:endParaRPr lang="vi-VN"/>
          </a:p>
        </p:txBody>
      </p:sp>
      <p:sp>
        <p:nvSpPr>
          <p:cNvPr id="4" name="Freeform 4">
            <a:extLst>
              <a:ext uri="{FF2B5EF4-FFF2-40B4-BE49-F238E27FC236}">
                <a16:creationId xmlns:a16="http://schemas.microsoft.com/office/drawing/2014/main" id="{400FE111-4B95-228A-F057-0139424C4203}"/>
              </a:ext>
            </a:extLst>
          </p:cNvPr>
          <p:cNvSpPr/>
          <p:nvPr/>
        </p:nvSpPr>
        <p:spPr>
          <a:xfrm>
            <a:off x="8402921" y="7529083"/>
            <a:ext cx="9885079" cy="3043780"/>
          </a:xfrm>
          <a:custGeom>
            <a:avLst/>
            <a:gdLst/>
            <a:ahLst/>
            <a:cxnLst/>
            <a:rect l="l" t="t" r="r" b="b"/>
            <a:pathLst>
              <a:path w="9885079" h="3043780">
                <a:moveTo>
                  <a:pt x="0" y="0"/>
                </a:moveTo>
                <a:lnTo>
                  <a:pt x="9885079" y="0"/>
                </a:lnTo>
                <a:lnTo>
                  <a:pt x="9885079" y="3043781"/>
                </a:lnTo>
                <a:lnTo>
                  <a:pt x="0" y="3043781"/>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46CDA93F-3C3C-AF4F-7D14-C3FD859744BA}"/>
              </a:ext>
            </a:extLst>
          </p:cNvPr>
          <p:cNvSpPr/>
          <p:nvPr/>
        </p:nvSpPr>
        <p:spPr>
          <a:xfrm flipH="1">
            <a:off x="-1482157" y="7529083"/>
            <a:ext cx="9885079" cy="3043780"/>
          </a:xfrm>
          <a:custGeom>
            <a:avLst/>
            <a:gdLst/>
            <a:ahLst/>
            <a:cxnLst/>
            <a:rect l="l" t="t" r="r" b="b"/>
            <a:pathLst>
              <a:path w="9885079" h="3043780">
                <a:moveTo>
                  <a:pt x="9885078" y="0"/>
                </a:moveTo>
                <a:lnTo>
                  <a:pt x="0" y="0"/>
                </a:lnTo>
                <a:lnTo>
                  <a:pt x="0" y="3043781"/>
                </a:lnTo>
                <a:lnTo>
                  <a:pt x="9885078" y="3043781"/>
                </a:lnTo>
                <a:lnTo>
                  <a:pt x="9885078" y="0"/>
                </a:lnTo>
                <a:close/>
              </a:path>
            </a:pathLst>
          </a:custGeom>
          <a:blipFill>
            <a:blip r:embed="rId5"/>
            <a:stretch>
              <a:fillRect/>
            </a:stretch>
          </a:blipFill>
        </p:spPr>
        <p:txBody>
          <a:bodyPr/>
          <a:lstStyle/>
          <a:p>
            <a:endParaRPr lang="vi-VN"/>
          </a:p>
        </p:txBody>
      </p:sp>
      <p:sp>
        <p:nvSpPr>
          <p:cNvPr id="6" name="Freeform 6">
            <a:extLst>
              <a:ext uri="{FF2B5EF4-FFF2-40B4-BE49-F238E27FC236}">
                <a16:creationId xmlns:a16="http://schemas.microsoft.com/office/drawing/2014/main" id="{FE2C62A8-34A9-71CC-188D-082FDEC77CBD}"/>
              </a:ext>
            </a:extLst>
          </p:cNvPr>
          <p:cNvSpPr/>
          <p:nvPr/>
        </p:nvSpPr>
        <p:spPr>
          <a:xfrm>
            <a:off x="933284" y="1031718"/>
            <a:ext cx="16421432" cy="6777573"/>
          </a:xfrm>
          <a:custGeom>
            <a:avLst/>
            <a:gdLst/>
            <a:ahLst/>
            <a:cxnLst/>
            <a:rect l="l" t="t" r="r" b="b"/>
            <a:pathLst>
              <a:path w="16421432" h="6777573">
                <a:moveTo>
                  <a:pt x="0" y="0"/>
                </a:moveTo>
                <a:lnTo>
                  <a:pt x="16421432" y="0"/>
                </a:lnTo>
                <a:lnTo>
                  <a:pt x="16421432" y="6777573"/>
                </a:lnTo>
                <a:lnTo>
                  <a:pt x="0" y="6777573"/>
                </a:lnTo>
                <a:lnTo>
                  <a:pt x="0" y="0"/>
                </a:lnTo>
                <a:close/>
              </a:path>
            </a:pathLst>
          </a:custGeom>
          <a:blipFill>
            <a:blip r:embed="rId6">
              <a:alphaModFix amt="82000"/>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1F1353CA-78E3-376A-9E87-08244C5D3777}"/>
              </a:ext>
            </a:extLst>
          </p:cNvPr>
          <p:cNvSpPr/>
          <p:nvPr/>
        </p:nvSpPr>
        <p:spPr>
          <a:xfrm flipH="1">
            <a:off x="-970327" y="646001"/>
            <a:ext cx="7315200" cy="1782249"/>
          </a:xfrm>
          <a:custGeom>
            <a:avLst/>
            <a:gdLst/>
            <a:ahLst/>
            <a:cxnLst/>
            <a:rect l="l" t="t" r="r" b="b"/>
            <a:pathLst>
              <a:path w="7315200" h="1782249">
                <a:moveTo>
                  <a:pt x="7315200" y="0"/>
                </a:moveTo>
                <a:lnTo>
                  <a:pt x="0" y="0"/>
                </a:lnTo>
                <a:lnTo>
                  <a:pt x="0" y="1782249"/>
                </a:lnTo>
                <a:lnTo>
                  <a:pt x="7315200" y="1782249"/>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BB07F797-A629-B687-4C37-1F6990C27C07}"/>
              </a:ext>
            </a:extLst>
          </p:cNvPr>
          <p:cNvSpPr/>
          <p:nvPr/>
        </p:nvSpPr>
        <p:spPr>
          <a:xfrm>
            <a:off x="5782636" y="210015"/>
            <a:ext cx="5794060" cy="1643406"/>
          </a:xfrm>
          <a:custGeom>
            <a:avLst/>
            <a:gdLst/>
            <a:ahLst/>
            <a:cxnLst/>
            <a:rect l="l" t="t" r="r" b="b"/>
            <a:pathLst>
              <a:path w="5794060" h="1643406">
                <a:moveTo>
                  <a:pt x="0" y="0"/>
                </a:moveTo>
                <a:lnTo>
                  <a:pt x="5794059" y="0"/>
                </a:lnTo>
                <a:lnTo>
                  <a:pt x="5794059" y="1643406"/>
                </a:lnTo>
                <a:lnTo>
                  <a:pt x="0" y="16434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E0C5ECDA-242B-5751-0B87-C30231360157}"/>
              </a:ext>
            </a:extLst>
          </p:cNvPr>
          <p:cNvSpPr txBox="1"/>
          <p:nvPr/>
        </p:nvSpPr>
        <p:spPr>
          <a:xfrm rot="668533">
            <a:off x="7574027" y="1112404"/>
            <a:ext cx="2773516" cy="1446550"/>
          </a:xfrm>
          <a:prstGeom prst="rect">
            <a:avLst/>
          </a:prstGeom>
          <a:noFill/>
        </p:spPr>
        <p:txBody>
          <a:bodyPr wrap="none" rtlCol="0">
            <a:prstTxWarp prst="textArchUp">
              <a:avLst/>
            </a:prstTxWarp>
            <a:spAutoFit/>
          </a:bodyPr>
          <a:lstStyle/>
          <a:p>
            <a:r>
              <a:rPr lang="en-GB" sz="8800" dirty="0" err="1">
                <a:solidFill>
                  <a:schemeClr val="bg1"/>
                </a:solidFill>
                <a:latin typeface="iCiel Pony" panose="02000000000000000000" pitchFamily="2" charset="-93"/>
              </a:rPr>
              <a:t>Bài</a:t>
            </a:r>
            <a:r>
              <a:rPr lang="en-GB" sz="8800" dirty="0">
                <a:solidFill>
                  <a:schemeClr val="bg1"/>
                </a:solidFill>
                <a:latin typeface="iCiel Pony" panose="02000000000000000000" pitchFamily="2" charset="-93"/>
              </a:rPr>
              <a:t> 4</a:t>
            </a:r>
            <a:endParaRPr lang="vi-VN" sz="8800" dirty="0">
              <a:solidFill>
                <a:schemeClr val="bg1"/>
              </a:solidFill>
              <a:latin typeface="iCiel Pony" panose="02000000000000000000" pitchFamily="2" charset="-93"/>
            </a:endParaRPr>
          </a:p>
        </p:txBody>
      </p:sp>
      <p:sp>
        <p:nvSpPr>
          <p:cNvPr id="11" name="TextBox 10">
            <a:extLst>
              <a:ext uri="{FF2B5EF4-FFF2-40B4-BE49-F238E27FC236}">
                <a16:creationId xmlns:a16="http://schemas.microsoft.com/office/drawing/2014/main" id="{7FB5B4DC-AF21-DCD7-88F5-C85BE798DFED}"/>
              </a:ext>
            </a:extLst>
          </p:cNvPr>
          <p:cNvSpPr txBox="1"/>
          <p:nvPr/>
        </p:nvSpPr>
        <p:spPr>
          <a:xfrm>
            <a:off x="1066800" y="2289407"/>
            <a:ext cx="11201400" cy="707886"/>
          </a:xfrm>
          <a:prstGeom prst="rect">
            <a:avLst/>
          </a:prstGeom>
          <a:noFill/>
        </p:spPr>
        <p:txBody>
          <a:bodyPr wrap="square">
            <a:spAutoFit/>
          </a:bodyPr>
          <a:lstStyle/>
          <a:p>
            <a:r>
              <a:rPr lang="en-GB" sz="4000" b="1" dirty="0" err="1">
                <a:latin typeface="Cambria" panose="02040503050406030204" pitchFamily="18" charset="0"/>
                <a:ea typeface="Cambria" panose="02040503050406030204" pitchFamily="18" charset="0"/>
              </a:rPr>
              <a:t>Bài</a:t>
            </a:r>
            <a:r>
              <a:rPr lang="en-GB" sz="4000" b="1" dirty="0">
                <a:latin typeface="Cambria" panose="02040503050406030204" pitchFamily="18" charset="0"/>
                <a:ea typeface="Cambria" panose="02040503050406030204" pitchFamily="18" charset="0"/>
              </a:rPr>
              <a:t> </a:t>
            </a:r>
            <a:r>
              <a:rPr lang="en-GB" sz="4000" b="1" dirty="0" err="1">
                <a:latin typeface="Cambria" panose="02040503050406030204" pitchFamily="18" charset="0"/>
                <a:ea typeface="Cambria" panose="02040503050406030204" pitchFamily="18" charset="0"/>
              </a:rPr>
              <a:t>giải</a:t>
            </a:r>
            <a:r>
              <a:rPr lang="en-GB"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7AC39C0-AB57-E402-054C-A76693E4AC46}"/>
              </a:ext>
            </a:extLst>
          </p:cNvPr>
          <p:cNvSpPr txBox="1"/>
          <p:nvPr/>
        </p:nvSpPr>
        <p:spPr>
          <a:xfrm>
            <a:off x="1190668" y="2377543"/>
            <a:ext cx="15394927" cy="5016758"/>
          </a:xfrm>
          <a:prstGeom prst="rect">
            <a:avLst/>
          </a:prstGeom>
          <a:noFill/>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b) 6 người gấp 2 người số lần là:</a:t>
            </a:r>
          </a:p>
          <a:p>
            <a:pPr algn="ctr"/>
            <a:r>
              <a:rPr lang="vi-VN" sz="4000" dirty="0">
                <a:latin typeface="Calibri" panose="020F0502020204030204" pitchFamily="34" charset="0"/>
                <a:ea typeface="Calibri" panose="020F0502020204030204" pitchFamily="34" charset="0"/>
                <a:cs typeface="Calibri" panose="020F0502020204030204" pitchFamily="34" charset="0"/>
              </a:rPr>
              <a:t>6 : 2 = 3 (lần)</a:t>
            </a:r>
          </a:p>
          <a:p>
            <a:pPr algn="ctr"/>
            <a:r>
              <a:rPr lang="vi-VN" sz="4000" dirty="0">
                <a:latin typeface="Calibri" panose="020F0502020204030204" pitchFamily="34" charset="0"/>
                <a:ea typeface="Calibri" panose="020F0502020204030204" pitchFamily="34" charset="0"/>
                <a:cs typeface="Calibri" panose="020F0502020204030204" pitchFamily="34" charset="0"/>
              </a:rPr>
              <a:t>Lượng ô-xi cần để đủ hỗ trợ nhu cầu hô hấp cho một gia đình 6 người là:</a:t>
            </a:r>
          </a:p>
          <a:p>
            <a:pPr algn="ctr"/>
            <a:r>
              <a:rPr lang="vi-VN" sz="4000" dirty="0">
                <a:latin typeface="Calibri" panose="020F0502020204030204" pitchFamily="34" charset="0"/>
                <a:ea typeface="Calibri" panose="020F0502020204030204" pitchFamily="34" charset="0"/>
                <a:cs typeface="Calibri" panose="020F0502020204030204" pitchFamily="34" charset="0"/>
              </a:rPr>
              <a:t>2,7 × 3 = 8,1 (</a:t>
            </a:r>
            <a:r>
              <a:rPr lang="vi-VN" sz="4000" dirty="0" err="1">
                <a:latin typeface="Calibri" panose="020F0502020204030204" pitchFamily="34" charset="0"/>
                <a:ea typeface="Calibri" panose="020F0502020204030204" pitchFamily="34" charset="0"/>
                <a:cs typeface="Calibri" panose="020F0502020204030204" pitchFamily="34" charset="0"/>
              </a:rPr>
              <a:t>kg</a:t>
            </a:r>
            <a:r>
              <a:rPr lang="vi-VN" sz="4000" dirty="0">
                <a:latin typeface="Calibri" panose="020F0502020204030204" pitchFamily="34" charset="0"/>
                <a:ea typeface="Calibri" panose="020F0502020204030204" pitchFamily="34" charset="0"/>
                <a:cs typeface="Calibri" panose="020F0502020204030204" pitchFamily="34" charset="0"/>
              </a:rPr>
              <a:t>)</a:t>
            </a:r>
          </a:p>
          <a:p>
            <a:pPr algn="ctr"/>
            <a:r>
              <a:rPr lang="vi-VN" sz="4000" dirty="0">
                <a:latin typeface="Calibri" panose="020F0502020204030204" pitchFamily="34" charset="0"/>
                <a:ea typeface="Calibri" panose="020F0502020204030204" pitchFamily="34" charset="0"/>
                <a:cs typeface="Calibri" panose="020F0502020204030204" pitchFamily="34" charset="0"/>
              </a:rPr>
              <a:t>Để đủ hỗ trợ nhu cầu hô hấp cho một gia đình 6 người thì cần trồng số cây xanh là:</a:t>
            </a:r>
          </a:p>
          <a:p>
            <a:pPr algn="ctr"/>
            <a:r>
              <a:rPr lang="vi-VN" sz="4000" dirty="0">
                <a:latin typeface="Calibri" panose="020F0502020204030204" pitchFamily="34" charset="0"/>
                <a:ea typeface="Calibri" panose="020F0502020204030204" pitchFamily="34" charset="0"/>
                <a:cs typeface="Calibri" panose="020F0502020204030204" pitchFamily="34" charset="0"/>
              </a:rPr>
              <a:t>8,1 : 2,7 = 3 (cây)</a:t>
            </a:r>
          </a:p>
          <a:p>
            <a:pPr algn="ctr"/>
            <a:r>
              <a:rPr lang="vi-VN" sz="4000" dirty="0">
                <a:latin typeface="Calibri" panose="020F0502020204030204" pitchFamily="34" charset="0"/>
                <a:ea typeface="Calibri" panose="020F0502020204030204" pitchFamily="34" charset="0"/>
                <a:cs typeface="Calibri" panose="020F0502020204030204" pitchFamily="34" charset="0"/>
              </a:rPr>
              <a:t>Đáp số: 3 </a:t>
            </a:r>
            <a:r>
              <a:rPr lang="vi-VN" sz="4000" dirty="0" err="1">
                <a:latin typeface="Calibri" panose="020F0502020204030204" pitchFamily="34" charset="0"/>
                <a:ea typeface="Calibri" panose="020F0502020204030204" pitchFamily="34" charset="0"/>
                <a:cs typeface="Calibri" panose="020F0502020204030204" pitchFamily="34" charset="0"/>
              </a:rPr>
              <a:t>câ</a:t>
            </a:r>
            <a:r>
              <a:rPr lang="en-GB" sz="4000" dirty="0">
                <a:latin typeface="Calibri" panose="020F0502020204030204" pitchFamily="34" charset="0"/>
                <a:ea typeface="Calibri" panose="020F0502020204030204" pitchFamily="34" charset="0"/>
                <a:cs typeface="Calibri" panose="020F0502020204030204" pitchFamily="34" charset="0"/>
              </a:rPr>
              <a:t>y</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7920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599</Words>
  <Application>Microsoft Office PowerPoint</Application>
  <PresentationFormat>Custom</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Cambria</vt:lpstr>
      <vt:lpstr>Calibri</vt:lpstr>
      <vt:lpstr>iCiel Pony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tudent</dc:title>
  <dc:creator>ADMIN</dc:creator>
  <cp:lastModifiedBy>THKD</cp:lastModifiedBy>
  <cp:revision>3</cp:revision>
  <dcterms:created xsi:type="dcterms:W3CDTF">2006-08-16T00:00:00Z</dcterms:created>
  <dcterms:modified xsi:type="dcterms:W3CDTF">2024-11-28T15:15:01Z</dcterms:modified>
  <dc:identifier>DAGSuRA1v8Q</dc:identifier>
</cp:coreProperties>
</file>