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65" r:id="rId3"/>
    <p:sldId id="257" r:id="rId4"/>
    <p:sldId id="273" r:id="rId5"/>
    <p:sldId id="271" r:id="rId6"/>
    <p:sldId id="259" r:id="rId7"/>
    <p:sldId id="276" r:id="rId8"/>
    <p:sldId id="261" r:id="rId9"/>
    <p:sldId id="262" r:id="rId10"/>
    <p:sldId id="263" r:id="rId11"/>
    <p:sldId id="278" r:id="rId12"/>
    <p:sldId id="277" r:id="rId13"/>
    <p:sldId id="270" r:id="rId14"/>
    <p:sldId id="266"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Cambria" panose="02040503050406030204" pitchFamily="18" charset="0"/>
      <p:regular r:id="rId21"/>
      <p:bold r:id="rId22"/>
      <p:italic r:id="rId23"/>
      <p:boldItalic r:id="rId24"/>
    </p:embeddedFont>
    <p:embeddedFont>
      <p:font typeface="#9Slide07 Cadena" panose="020B0604020202020204" charset="0"/>
      <p:bold r:id="rId25"/>
    </p:embeddedFont>
    <p:embeddedFont>
      <p:font typeface="#9Slide05 Pattaya" panose="020B0604020202020204" charset="-34"/>
      <p:regular r:id="rId26"/>
    </p:embeddedFont>
    <p:embeddedFont>
      <p:font typeface="Roboto" panose="020B060402020202020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1104"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34B3F-BA9B-45B2-91C1-2974195FEABA}"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5D5F6-13DF-4972-8DDD-F8B11B325107}" type="slidenum">
              <a:rPr lang="en-US" smtClean="0"/>
              <a:t>‹#›</a:t>
            </a:fld>
            <a:endParaRPr lang="en-US"/>
          </a:p>
        </p:txBody>
      </p:sp>
    </p:spTree>
    <p:extLst>
      <p:ext uri="{BB962C8B-B14F-4D97-AF65-F5344CB8AC3E}">
        <p14:creationId xmlns:p14="http://schemas.microsoft.com/office/powerpoint/2010/main" val="316262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11/28/2024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11/28/2024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11/28/2024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11/28/2024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11/28/2024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11/28/2024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6883" y="-180732"/>
            <a:ext cx="22261766" cy="10908265"/>
          </a:xfrm>
          <a:custGeom>
            <a:avLst/>
            <a:gdLst/>
            <a:ahLst/>
            <a:cxnLst/>
            <a:rect l="l" t="t" r="r" b="b"/>
            <a:pathLst>
              <a:path w="22261766" h="10908265">
                <a:moveTo>
                  <a:pt x="0" y="0"/>
                </a:moveTo>
                <a:lnTo>
                  <a:pt x="22261766" y="0"/>
                </a:lnTo>
                <a:lnTo>
                  <a:pt x="22261766" y="10908266"/>
                </a:lnTo>
                <a:lnTo>
                  <a:pt x="0" y="10908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grpSp>
        <p:nvGrpSpPr>
          <p:cNvPr id="3" name="Group 3"/>
          <p:cNvGrpSpPr/>
          <p:nvPr/>
        </p:nvGrpSpPr>
        <p:grpSpPr>
          <a:xfrm>
            <a:off x="2266372" y="1829800"/>
            <a:ext cx="15107228" cy="6031622"/>
            <a:chOff x="0" y="0"/>
            <a:chExt cx="2855794" cy="1252254"/>
          </a:xfrm>
        </p:grpSpPr>
        <p:sp>
          <p:nvSpPr>
            <p:cNvPr id="4" name="Freeform 4"/>
            <p:cNvSpPr/>
            <p:nvPr/>
          </p:nvSpPr>
          <p:spPr>
            <a:xfrm>
              <a:off x="0" y="0"/>
              <a:ext cx="2855794" cy="1252254"/>
            </a:xfrm>
            <a:custGeom>
              <a:avLst/>
              <a:gdLst/>
              <a:ahLst/>
              <a:cxnLst/>
              <a:rect l="l" t="t" r="r" b="b"/>
              <a:pathLst>
                <a:path w="2855794" h="1252254">
                  <a:moveTo>
                    <a:pt x="28705" y="0"/>
                  </a:moveTo>
                  <a:lnTo>
                    <a:pt x="2827089" y="0"/>
                  </a:lnTo>
                  <a:cubicBezTo>
                    <a:pt x="2842942" y="0"/>
                    <a:pt x="2855794" y="12851"/>
                    <a:pt x="2855794" y="28705"/>
                  </a:cubicBezTo>
                  <a:lnTo>
                    <a:pt x="2855794" y="1223549"/>
                  </a:lnTo>
                  <a:cubicBezTo>
                    <a:pt x="2855794" y="1239402"/>
                    <a:pt x="2842942" y="1252254"/>
                    <a:pt x="2827089" y="1252254"/>
                  </a:cubicBezTo>
                  <a:lnTo>
                    <a:pt x="28705" y="1252254"/>
                  </a:lnTo>
                  <a:cubicBezTo>
                    <a:pt x="12851" y="1252254"/>
                    <a:pt x="0" y="1239402"/>
                    <a:pt x="0" y="1223549"/>
                  </a:cubicBezTo>
                  <a:lnTo>
                    <a:pt x="0" y="28705"/>
                  </a:lnTo>
                  <a:cubicBezTo>
                    <a:pt x="0" y="12851"/>
                    <a:pt x="12851" y="0"/>
                    <a:pt x="28705" y="0"/>
                  </a:cubicBezTo>
                  <a:close/>
                </a:path>
              </a:pathLst>
            </a:custGeom>
            <a:solidFill>
              <a:srgbClr val="FFDF5B"/>
            </a:solidFill>
            <a:ln w="57150">
              <a:solidFill>
                <a:schemeClr val="tx1"/>
              </a:solidFill>
            </a:ln>
          </p:spPr>
          <p:txBody>
            <a:bodyPr/>
            <a:lstStyle/>
            <a:p>
              <a:endParaRPr lang="vi-VN" dirty="0"/>
            </a:p>
          </p:txBody>
        </p:sp>
        <p:sp>
          <p:nvSpPr>
            <p:cNvPr id="5" name="TextBox 5"/>
            <p:cNvSpPr txBox="1"/>
            <p:nvPr/>
          </p:nvSpPr>
          <p:spPr>
            <a:xfrm>
              <a:off x="0" y="-38100"/>
              <a:ext cx="2855794" cy="1290354"/>
            </a:xfrm>
            <a:prstGeom prst="rect">
              <a:avLst/>
            </a:prstGeom>
            <a:ln w="57150">
              <a:solidFill>
                <a:schemeClr val="tx1"/>
              </a:solidFill>
            </a:ln>
          </p:spPr>
          <p:txBody>
            <a:bodyPr lIns="50800" tIns="50800" rIns="50800" bIns="50800" rtlCol="0" anchor="ctr"/>
            <a:lstStyle/>
            <a:p>
              <a:pPr algn="ctr">
                <a:lnSpc>
                  <a:spcPts val="2659"/>
                </a:lnSpc>
              </a:pPr>
              <a:endParaRPr/>
            </a:p>
          </p:txBody>
        </p:sp>
      </p:grpSp>
      <p:sp>
        <p:nvSpPr>
          <p:cNvPr id="6" name="Freeform 6"/>
          <p:cNvSpPr/>
          <p:nvPr/>
        </p:nvSpPr>
        <p:spPr>
          <a:xfrm rot="736519">
            <a:off x="15158571" y="5994025"/>
            <a:ext cx="3051718" cy="4328678"/>
          </a:xfrm>
          <a:custGeom>
            <a:avLst/>
            <a:gdLst/>
            <a:ahLst/>
            <a:cxnLst/>
            <a:rect l="l" t="t" r="r" b="b"/>
            <a:pathLst>
              <a:path w="3051718" h="4328678">
                <a:moveTo>
                  <a:pt x="0" y="0"/>
                </a:moveTo>
                <a:lnTo>
                  <a:pt x="3051718" y="0"/>
                </a:lnTo>
                <a:lnTo>
                  <a:pt x="3051718" y="4328678"/>
                </a:lnTo>
                <a:lnTo>
                  <a:pt x="0" y="4328678"/>
                </a:lnTo>
                <a:lnTo>
                  <a:pt x="0" y="0"/>
                </a:lnTo>
                <a:close/>
              </a:path>
            </a:pathLst>
          </a:custGeom>
          <a:blipFill>
            <a:blip r:embed="rId4"/>
            <a:stretch>
              <a:fillRect/>
            </a:stretch>
          </a:blipFill>
        </p:spPr>
        <p:txBody>
          <a:bodyPr/>
          <a:lstStyle/>
          <a:p>
            <a:endParaRPr lang="vi-VN"/>
          </a:p>
        </p:txBody>
      </p:sp>
      <p:sp>
        <p:nvSpPr>
          <p:cNvPr id="7" name="Freeform 7"/>
          <p:cNvSpPr/>
          <p:nvPr/>
        </p:nvSpPr>
        <p:spPr>
          <a:xfrm>
            <a:off x="26909" y="6272763"/>
            <a:ext cx="4478926" cy="4014237"/>
          </a:xfrm>
          <a:custGeom>
            <a:avLst/>
            <a:gdLst/>
            <a:ahLst/>
            <a:cxnLst/>
            <a:rect l="l" t="t" r="r" b="b"/>
            <a:pathLst>
              <a:path w="4478926" h="4014237">
                <a:moveTo>
                  <a:pt x="0" y="0"/>
                </a:moveTo>
                <a:lnTo>
                  <a:pt x="4478926" y="0"/>
                </a:lnTo>
                <a:lnTo>
                  <a:pt x="4478926" y="4014237"/>
                </a:lnTo>
                <a:lnTo>
                  <a:pt x="0" y="4014237"/>
                </a:lnTo>
                <a:lnTo>
                  <a:pt x="0" y="0"/>
                </a:lnTo>
                <a:close/>
              </a:path>
            </a:pathLst>
          </a:custGeom>
          <a:blipFill>
            <a:blip r:embed="rId5"/>
            <a:stretch>
              <a:fillRect/>
            </a:stretch>
          </a:blipFill>
        </p:spPr>
        <p:txBody>
          <a:bodyPr/>
          <a:lstStyle/>
          <a:p>
            <a:endParaRPr lang="vi-VN"/>
          </a:p>
        </p:txBody>
      </p:sp>
      <p:sp>
        <p:nvSpPr>
          <p:cNvPr id="8" name="Freeform 8"/>
          <p:cNvSpPr/>
          <p:nvPr/>
        </p:nvSpPr>
        <p:spPr>
          <a:xfrm rot="-1489962">
            <a:off x="-10360115" y="2650933"/>
            <a:ext cx="15503528" cy="3081326"/>
          </a:xfrm>
          <a:custGeom>
            <a:avLst/>
            <a:gdLst/>
            <a:ahLst/>
            <a:cxnLst/>
            <a:rect l="l" t="t" r="r" b="b"/>
            <a:pathLst>
              <a:path w="15503528" h="3081326">
                <a:moveTo>
                  <a:pt x="0" y="0"/>
                </a:moveTo>
                <a:lnTo>
                  <a:pt x="15503528" y="0"/>
                </a:lnTo>
                <a:lnTo>
                  <a:pt x="15503528" y="3081326"/>
                </a:lnTo>
                <a:lnTo>
                  <a:pt x="0" y="3081326"/>
                </a:lnTo>
                <a:lnTo>
                  <a:pt x="0" y="0"/>
                </a:lnTo>
                <a:close/>
              </a:path>
            </a:pathLst>
          </a:custGeom>
          <a:blipFill>
            <a:blip r:embed="rId6"/>
            <a:stretch>
              <a:fillRect/>
            </a:stretch>
          </a:blipFill>
        </p:spPr>
        <p:txBody>
          <a:bodyPr/>
          <a:lstStyle/>
          <a:p>
            <a:endParaRPr lang="vi-VN"/>
          </a:p>
        </p:txBody>
      </p:sp>
      <p:sp>
        <p:nvSpPr>
          <p:cNvPr id="9" name="Freeform 9"/>
          <p:cNvSpPr/>
          <p:nvPr/>
        </p:nvSpPr>
        <p:spPr>
          <a:xfrm flipV="1">
            <a:off x="5863350" y="-182467"/>
            <a:ext cx="6561300" cy="1533704"/>
          </a:xfrm>
          <a:custGeom>
            <a:avLst/>
            <a:gdLst/>
            <a:ahLst/>
            <a:cxnLst/>
            <a:rect l="l" t="t" r="r" b="b"/>
            <a:pathLst>
              <a:path w="6561300" h="1533704">
                <a:moveTo>
                  <a:pt x="0" y="1533704"/>
                </a:moveTo>
                <a:lnTo>
                  <a:pt x="6561300" y="1533704"/>
                </a:lnTo>
                <a:lnTo>
                  <a:pt x="6561300" y="0"/>
                </a:lnTo>
                <a:lnTo>
                  <a:pt x="0" y="0"/>
                </a:lnTo>
                <a:lnTo>
                  <a:pt x="0" y="1533704"/>
                </a:lnTo>
                <a:close/>
              </a:path>
            </a:pathLst>
          </a:custGeom>
          <a:blipFill>
            <a:blip r:embed="rId7"/>
            <a:stretch>
              <a:fillRect/>
            </a:stretch>
          </a:blipFill>
        </p:spPr>
        <p:txBody>
          <a:bodyPr/>
          <a:lstStyle/>
          <a:p>
            <a:endParaRPr lang="vi-VN"/>
          </a:p>
        </p:txBody>
      </p:sp>
      <p:sp>
        <p:nvSpPr>
          <p:cNvPr id="10" name="Freeform 10"/>
          <p:cNvSpPr/>
          <p:nvPr/>
        </p:nvSpPr>
        <p:spPr>
          <a:xfrm>
            <a:off x="5688556" y="8279881"/>
            <a:ext cx="6910888" cy="2487920"/>
          </a:xfrm>
          <a:custGeom>
            <a:avLst/>
            <a:gdLst/>
            <a:ahLst/>
            <a:cxnLst/>
            <a:rect l="l" t="t" r="r" b="b"/>
            <a:pathLst>
              <a:path w="6910888" h="2487920">
                <a:moveTo>
                  <a:pt x="0" y="0"/>
                </a:moveTo>
                <a:lnTo>
                  <a:pt x="6910888" y="0"/>
                </a:lnTo>
                <a:lnTo>
                  <a:pt x="6910888" y="2487920"/>
                </a:lnTo>
                <a:lnTo>
                  <a:pt x="0" y="2487920"/>
                </a:lnTo>
                <a:lnTo>
                  <a:pt x="0" y="0"/>
                </a:lnTo>
                <a:close/>
              </a:path>
            </a:pathLst>
          </a:custGeom>
          <a:blipFill>
            <a:blip r:embed="rId8"/>
            <a:stretch>
              <a:fillRect/>
            </a:stretch>
          </a:blipFill>
        </p:spPr>
        <p:txBody>
          <a:bodyPr/>
          <a:lstStyle/>
          <a:p>
            <a:endParaRPr lang="vi-VN"/>
          </a:p>
        </p:txBody>
      </p:sp>
      <p:sp>
        <p:nvSpPr>
          <p:cNvPr id="11" name="Freeform 11"/>
          <p:cNvSpPr/>
          <p:nvPr/>
        </p:nvSpPr>
        <p:spPr>
          <a:xfrm rot="-3975860">
            <a:off x="15672121" y="-533830"/>
            <a:ext cx="2024618" cy="5417038"/>
          </a:xfrm>
          <a:custGeom>
            <a:avLst/>
            <a:gdLst/>
            <a:ahLst/>
            <a:cxnLst/>
            <a:rect l="l" t="t" r="r" b="b"/>
            <a:pathLst>
              <a:path w="2024618" h="5417038">
                <a:moveTo>
                  <a:pt x="0" y="0"/>
                </a:moveTo>
                <a:lnTo>
                  <a:pt x="2024618" y="0"/>
                </a:lnTo>
                <a:lnTo>
                  <a:pt x="2024618" y="5417038"/>
                </a:lnTo>
                <a:lnTo>
                  <a:pt x="0" y="5417038"/>
                </a:lnTo>
                <a:lnTo>
                  <a:pt x="0" y="0"/>
                </a:lnTo>
                <a:close/>
              </a:path>
            </a:pathLst>
          </a:custGeom>
          <a:blipFill>
            <a:blip r:embed="rId9"/>
            <a:stretch>
              <a:fillRect/>
            </a:stretch>
          </a:blipFill>
        </p:spPr>
        <p:txBody>
          <a:bodyPr/>
          <a:lstStyle/>
          <a:p>
            <a:endParaRPr lang="vi-VN"/>
          </a:p>
        </p:txBody>
      </p:sp>
      <p:sp>
        <p:nvSpPr>
          <p:cNvPr id="12" name="TextBox 11">
            <a:extLst>
              <a:ext uri="{FF2B5EF4-FFF2-40B4-BE49-F238E27FC236}">
                <a16:creationId xmlns:a16="http://schemas.microsoft.com/office/drawing/2014/main" id="{5AE3E93D-5575-32E6-34A2-BD693481D61F}"/>
              </a:ext>
            </a:extLst>
          </p:cNvPr>
          <p:cNvSpPr txBox="1"/>
          <p:nvPr/>
        </p:nvSpPr>
        <p:spPr>
          <a:xfrm>
            <a:off x="7942018" y="1971970"/>
            <a:ext cx="3241593" cy="1107996"/>
          </a:xfrm>
          <a:prstGeom prst="rect">
            <a:avLst/>
          </a:prstGeom>
          <a:noFill/>
        </p:spPr>
        <p:txBody>
          <a:bodyPr wrap="none" rtlCol="0">
            <a:spAutoFit/>
          </a:bodyPr>
          <a:lstStyle/>
          <a:p>
            <a:r>
              <a:rPr lang="en-GB" sz="6600" dirty="0">
                <a:ln w="317500">
                  <a:solidFill>
                    <a:schemeClr val="bg1"/>
                  </a:solidFill>
                </a:ln>
                <a:effectLst>
                  <a:outerShdw dist="38100" dir="2700000" algn="tl" rotWithShape="0">
                    <a:prstClr val="black"/>
                  </a:outerShdw>
                </a:effectLst>
                <a:latin typeface="#9Slide05 Pattaya" panose="00000500000000000000" pitchFamily="2" charset="-34"/>
                <a:cs typeface="#9Slide05 Pattaya" panose="00000500000000000000" pitchFamily="2" charset="-34"/>
              </a:rPr>
              <a:t>Khoa </a:t>
            </a:r>
            <a:r>
              <a:rPr lang="en-GB" sz="6600" dirty="0" err="1">
                <a:ln w="317500">
                  <a:solidFill>
                    <a:schemeClr val="bg1"/>
                  </a:solidFill>
                </a:ln>
                <a:effectLst>
                  <a:outerShdw dist="38100" dir="2700000" algn="tl" rotWithShape="0">
                    <a:prstClr val="black"/>
                  </a:outerShdw>
                </a:effectLst>
                <a:latin typeface="#9Slide05 Pattaya" panose="00000500000000000000" pitchFamily="2" charset="-34"/>
                <a:cs typeface="#9Slide05 Pattaya" panose="00000500000000000000" pitchFamily="2" charset="-34"/>
              </a:rPr>
              <a:t>học</a:t>
            </a:r>
            <a:endParaRPr lang="vi-VN" sz="6600" dirty="0">
              <a:ln w="317500">
                <a:solidFill>
                  <a:schemeClr val="bg1"/>
                </a:solidFill>
              </a:ln>
              <a:effectLst>
                <a:outerShdw dist="38100" dir="2700000" algn="tl" rotWithShape="0">
                  <a:prstClr val="black"/>
                </a:outerShdw>
              </a:effectLst>
              <a:latin typeface="#9Slide05 Pattaya" panose="00000500000000000000" pitchFamily="2" charset="-34"/>
              <a:cs typeface="#9Slide05 Pattaya" panose="00000500000000000000" pitchFamily="2" charset="-34"/>
            </a:endParaRPr>
          </a:p>
        </p:txBody>
      </p:sp>
      <p:sp>
        <p:nvSpPr>
          <p:cNvPr id="13" name="TextBox 12">
            <a:extLst>
              <a:ext uri="{FF2B5EF4-FFF2-40B4-BE49-F238E27FC236}">
                <a16:creationId xmlns:a16="http://schemas.microsoft.com/office/drawing/2014/main" id="{9C834A8B-8381-0CA1-656E-D17D57980DF5}"/>
              </a:ext>
            </a:extLst>
          </p:cNvPr>
          <p:cNvSpPr txBox="1"/>
          <p:nvPr/>
        </p:nvSpPr>
        <p:spPr>
          <a:xfrm>
            <a:off x="7942018" y="1971970"/>
            <a:ext cx="3241593" cy="1107996"/>
          </a:xfrm>
          <a:prstGeom prst="rect">
            <a:avLst/>
          </a:prstGeom>
          <a:noFill/>
        </p:spPr>
        <p:txBody>
          <a:bodyPr wrap="none" rtlCol="0">
            <a:spAutoFit/>
          </a:bodyPr>
          <a:lstStyle/>
          <a:p>
            <a:r>
              <a:rPr lang="en-GB" sz="6600" dirty="0">
                <a:gradFill>
                  <a:gsLst>
                    <a:gs pos="49000">
                      <a:srgbClr val="FF99FF"/>
                    </a:gs>
                    <a:gs pos="55000">
                      <a:srgbClr val="00B0F0"/>
                    </a:gs>
                  </a:gsLst>
                  <a:lin ang="5400000" scaled="1"/>
                </a:gradFill>
                <a:latin typeface="#9Slide05 Pattaya" panose="00000500000000000000" pitchFamily="2" charset="-34"/>
                <a:cs typeface="#9Slide05 Pattaya" panose="00000500000000000000" pitchFamily="2" charset="-34"/>
              </a:rPr>
              <a:t>Khoa </a:t>
            </a:r>
            <a:r>
              <a:rPr lang="en-GB" sz="6600" dirty="0" err="1">
                <a:gradFill>
                  <a:gsLst>
                    <a:gs pos="49000">
                      <a:srgbClr val="FF99FF"/>
                    </a:gs>
                    <a:gs pos="55000">
                      <a:srgbClr val="00B0F0"/>
                    </a:gs>
                  </a:gsLst>
                  <a:lin ang="5400000" scaled="1"/>
                </a:gradFill>
                <a:latin typeface="#9Slide05 Pattaya" panose="00000500000000000000" pitchFamily="2" charset="-34"/>
                <a:cs typeface="#9Slide05 Pattaya" panose="00000500000000000000" pitchFamily="2" charset="-34"/>
              </a:rPr>
              <a:t>học</a:t>
            </a:r>
            <a:endParaRPr lang="vi-VN" sz="6600" dirty="0">
              <a:gradFill>
                <a:gsLst>
                  <a:gs pos="49000">
                    <a:srgbClr val="FF99FF"/>
                  </a:gs>
                  <a:gs pos="55000">
                    <a:srgbClr val="00B0F0"/>
                  </a:gs>
                </a:gsLst>
                <a:lin ang="5400000" scaled="1"/>
              </a:gradFill>
              <a:latin typeface="#9Slide05 Pattaya" panose="00000500000000000000" pitchFamily="2" charset="-34"/>
              <a:cs typeface="#9Slide05 Pattaya" panose="00000500000000000000" pitchFamily="2" charset="-34"/>
            </a:endParaRPr>
          </a:p>
        </p:txBody>
      </p:sp>
      <p:grpSp>
        <p:nvGrpSpPr>
          <p:cNvPr id="16" name="Group 15">
            <a:extLst>
              <a:ext uri="{FF2B5EF4-FFF2-40B4-BE49-F238E27FC236}">
                <a16:creationId xmlns:a16="http://schemas.microsoft.com/office/drawing/2014/main" id="{45F722AF-77F7-87FA-ABAC-7CF3460930E8}"/>
              </a:ext>
            </a:extLst>
          </p:cNvPr>
          <p:cNvGrpSpPr/>
          <p:nvPr/>
        </p:nvGrpSpPr>
        <p:grpSpPr>
          <a:xfrm>
            <a:off x="2607114" y="3780848"/>
            <a:ext cx="14425744" cy="2236125"/>
            <a:chOff x="3120556" y="3051719"/>
            <a:chExt cx="14425744" cy="2236125"/>
          </a:xfrm>
        </p:grpSpPr>
        <p:sp>
          <p:nvSpPr>
            <p:cNvPr id="14" name="TextBox 13">
              <a:extLst>
                <a:ext uri="{FF2B5EF4-FFF2-40B4-BE49-F238E27FC236}">
                  <a16:creationId xmlns:a16="http://schemas.microsoft.com/office/drawing/2014/main" id="{B8A356E5-464B-366D-19FF-8492E485F403}"/>
                </a:ext>
              </a:extLst>
            </p:cNvPr>
            <p:cNvSpPr txBox="1"/>
            <p:nvPr/>
          </p:nvSpPr>
          <p:spPr>
            <a:xfrm>
              <a:off x="3120556" y="3051719"/>
              <a:ext cx="14425744" cy="2215991"/>
            </a:xfrm>
            <a:prstGeom prst="rect">
              <a:avLst/>
            </a:prstGeom>
            <a:noFill/>
          </p:spPr>
          <p:txBody>
            <a:bodyPr wrap="none" rtlCol="0">
              <a:spAutoFit/>
            </a:bodyPr>
            <a:lstStyle/>
            <a:p>
              <a:r>
                <a:rPr lang="en-GB" sz="13800" dirty="0">
                  <a:ln w="419100">
                    <a:solidFill>
                      <a:schemeClr val="bg1"/>
                    </a:solidFill>
                  </a:ln>
                  <a:effectLst>
                    <a:outerShdw dist="38100" dir="2700000" algn="tl" rotWithShape="0">
                      <a:prstClr val="black"/>
                    </a:outerShdw>
                  </a:effectLst>
                  <a:latin typeface="#9Slide07 Cadena" panose="02000503000000020004" pitchFamily="2" charset="-93"/>
                </a:rPr>
                <a:t>NĂNG LƯỢNG ĐIỆN</a:t>
              </a:r>
              <a:endParaRPr lang="vi-VN" sz="13800" dirty="0">
                <a:ln w="419100">
                  <a:solidFill>
                    <a:schemeClr val="bg1"/>
                  </a:solidFill>
                </a:ln>
                <a:effectLst>
                  <a:outerShdw dist="38100" dir="2700000" algn="tl" rotWithShape="0">
                    <a:prstClr val="black"/>
                  </a:outerShdw>
                </a:effectLst>
                <a:latin typeface="#9Slide07 Cadena" panose="02000503000000020004" pitchFamily="2" charset="-93"/>
              </a:endParaRPr>
            </a:p>
          </p:txBody>
        </p:sp>
        <p:sp>
          <p:nvSpPr>
            <p:cNvPr id="15" name="TextBox 14">
              <a:extLst>
                <a:ext uri="{FF2B5EF4-FFF2-40B4-BE49-F238E27FC236}">
                  <a16:creationId xmlns:a16="http://schemas.microsoft.com/office/drawing/2014/main" id="{514EAE58-B439-D006-265A-3E99420CDA20}"/>
                </a:ext>
              </a:extLst>
            </p:cNvPr>
            <p:cNvSpPr txBox="1"/>
            <p:nvPr/>
          </p:nvSpPr>
          <p:spPr>
            <a:xfrm>
              <a:off x="3120556" y="3071853"/>
              <a:ext cx="14425744" cy="2215991"/>
            </a:xfrm>
            <a:prstGeom prst="rect">
              <a:avLst/>
            </a:prstGeom>
            <a:noFill/>
          </p:spPr>
          <p:txBody>
            <a:bodyPr wrap="none" rtlCol="0">
              <a:spAutoFit/>
            </a:bodyPr>
            <a:lstStyle/>
            <a:p>
              <a:r>
                <a:rPr lang="en-GB" sz="13800" dirty="0">
                  <a:gradFill>
                    <a:gsLst>
                      <a:gs pos="49000">
                        <a:srgbClr val="FFC000"/>
                      </a:gs>
                      <a:gs pos="55000">
                        <a:srgbClr val="00B0F0"/>
                      </a:gs>
                    </a:gsLst>
                    <a:lin ang="5400000" scaled="1"/>
                  </a:gradFill>
                  <a:latin typeface="#9Slide07 Cadena" panose="02000503000000020004" pitchFamily="2" charset="-93"/>
                </a:rPr>
                <a:t>NĂNG LƯỢNG ĐIỆN</a:t>
              </a:r>
              <a:endParaRPr lang="vi-VN" sz="13800" dirty="0">
                <a:gradFill>
                  <a:gsLst>
                    <a:gs pos="49000">
                      <a:srgbClr val="FFC000"/>
                    </a:gs>
                    <a:gs pos="55000">
                      <a:srgbClr val="00B0F0"/>
                    </a:gs>
                  </a:gsLst>
                  <a:lin ang="5400000" scaled="1"/>
                </a:gradFill>
                <a:latin typeface="#9Slide07 Cadena" panose="02000503000000020004" pitchFamily="2" charset="-93"/>
              </a:endParaRPr>
            </a:p>
          </p:txBody>
        </p:sp>
      </p:grpSp>
      <p:sp>
        <p:nvSpPr>
          <p:cNvPr id="17" name="TextBox 16">
            <a:extLst>
              <a:ext uri="{FF2B5EF4-FFF2-40B4-BE49-F238E27FC236}">
                <a16:creationId xmlns:a16="http://schemas.microsoft.com/office/drawing/2014/main" id="{F17DC767-640C-F547-1483-193C243B853F}"/>
              </a:ext>
            </a:extLst>
          </p:cNvPr>
          <p:cNvSpPr txBox="1"/>
          <p:nvPr/>
        </p:nvSpPr>
        <p:spPr>
          <a:xfrm>
            <a:off x="11602907" y="6761226"/>
            <a:ext cx="1805302" cy="1015663"/>
          </a:xfrm>
          <a:prstGeom prst="rect">
            <a:avLst/>
          </a:prstGeom>
          <a:noFill/>
        </p:spPr>
        <p:txBody>
          <a:bodyPr wrap="none" rtlCol="0">
            <a:spAutoFit/>
          </a:bodyPr>
          <a:lstStyle/>
          <a:p>
            <a:r>
              <a:rPr lang="en-GB" sz="6000" dirty="0" err="1">
                <a:solidFill>
                  <a:schemeClr val="bg1"/>
                </a:solidFill>
                <a:effectLst>
                  <a:outerShdw blurRad="38100" dist="38100" dir="2700000" algn="tl">
                    <a:srgbClr val="000000">
                      <a:alpha val="43137"/>
                    </a:srgbClr>
                  </a:outerShdw>
                </a:effectLst>
                <a:latin typeface="#9Slide05 Pattaya" panose="00000500000000000000" pitchFamily="2" charset="-34"/>
                <a:cs typeface="#9Slide05 Pattaya" panose="00000500000000000000" pitchFamily="2" charset="-34"/>
              </a:rPr>
              <a:t>Tiết</a:t>
            </a:r>
            <a:r>
              <a:rPr lang="en-GB" sz="6000" dirty="0">
                <a:solidFill>
                  <a:schemeClr val="bg1"/>
                </a:solidFill>
                <a:effectLst>
                  <a:outerShdw blurRad="38100" dist="38100" dir="2700000" algn="tl">
                    <a:srgbClr val="000000">
                      <a:alpha val="43137"/>
                    </a:srgbClr>
                  </a:outerShdw>
                </a:effectLst>
                <a:latin typeface="#9Slide05 Pattaya" panose="00000500000000000000" pitchFamily="2" charset="-34"/>
                <a:cs typeface="#9Slide05 Pattaya" panose="00000500000000000000" pitchFamily="2" charset="-34"/>
              </a:rPr>
              <a:t> 2</a:t>
            </a:r>
            <a:endParaRPr lang="vi-VN" sz="6000" dirty="0">
              <a:solidFill>
                <a:schemeClr val="bg1"/>
              </a:solidFill>
              <a:effectLst>
                <a:outerShdw blurRad="38100" dist="38100" dir="2700000" algn="tl">
                  <a:srgbClr val="000000">
                    <a:alpha val="43137"/>
                  </a:srgbClr>
                </a:outerShdw>
              </a:effectLst>
              <a:latin typeface="#9Slide05 Pattaya" panose="00000500000000000000" pitchFamily="2" charset="-34"/>
              <a:cs typeface="#9Slide05 Pattaya" panose="00000500000000000000" pitchFamily="2" charset="-34"/>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6883" y="-310633"/>
            <a:ext cx="22261766" cy="10908265"/>
          </a:xfrm>
          <a:custGeom>
            <a:avLst/>
            <a:gdLst/>
            <a:ahLst/>
            <a:cxnLst/>
            <a:rect l="l" t="t" r="r" b="b"/>
            <a:pathLst>
              <a:path w="22261766" h="10908265">
                <a:moveTo>
                  <a:pt x="0" y="0"/>
                </a:moveTo>
                <a:lnTo>
                  <a:pt x="22261766" y="0"/>
                </a:lnTo>
                <a:lnTo>
                  <a:pt x="22261766" y="10908266"/>
                </a:lnTo>
                <a:lnTo>
                  <a:pt x="0" y="10908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grpSp>
        <p:nvGrpSpPr>
          <p:cNvPr id="18" name="Group 18"/>
          <p:cNvGrpSpPr/>
          <p:nvPr/>
        </p:nvGrpSpPr>
        <p:grpSpPr>
          <a:xfrm>
            <a:off x="1028700" y="1028700"/>
            <a:ext cx="16230600" cy="2223027"/>
            <a:chOff x="0" y="0"/>
            <a:chExt cx="6739423" cy="923066"/>
          </a:xfrm>
        </p:grpSpPr>
        <p:sp>
          <p:nvSpPr>
            <p:cNvPr id="19" name="Freeform 19"/>
            <p:cNvSpPr/>
            <p:nvPr/>
          </p:nvSpPr>
          <p:spPr>
            <a:xfrm>
              <a:off x="0" y="0"/>
              <a:ext cx="6739424" cy="923066"/>
            </a:xfrm>
            <a:custGeom>
              <a:avLst/>
              <a:gdLst/>
              <a:ahLst/>
              <a:cxnLst/>
              <a:rect l="l" t="t" r="r" b="b"/>
              <a:pathLst>
                <a:path w="6739424" h="923066">
                  <a:moveTo>
                    <a:pt x="24327" y="0"/>
                  </a:moveTo>
                  <a:lnTo>
                    <a:pt x="6715097" y="0"/>
                  </a:lnTo>
                  <a:cubicBezTo>
                    <a:pt x="6728532" y="0"/>
                    <a:pt x="6739424" y="10891"/>
                    <a:pt x="6739424" y="24327"/>
                  </a:cubicBezTo>
                  <a:lnTo>
                    <a:pt x="6739424" y="898740"/>
                  </a:lnTo>
                  <a:cubicBezTo>
                    <a:pt x="6739424" y="912175"/>
                    <a:pt x="6728532" y="923066"/>
                    <a:pt x="6715097" y="923066"/>
                  </a:cubicBezTo>
                  <a:lnTo>
                    <a:pt x="24327" y="923066"/>
                  </a:lnTo>
                  <a:cubicBezTo>
                    <a:pt x="10891" y="923066"/>
                    <a:pt x="0" y="912175"/>
                    <a:pt x="0" y="898740"/>
                  </a:cubicBezTo>
                  <a:lnTo>
                    <a:pt x="0" y="24327"/>
                  </a:lnTo>
                  <a:cubicBezTo>
                    <a:pt x="0" y="10891"/>
                    <a:pt x="10891" y="0"/>
                    <a:pt x="24327" y="0"/>
                  </a:cubicBezTo>
                  <a:close/>
                </a:path>
              </a:pathLst>
            </a:custGeom>
            <a:solidFill>
              <a:srgbClr val="F6F8CC"/>
            </a:solidFill>
          </p:spPr>
          <p:txBody>
            <a:bodyPr/>
            <a:lstStyle/>
            <a:p>
              <a:endParaRPr lang="vi-VN"/>
            </a:p>
          </p:txBody>
        </p:sp>
        <p:sp>
          <p:nvSpPr>
            <p:cNvPr id="20" name="TextBox 20"/>
            <p:cNvSpPr txBox="1"/>
            <p:nvPr/>
          </p:nvSpPr>
          <p:spPr>
            <a:xfrm>
              <a:off x="0" y="-38100"/>
              <a:ext cx="6739423" cy="961166"/>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rot="-3016504">
            <a:off x="16912076" y="-2805810"/>
            <a:ext cx="7330057" cy="5634982"/>
          </a:xfrm>
          <a:custGeom>
            <a:avLst/>
            <a:gdLst/>
            <a:ahLst/>
            <a:cxnLst/>
            <a:rect l="l" t="t" r="r" b="b"/>
            <a:pathLst>
              <a:path w="7330057" h="5634982">
                <a:moveTo>
                  <a:pt x="0" y="0"/>
                </a:moveTo>
                <a:lnTo>
                  <a:pt x="7330058" y="0"/>
                </a:lnTo>
                <a:lnTo>
                  <a:pt x="7330058" y="5634981"/>
                </a:lnTo>
                <a:lnTo>
                  <a:pt x="0" y="5634981"/>
                </a:lnTo>
                <a:lnTo>
                  <a:pt x="0" y="0"/>
                </a:lnTo>
                <a:close/>
              </a:path>
            </a:pathLst>
          </a:custGeom>
          <a:blipFill>
            <a:blip r:embed="rId4"/>
            <a:stretch>
              <a:fillRect/>
            </a:stretch>
          </a:blipFill>
        </p:spPr>
        <p:txBody>
          <a:bodyPr/>
          <a:lstStyle/>
          <a:p>
            <a:endParaRPr lang="vi-VN"/>
          </a:p>
        </p:txBody>
      </p:sp>
      <p:sp>
        <p:nvSpPr>
          <p:cNvPr id="22" name="Freeform 22"/>
          <p:cNvSpPr/>
          <p:nvPr/>
        </p:nvSpPr>
        <p:spPr>
          <a:xfrm>
            <a:off x="-2519457" y="-532723"/>
            <a:ext cx="6308781" cy="1561423"/>
          </a:xfrm>
          <a:custGeom>
            <a:avLst/>
            <a:gdLst/>
            <a:ahLst/>
            <a:cxnLst/>
            <a:rect l="l" t="t" r="r" b="b"/>
            <a:pathLst>
              <a:path w="6308781" h="1561423">
                <a:moveTo>
                  <a:pt x="0" y="0"/>
                </a:moveTo>
                <a:lnTo>
                  <a:pt x="6308781" y="0"/>
                </a:lnTo>
                <a:lnTo>
                  <a:pt x="6308781" y="1561423"/>
                </a:lnTo>
                <a:lnTo>
                  <a:pt x="0" y="1561423"/>
                </a:lnTo>
                <a:lnTo>
                  <a:pt x="0" y="0"/>
                </a:lnTo>
                <a:close/>
              </a:path>
            </a:pathLst>
          </a:custGeom>
          <a:blipFill>
            <a:blip r:embed="rId5"/>
            <a:stretch>
              <a:fillRect/>
            </a:stretch>
          </a:blipFill>
        </p:spPr>
        <p:txBody>
          <a:bodyPr/>
          <a:lstStyle/>
          <a:p>
            <a:endParaRPr lang="vi-VN"/>
          </a:p>
        </p:txBody>
      </p:sp>
      <p:pic>
        <p:nvPicPr>
          <p:cNvPr id="15" name="Picture 14">
            <a:extLst>
              <a:ext uri="{FF2B5EF4-FFF2-40B4-BE49-F238E27FC236}">
                <a16:creationId xmlns:a16="http://schemas.microsoft.com/office/drawing/2014/main" id="{348FF7FD-4FDF-65B5-0367-FCF223FB5636}"/>
              </a:ext>
            </a:extLst>
          </p:cNvPr>
          <p:cNvPicPr>
            <a:picLocks noChangeAspect="1"/>
          </p:cNvPicPr>
          <p:nvPr/>
        </p:nvPicPr>
        <p:blipFill>
          <a:blip r:embed="rId6"/>
          <a:stretch>
            <a:fillRect/>
          </a:stretch>
        </p:blipFill>
        <p:spPr>
          <a:xfrm>
            <a:off x="402309" y="1527358"/>
            <a:ext cx="1252777" cy="1133954"/>
          </a:xfrm>
          <a:prstGeom prst="rect">
            <a:avLst/>
          </a:prstGeom>
        </p:spPr>
      </p:pic>
      <p:sp>
        <p:nvSpPr>
          <p:cNvPr id="17" name="TextBox 16">
            <a:extLst>
              <a:ext uri="{FF2B5EF4-FFF2-40B4-BE49-F238E27FC236}">
                <a16:creationId xmlns:a16="http://schemas.microsoft.com/office/drawing/2014/main" id="{50D0006C-A0C1-0650-DC23-922ACDB79402}"/>
              </a:ext>
            </a:extLst>
          </p:cNvPr>
          <p:cNvSpPr txBox="1"/>
          <p:nvPr/>
        </p:nvSpPr>
        <p:spPr>
          <a:xfrm>
            <a:off x="1942334" y="1028700"/>
            <a:ext cx="15316965" cy="2308324"/>
          </a:xfrm>
          <a:prstGeom prst="rect">
            <a:avLst/>
          </a:prstGeom>
          <a:noFill/>
        </p:spPr>
        <p:txBody>
          <a:bodyPr wrap="square">
            <a:spAutoFit/>
          </a:bodyPr>
          <a:lstStyle/>
          <a:p>
            <a:r>
              <a:rPr lang="vi-VN" sz="4800" b="1" i="0" dirty="0">
                <a:solidFill>
                  <a:srgbClr val="000000"/>
                </a:solidFill>
                <a:effectLst/>
                <a:latin typeface="Cambria" panose="02040503050406030204" pitchFamily="18" charset="0"/>
                <a:ea typeface="Cambria" panose="02040503050406030204" pitchFamily="18" charset="0"/>
              </a:rPr>
              <a:t>Ở mỗi vật trong các hình 5, 6 bộ phận nào dẫn điện, bộ phận nào cách điện? Giải thích vì sao những bộ phận đó phải dẫn điện, cách điện</a:t>
            </a:r>
            <a:endParaRPr lang="vi-VN" sz="4800" b="1" dirty="0">
              <a:latin typeface="Cambria" panose="02040503050406030204" pitchFamily="18" charset="0"/>
              <a:ea typeface="Cambria" panose="02040503050406030204" pitchFamily="18" charset="0"/>
            </a:endParaRPr>
          </a:p>
        </p:txBody>
      </p:sp>
      <p:pic>
        <p:nvPicPr>
          <p:cNvPr id="33" name="Picture 32" descr="A close-up of a hand holding a cord&#10;&#10;Description automatically generated">
            <a:extLst>
              <a:ext uri="{FF2B5EF4-FFF2-40B4-BE49-F238E27FC236}">
                <a16:creationId xmlns:a16="http://schemas.microsoft.com/office/drawing/2014/main" id="{D2B4E565-8ABC-D333-3A0B-B90F8FD62564}"/>
              </a:ext>
            </a:extLst>
          </p:cNvPr>
          <p:cNvPicPr>
            <a:picLocks noChangeAspect="1"/>
          </p:cNvPicPr>
          <p:nvPr/>
        </p:nvPicPr>
        <p:blipFill>
          <a:blip r:embed="rId7">
            <a:extLst>
              <a:ext uri="{28A0092B-C50C-407E-A947-70E740481C1C}">
                <a14:useLocalDpi xmlns:a14="http://schemas.microsoft.com/office/drawing/2010/main" val="0"/>
              </a:ext>
            </a:extLst>
          </a:blip>
          <a:srcRect l="25791" t="26740" r="18949" b="5277"/>
          <a:stretch/>
        </p:blipFill>
        <p:spPr>
          <a:xfrm>
            <a:off x="3753229" y="3343484"/>
            <a:ext cx="11277600" cy="533663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8708E-CA0D-FD28-774C-63C1BE1761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46260C2-13F9-0018-53A0-7957954A119A}"/>
              </a:ext>
            </a:extLst>
          </p:cNvPr>
          <p:cNvSpPr/>
          <p:nvPr/>
        </p:nvSpPr>
        <p:spPr>
          <a:xfrm>
            <a:off x="-1986883" y="-310633"/>
            <a:ext cx="22261766" cy="10908265"/>
          </a:xfrm>
          <a:custGeom>
            <a:avLst/>
            <a:gdLst/>
            <a:ahLst/>
            <a:cxnLst/>
            <a:rect l="l" t="t" r="r" b="b"/>
            <a:pathLst>
              <a:path w="22261766" h="10908265">
                <a:moveTo>
                  <a:pt x="0" y="0"/>
                </a:moveTo>
                <a:lnTo>
                  <a:pt x="22261766" y="0"/>
                </a:lnTo>
                <a:lnTo>
                  <a:pt x="22261766" y="10908266"/>
                </a:lnTo>
                <a:lnTo>
                  <a:pt x="0" y="10908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grpSp>
        <p:nvGrpSpPr>
          <p:cNvPr id="18" name="Group 18">
            <a:extLst>
              <a:ext uri="{FF2B5EF4-FFF2-40B4-BE49-F238E27FC236}">
                <a16:creationId xmlns:a16="http://schemas.microsoft.com/office/drawing/2014/main" id="{8E09A03B-1BFF-9BF4-0D19-DB93B853FF96}"/>
              </a:ext>
            </a:extLst>
          </p:cNvPr>
          <p:cNvGrpSpPr/>
          <p:nvPr/>
        </p:nvGrpSpPr>
        <p:grpSpPr>
          <a:xfrm>
            <a:off x="9144000" y="1028700"/>
            <a:ext cx="8115300" cy="7010400"/>
            <a:chOff x="0" y="0"/>
            <a:chExt cx="6739423" cy="923066"/>
          </a:xfrm>
        </p:grpSpPr>
        <p:sp>
          <p:nvSpPr>
            <p:cNvPr id="19" name="Freeform 19">
              <a:extLst>
                <a:ext uri="{FF2B5EF4-FFF2-40B4-BE49-F238E27FC236}">
                  <a16:creationId xmlns:a16="http://schemas.microsoft.com/office/drawing/2014/main" id="{C92693B0-E2AF-CD6B-1075-55F69F33B875}"/>
                </a:ext>
              </a:extLst>
            </p:cNvPr>
            <p:cNvSpPr/>
            <p:nvPr/>
          </p:nvSpPr>
          <p:spPr>
            <a:xfrm>
              <a:off x="0" y="0"/>
              <a:ext cx="6739424" cy="923066"/>
            </a:xfrm>
            <a:custGeom>
              <a:avLst/>
              <a:gdLst/>
              <a:ahLst/>
              <a:cxnLst/>
              <a:rect l="l" t="t" r="r" b="b"/>
              <a:pathLst>
                <a:path w="6739424" h="923066">
                  <a:moveTo>
                    <a:pt x="24327" y="0"/>
                  </a:moveTo>
                  <a:lnTo>
                    <a:pt x="6715097" y="0"/>
                  </a:lnTo>
                  <a:cubicBezTo>
                    <a:pt x="6728532" y="0"/>
                    <a:pt x="6739424" y="10891"/>
                    <a:pt x="6739424" y="24327"/>
                  </a:cubicBezTo>
                  <a:lnTo>
                    <a:pt x="6739424" y="898740"/>
                  </a:lnTo>
                  <a:cubicBezTo>
                    <a:pt x="6739424" y="912175"/>
                    <a:pt x="6728532" y="923066"/>
                    <a:pt x="6715097" y="923066"/>
                  </a:cubicBezTo>
                  <a:lnTo>
                    <a:pt x="24327" y="923066"/>
                  </a:lnTo>
                  <a:cubicBezTo>
                    <a:pt x="10891" y="923066"/>
                    <a:pt x="0" y="912175"/>
                    <a:pt x="0" y="898740"/>
                  </a:cubicBezTo>
                  <a:lnTo>
                    <a:pt x="0" y="24327"/>
                  </a:lnTo>
                  <a:cubicBezTo>
                    <a:pt x="0" y="10891"/>
                    <a:pt x="10891" y="0"/>
                    <a:pt x="24327" y="0"/>
                  </a:cubicBezTo>
                  <a:close/>
                </a:path>
              </a:pathLst>
            </a:custGeom>
            <a:solidFill>
              <a:srgbClr val="F6F8CC"/>
            </a:solidFill>
          </p:spPr>
          <p:txBody>
            <a:bodyPr/>
            <a:lstStyle/>
            <a:p>
              <a:endParaRPr lang="vi-VN" dirty="0"/>
            </a:p>
          </p:txBody>
        </p:sp>
        <p:sp>
          <p:nvSpPr>
            <p:cNvPr id="20" name="TextBox 20">
              <a:extLst>
                <a:ext uri="{FF2B5EF4-FFF2-40B4-BE49-F238E27FC236}">
                  <a16:creationId xmlns:a16="http://schemas.microsoft.com/office/drawing/2014/main" id="{34A43C9F-46D0-454C-F7EA-10E62A5B64C1}"/>
                </a:ext>
              </a:extLst>
            </p:cNvPr>
            <p:cNvSpPr txBox="1"/>
            <p:nvPr/>
          </p:nvSpPr>
          <p:spPr>
            <a:xfrm>
              <a:off x="0" y="-38100"/>
              <a:ext cx="6739423" cy="961166"/>
            </a:xfrm>
            <a:prstGeom prst="rect">
              <a:avLst/>
            </a:prstGeom>
          </p:spPr>
          <p:txBody>
            <a:bodyPr lIns="50800" tIns="50800" rIns="50800" bIns="50800" rtlCol="0" anchor="ctr"/>
            <a:lstStyle/>
            <a:p>
              <a:pPr algn="ctr">
                <a:lnSpc>
                  <a:spcPts val="2659"/>
                </a:lnSpc>
              </a:pPr>
              <a:endParaRPr/>
            </a:p>
          </p:txBody>
        </p:sp>
      </p:grpSp>
      <p:sp>
        <p:nvSpPr>
          <p:cNvPr id="21" name="Freeform 21">
            <a:extLst>
              <a:ext uri="{FF2B5EF4-FFF2-40B4-BE49-F238E27FC236}">
                <a16:creationId xmlns:a16="http://schemas.microsoft.com/office/drawing/2014/main" id="{F9C2EEFA-F1FD-A4BF-9526-72A6DE2DDA22}"/>
              </a:ext>
            </a:extLst>
          </p:cNvPr>
          <p:cNvSpPr/>
          <p:nvPr/>
        </p:nvSpPr>
        <p:spPr>
          <a:xfrm rot="-3016504">
            <a:off x="16912076" y="-2805810"/>
            <a:ext cx="7330057" cy="5634982"/>
          </a:xfrm>
          <a:custGeom>
            <a:avLst/>
            <a:gdLst/>
            <a:ahLst/>
            <a:cxnLst/>
            <a:rect l="l" t="t" r="r" b="b"/>
            <a:pathLst>
              <a:path w="7330057" h="5634982">
                <a:moveTo>
                  <a:pt x="0" y="0"/>
                </a:moveTo>
                <a:lnTo>
                  <a:pt x="7330058" y="0"/>
                </a:lnTo>
                <a:lnTo>
                  <a:pt x="7330058" y="5634981"/>
                </a:lnTo>
                <a:lnTo>
                  <a:pt x="0" y="5634981"/>
                </a:lnTo>
                <a:lnTo>
                  <a:pt x="0" y="0"/>
                </a:lnTo>
                <a:close/>
              </a:path>
            </a:pathLst>
          </a:custGeom>
          <a:blipFill>
            <a:blip r:embed="rId4"/>
            <a:stretch>
              <a:fillRect/>
            </a:stretch>
          </a:blipFill>
        </p:spPr>
        <p:txBody>
          <a:bodyPr/>
          <a:lstStyle/>
          <a:p>
            <a:endParaRPr lang="vi-VN"/>
          </a:p>
        </p:txBody>
      </p:sp>
      <p:sp>
        <p:nvSpPr>
          <p:cNvPr id="22" name="Freeform 22">
            <a:extLst>
              <a:ext uri="{FF2B5EF4-FFF2-40B4-BE49-F238E27FC236}">
                <a16:creationId xmlns:a16="http://schemas.microsoft.com/office/drawing/2014/main" id="{7C6E0733-B8AE-C326-7155-87D68FD111DD}"/>
              </a:ext>
            </a:extLst>
          </p:cNvPr>
          <p:cNvSpPr/>
          <p:nvPr/>
        </p:nvSpPr>
        <p:spPr>
          <a:xfrm>
            <a:off x="-2519457" y="-532723"/>
            <a:ext cx="6308781" cy="1561423"/>
          </a:xfrm>
          <a:custGeom>
            <a:avLst/>
            <a:gdLst/>
            <a:ahLst/>
            <a:cxnLst/>
            <a:rect l="l" t="t" r="r" b="b"/>
            <a:pathLst>
              <a:path w="6308781" h="1561423">
                <a:moveTo>
                  <a:pt x="0" y="0"/>
                </a:moveTo>
                <a:lnTo>
                  <a:pt x="6308781" y="0"/>
                </a:lnTo>
                <a:lnTo>
                  <a:pt x="6308781" y="1561423"/>
                </a:lnTo>
                <a:lnTo>
                  <a:pt x="0" y="1561423"/>
                </a:lnTo>
                <a:lnTo>
                  <a:pt x="0" y="0"/>
                </a:lnTo>
                <a:close/>
              </a:path>
            </a:pathLst>
          </a:custGeom>
          <a:blipFill>
            <a:blip r:embed="rId5"/>
            <a:stretch>
              <a:fillRect/>
            </a:stretch>
          </a:blipFill>
        </p:spPr>
        <p:txBody>
          <a:bodyPr/>
          <a:lstStyle/>
          <a:p>
            <a:endParaRPr lang="vi-VN"/>
          </a:p>
        </p:txBody>
      </p:sp>
      <p:pic>
        <p:nvPicPr>
          <p:cNvPr id="4" name="Picture 3" descr="A close-up of a hand holding a cord&#10;&#10;Description automatically generated">
            <a:extLst>
              <a:ext uri="{FF2B5EF4-FFF2-40B4-BE49-F238E27FC236}">
                <a16:creationId xmlns:a16="http://schemas.microsoft.com/office/drawing/2014/main" id="{7A43C940-828F-5CAF-E81C-26EABACD35CE}"/>
              </a:ext>
            </a:extLst>
          </p:cNvPr>
          <p:cNvPicPr>
            <a:picLocks noChangeAspect="1"/>
          </p:cNvPicPr>
          <p:nvPr/>
        </p:nvPicPr>
        <p:blipFill>
          <a:blip r:embed="rId6">
            <a:extLst>
              <a:ext uri="{28A0092B-C50C-407E-A947-70E740481C1C}">
                <a14:useLocalDpi xmlns:a14="http://schemas.microsoft.com/office/drawing/2010/main" val="0"/>
              </a:ext>
            </a:extLst>
          </a:blip>
          <a:srcRect l="25789" t="29476" r="48423" b="6811"/>
          <a:stretch/>
        </p:blipFill>
        <p:spPr>
          <a:xfrm>
            <a:off x="614880" y="998621"/>
            <a:ext cx="7539410" cy="7165109"/>
          </a:xfrm>
          <a:prstGeom prst="rect">
            <a:avLst/>
          </a:prstGeom>
        </p:spPr>
      </p:pic>
      <p:sp>
        <p:nvSpPr>
          <p:cNvPr id="6" name="TextBox 5">
            <a:extLst>
              <a:ext uri="{FF2B5EF4-FFF2-40B4-BE49-F238E27FC236}">
                <a16:creationId xmlns:a16="http://schemas.microsoft.com/office/drawing/2014/main" id="{BC6866B0-EA54-1D6F-C6F8-96F979BEFBB4}"/>
              </a:ext>
            </a:extLst>
          </p:cNvPr>
          <p:cNvSpPr txBox="1"/>
          <p:nvPr/>
        </p:nvSpPr>
        <p:spPr>
          <a:xfrm>
            <a:off x="9546566" y="2195575"/>
            <a:ext cx="7924800" cy="4387291"/>
          </a:xfrm>
          <a:prstGeom prst="rect">
            <a:avLst/>
          </a:prstGeom>
          <a:noFill/>
        </p:spPr>
        <p:txBody>
          <a:bodyPr wrap="square">
            <a:spAutoFit/>
          </a:bodyPr>
          <a:lstStyle/>
          <a:p>
            <a:pPr>
              <a:lnSpc>
                <a:spcPct val="150000"/>
              </a:lnSpc>
            </a:pPr>
            <a:r>
              <a:rPr lang="vi-VN" sz="4800" b="1" dirty="0">
                <a:latin typeface="Cambria" panose="02040503050406030204" pitchFamily="18" charset="0"/>
                <a:ea typeface="Cambria" panose="02040503050406030204" pitchFamily="18" charset="0"/>
              </a:rPr>
              <a:t>Hình 5: </a:t>
            </a:r>
            <a:r>
              <a:rPr lang="vi-VN" sz="4800" dirty="0">
                <a:latin typeface="Cambria" panose="02040503050406030204" pitchFamily="18" charset="0"/>
                <a:ea typeface="Cambria" panose="02040503050406030204" pitchFamily="18" charset="0"/>
              </a:rPr>
              <a:t>Phích cắm điện: Bộ phận cách điện. Vì phích cắm được làm bằng nhựa, mà nhựa là vật cách điện</a:t>
            </a:r>
          </a:p>
        </p:txBody>
      </p:sp>
    </p:spTree>
    <p:extLst>
      <p:ext uri="{BB962C8B-B14F-4D97-AF65-F5344CB8AC3E}">
        <p14:creationId xmlns:p14="http://schemas.microsoft.com/office/powerpoint/2010/main" val="4000449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2D83E-FB43-2123-FA9D-8A93359FA16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0B8C8B1-86DF-F3CB-5E83-B189CA427A45}"/>
              </a:ext>
            </a:extLst>
          </p:cNvPr>
          <p:cNvSpPr/>
          <p:nvPr/>
        </p:nvSpPr>
        <p:spPr>
          <a:xfrm>
            <a:off x="-1986883" y="-310633"/>
            <a:ext cx="22261766" cy="10908265"/>
          </a:xfrm>
          <a:custGeom>
            <a:avLst/>
            <a:gdLst/>
            <a:ahLst/>
            <a:cxnLst/>
            <a:rect l="l" t="t" r="r" b="b"/>
            <a:pathLst>
              <a:path w="22261766" h="10908265">
                <a:moveTo>
                  <a:pt x="0" y="0"/>
                </a:moveTo>
                <a:lnTo>
                  <a:pt x="22261766" y="0"/>
                </a:lnTo>
                <a:lnTo>
                  <a:pt x="22261766" y="10908266"/>
                </a:lnTo>
                <a:lnTo>
                  <a:pt x="0" y="10908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grpSp>
        <p:nvGrpSpPr>
          <p:cNvPr id="18" name="Group 18">
            <a:extLst>
              <a:ext uri="{FF2B5EF4-FFF2-40B4-BE49-F238E27FC236}">
                <a16:creationId xmlns:a16="http://schemas.microsoft.com/office/drawing/2014/main" id="{28860B6F-11F2-B4FB-4D23-C8C2C3FD6C54}"/>
              </a:ext>
            </a:extLst>
          </p:cNvPr>
          <p:cNvGrpSpPr/>
          <p:nvPr/>
        </p:nvGrpSpPr>
        <p:grpSpPr>
          <a:xfrm>
            <a:off x="9144000" y="1028700"/>
            <a:ext cx="8115300" cy="7010400"/>
            <a:chOff x="0" y="0"/>
            <a:chExt cx="6739423" cy="923066"/>
          </a:xfrm>
        </p:grpSpPr>
        <p:sp>
          <p:nvSpPr>
            <p:cNvPr id="19" name="Freeform 19">
              <a:extLst>
                <a:ext uri="{FF2B5EF4-FFF2-40B4-BE49-F238E27FC236}">
                  <a16:creationId xmlns:a16="http://schemas.microsoft.com/office/drawing/2014/main" id="{93B4A4E9-B5E9-BA66-4C51-5375F6400FCF}"/>
                </a:ext>
              </a:extLst>
            </p:cNvPr>
            <p:cNvSpPr/>
            <p:nvPr/>
          </p:nvSpPr>
          <p:spPr>
            <a:xfrm>
              <a:off x="0" y="0"/>
              <a:ext cx="6739424" cy="923066"/>
            </a:xfrm>
            <a:custGeom>
              <a:avLst/>
              <a:gdLst/>
              <a:ahLst/>
              <a:cxnLst/>
              <a:rect l="l" t="t" r="r" b="b"/>
              <a:pathLst>
                <a:path w="6739424" h="923066">
                  <a:moveTo>
                    <a:pt x="24327" y="0"/>
                  </a:moveTo>
                  <a:lnTo>
                    <a:pt x="6715097" y="0"/>
                  </a:lnTo>
                  <a:cubicBezTo>
                    <a:pt x="6728532" y="0"/>
                    <a:pt x="6739424" y="10891"/>
                    <a:pt x="6739424" y="24327"/>
                  </a:cubicBezTo>
                  <a:lnTo>
                    <a:pt x="6739424" y="898740"/>
                  </a:lnTo>
                  <a:cubicBezTo>
                    <a:pt x="6739424" y="912175"/>
                    <a:pt x="6728532" y="923066"/>
                    <a:pt x="6715097" y="923066"/>
                  </a:cubicBezTo>
                  <a:lnTo>
                    <a:pt x="24327" y="923066"/>
                  </a:lnTo>
                  <a:cubicBezTo>
                    <a:pt x="10891" y="923066"/>
                    <a:pt x="0" y="912175"/>
                    <a:pt x="0" y="898740"/>
                  </a:cubicBezTo>
                  <a:lnTo>
                    <a:pt x="0" y="24327"/>
                  </a:lnTo>
                  <a:cubicBezTo>
                    <a:pt x="0" y="10891"/>
                    <a:pt x="10891" y="0"/>
                    <a:pt x="24327" y="0"/>
                  </a:cubicBezTo>
                  <a:close/>
                </a:path>
              </a:pathLst>
            </a:custGeom>
            <a:solidFill>
              <a:srgbClr val="F6F8CC"/>
            </a:solidFill>
          </p:spPr>
          <p:txBody>
            <a:bodyPr/>
            <a:lstStyle/>
            <a:p>
              <a:endParaRPr lang="vi-VN" dirty="0"/>
            </a:p>
          </p:txBody>
        </p:sp>
        <p:sp>
          <p:nvSpPr>
            <p:cNvPr id="20" name="TextBox 20">
              <a:extLst>
                <a:ext uri="{FF2B5EF4-FFF2-40B4-BE49-F238E27FC236}">
                  <a16:creationId xmlns:a16="http://schemas.microsoft.com/office/drawing/2014/main" id="{725F67A1-F565-2598-3E13-891F0C1A3C72}"/>
                </a:ext>
              </a:extLst>
            </p:cNvPr>
            <p:cNvSpPr txBox="1"/>
            <p:nvPr/>
          </p:nvSpPr>
          <p:spPr>
            <a:xfrm>
              <a:off x="0" y="-38100"/>
              <a:ext cx="6739423" cy="961166"/>
            </a:xfrm>
            <a:prstGeom prst="rect">
              <a:avLst/>
            </a:prstGeom>
          </p:spPr>
          <p:txBody>
            <a:bodyPr lIns="50800" tIns="50800" rIns="50800" bIns="50800" rtlCol="0" anchor="ctr"/>
            <a:lstStyle/>
            <a:p>
              <a:pPr algn="ctr">
                <a:lnSpc>
                  <a:spcPts val="2659"/>
                </a:lnSpc>
              </a:pPr>
              <a:endParaRPr/>
            </a:p>
          </p:txBody>
        </p:sp>
      </p:grpSp>
      <p:sp>
        <p:nvSpPr>
          <p:cNvPr id="21" name="Freeform 21">
            <a:extLst>
              <a:ext uri="{FF2B5EF4-FFF2-40B4-BE49-F238E27FC236}">
                <a16:creationId xmlns:a16="http://schemas.microsoft.com/office/drawing/2014/main" id="{74CBD4A1-2E3B-77A8-80B5-A607B2AD8E6E}"/>
              </a:ext>
            </a:extLst>
          </p:cNvPr>
          <p:cNvSpPr/>
          <p:nvPr/>
        </p:nvSpPr>
        <p:spPr>
          <a:xfrm rot="-3016504">
            <a:off x="16912076" y="-2805810"/>
            <a:ext cx="7330057" cy="5634982"/>
          </a:xfrm>
          <a:custGeom>
            <a:avLst/>
            <a:gdLst/>
            <a:ahLst/>
            <a:cxnLst/>
            <a:rect l="l" t="t" r="r" b="b"/>
            <a:pathLst>
              <a:path w="7330057" h="5634982">
                <a:moveTo>
                  <a:pt x="0" y="0"/>
                </a:moveTo>
                <a:lnTo>
                  <a:pt x="7330058" y="0"/>
                </a:lnTo>
                <a:lnTo>
                  <a:pt x="7330058" y="5634981"/>
                </a:lnTo>
                <a:lnTo>
                  <a:pt x="0" y="5634981"/>
                </a:lnTo>
                <a:lnTo>
                  <a:pt x="0" y="0"/>
                </a:lnTo>
                <a:close/>
              </a:path>
            </a:pathLst>
          </a:custGeom>
          <a:blipFill>
            <a:blip r:embed="rId4"/>
            <a:stretch>
              <a:fillRect/>
            </a:stretch>
          </a:blipFill>
        </p:spPr>
        <p:txBody>
          <a:bodyPr/>
          <a:lstStyle/>
          <a:p>
            <a:endParaRPr lang="vi-VN"/>
          </a:p>
        </p:txBody>
      </p:sp>
      <p:sp>
        <p:nvSpPr>
          <p:cNvPr id="22" name="Freeform 22">
            <a:extLst>
              <a:ext uri="{FF2B5EF4-FFF2-40B4-BE49-F238E27FC236}">
                <a16:creationId xmlns:a16="http://schemas.microsoft.com/office/drawing/2014/main" id="{E627329C-5E92-4A99-D933-7A8BE608E2F8}"/>
              </a:ext>
            </a:extLst>
          </p:cNvPr>
          <p:cNvSpPr/>
          <p:nvPr/>
        </p:nvSpPr>
        <p:spPr>
          <a:xfrm>
            <a:off x="-2519457" y="-532723"/>
            <a:ext cx="6308781" cy="1561423"/>
          </a:xfrm>
          <a:custGeom>
            <a:avLst/>
            <a:gdLst/>
            <a:ahLst/>
            <a:cxnLst/>
            <a:rect l="l" t="t" r="r" b="b"/>
            <a:pathLst>
              <a:path w="6308781" h="1561423">
                <a:moveTo>
                  <a:pt x="0" y="0"/>
                </a:moveTo>
                <a:lnTo>
                  <a:pt x="6308781" y="0"/>
                </a:lnTo>
                <a:lnTo>
                  <a:pt x="6308781" y="1561423"/>
                </a:lnTo>
                <a:lnTo>
                  <a:pt x="0" y="1561423"/>
                </a:lnTo>
                <a:lnTo>
                  <a:pt x="0" y="0"/>
                </a:lnTo>
                <a:close/>
              </a:path>
            </a:pathLst>
          </a:custGeom>
          <a:blipFill>
            <a:blip r:embed="rId5"/>
            <a:stretch>
              <a:fillRect/>
            </a:stretch>
          </a:blipFill>
        </p:spPr>
        <p:txBody>
          <a:bodyPr/>
          <a:lstStyle/>
          <a:p>
            <a:endParaRPr lang="vi-VN"/>
          </a:p>
        </p:txBody>
      </p:sp>
      <p:pic>
        <p:nvPicPr>
          <p:cNvPr id="4" name="Picture 3" descr="A close-up of a hand holding a cord&#10;&#10;Description automatically generated">
            <a:extLst>
              <a:ext uri="{FF2B5EF4-FFF2-40B4-BE49-F238E27FC236}">
                <a16:creationId xmlns:a16="http://schemas.microsoft.com/office/drawing/2014/main" id="{324FF7F1-BB91-54C6-B089-44552CDA9061}"/>
              </a:ext>
            </a:extLst>
          </p:cNvPr>
          <p:cNvPicPr>
            <a:picLocks noChangeAspect="1"/>
          </p:cNvPicPr>
          <p:nvPr/>
        </p:nvPicPr>
        <p:blipFill>
          <a:blip r:embed="rId6">
            <a:extLst>
              <a:ext uri="{28A0092B-C50C-407E-A947-70E740481C1C}">
                <a14:useLocalDpi xmlns:a14="http://schemas.microsoft.com/office/drawing/2010/main" val="0"/>
              </a:ext>
            </a:extLst>
          </a:blip>
          <a:srcRect l="55445" t="29546" r="18767" b="6741"/>
          <a:stretch/>
        </p:blipFill>
        <p:spPr>
          <a:xfrm>
            <a:off x="634933" y="1260416"/>
            <a:ext cx="7539410" cy="7165109"/>
          </a:xfrm>
          <a:prstGeom prst="rect">
            <a:avLst/>
          </a:prstGeom>
        </p:spPr>
      </p:pic>
      <p:sp>
        <p:nvSpPr>
          <p:cNvPr id="6" name="TextBox 5">
            <a:extLst>
              <a:ext uri="{FF2B5EF4-FFF2-40B4-BE49-F238E27FC236}">
                <a16:creationId xmlns:a16="http://schemas.microsoft.com/office/drawing/2014/main" id="{E1223C08-E91B-007A-2C73-2E181DEB83FA}"/>
              </a:ext>
            </a:extLst>
          </p:cNvPr>
          <p:cNvSpPr txBox="1"/>
          <p:nvPr/>
        </p:nvSpPr>
        <p:spPr>
          <a:xfrm>
            <a:off x="9546566" y="2195575"/>
            <a:ext cx="7924800" cy="4387291"/>
          </a:xfrm>
          <a:prstGeom prst="rect">
            <a:avLst/>
          </a:prstGeom>
          <a:noFill/>
        </p:spPr>
        <p:txBody>
          <a:bodyPr wrap="square">
            <a:spAutoFit/>
          </a:bodyPr>
          <a:lstStyle/>
          <a:p>
            <a:pPr>
              <a:lnSpc>
                <a:spcPct val="150000"/>
              </a:lnSpc>
            </a:pPr>
            <a:r>
              <a:rPr lang="vi-VN" sz="4800" b="1" dirty="0">
                <a:latin typeface="Cambria" panose="02040503050406030204" pitchFamily="18" charset="0"/>
                <a:ea typeface="Cambria" panose="02040503050406030204" pitchFamily="18" charset="0"/>
              </a:rPr>
              <a:t>Hình 6: </a:t>
            </a:r>
            <a:r>
              <a:rPr lang="vi-VN" sz="4800" dirty="0">
                <a:latin typeface="Cambria" panose="02040503050406030204" pitchFamily="18" charset="0"/>
                <a:ea typeface="Cambria" panose="02040503050406030204" pitchFamily="18" charset="0"/>
              </a:rPr>
              <a:t>Dây dẫn điện: Bộ phận dẫn điện. Vì dây dẫn làm bằng đồng mà đồng là vật dẫn điện.</a:t>
            </a:r>
          </a:p>
        </p:txBody>
      </p:sp>
    </p:spTree>
    <p:extLst>
      <p:ext uri="{BB962C8B-B14F-4D97-AF65-F5344CB8AC3E}">
        <p14:creationId xmlns:p14="http://schemas.microsoft.com/office/powerpoint/2010/main" val="23358894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6883" y="-310633"/>
            <a:ext cx="22261766" cy="10908265"/>
          </a:xfrm>
          <a:custGeom>
            <a:avLst/>
            <a:gdLst/>
            <a:ahLst/>
            <a:cxnLst/>
            <a:rect l="l" t="t" r="r" b="b"/>
            <a:pathLst>
              <a:path w="22261766" h="10908265">
                <a:moveTo>
                  <a:pt x="0" y="0"/>
                </a:moveTo>
                <a:lnTo>
                  <a:pt x="22261766" y="0"/>
                </a:lnTo>
                <a:lnTo>
                  <a:pt x="22261766" y="10908266"/>
                </a:lnTo>
                <a:lnTo>
                  <a:pt x="0" y="10908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grpSp>
        <p:nvGrpSpPr>
          <p:cNvPr id="3" name="Group 3"/>
          <p:cNvGrpSpPr/>
          <p:nvPr/>
        </p:nvGrpSpPr>
        <p:grpSpPr>
          <a:xfrm>
            <a:off x="2266372" y="1829800"/>
            <a:ext cx="13755256" cy="6031622"/>
            <a:chOff x="0" y="0"/>
            <a:chExt cx="2855794" cy="1252254"/>
          </a:xfrm>
        </p:grpSpPr>
        <p:sp>
          <p:nvSpPr>
            <p:cNvPr id="4" name="Freeform 4"/>
            <p:cNvSpPr/>
            <p:nvPr/>
          </p:nvSpPr>
          <p:spPr>
            <a:xfrm>
              <a:off x="0" y="0"/>
              <a:ext cx="2855794" cy="1252254"/>
            </a:xfrm>
            <a:custGeom>
              <a:avLst/>
              <a:gdLst/>
              <a:ahLst/>
              <a:cxnLst/>
              <a:rect l="l" t="t" r="r" b="b"/>
              <a:pathLst>
                <a:path w="2855794" h="1252254">
                  <a:moveTo>
                    <a:pt x="28705" y="0"/>
                  </a:moveTo>
                  <a:lnTo>
                    <a:pt x="2827089" y="0"/>
                  </a:lnTo>
                  <a:cubicBezTo>
                    <a:pt x="2842942" y="0"/>
                    <a:pt x="2855794" y="12851"/>
                    <a:pt x="2855794" y="28705"/>
                  </a:cubicBezTo>
                  <a:lnTo>
                    <a:pt x="2855794" y="1223549"/>
                  </a:lnTo>
                  <a:cubicBezTo>
                    <a:pt x="2855794" y="1239402"/>
                    <a:pt x="2842942" y="1252254"/>
                    <a:pt x="2827089" y="1252254"/>
                  </a:cubicBezTo>
                  <a:lnTo>
                    <a:pt x="28705" y="1252254"/>
                  </a:lnTo>
                  <a:cubicBezTo>
                    <a:pt x="12851" y="1252254"/>
                    <a:pt x="0" y="1239402"/>
                    <a:pt x="0" y="1223549"/>
                  </a:cubicBezTo>
                  <a:lnTo>
                    <a:pt x="0" y="28705"/>
                  </a:lnTo>
                  <a:cubicBezTo>
                    <a:pt x="0" y="12851"/>
                    <a:pt x="12851" y="0"/>
                    <a:pt x="28705" y="0"/>
                  </a:cubicBezTo>
                  <a:close/>
                </a:path>
              </a:pathLst>
            </a:custGeom>
            <a:solidFill>
              <a:srgbClr val="FFDF5B"/>
            </a:solidFill>
          </p:spPr>
          <p:txBody>
            <a:bodyPr/>
            <a:lstStyle/>
            <a:p>
              <a:endParaRPr lang="vi-VN"/>
            </a:p>
          </p:txBody>
        </p:sp>
        <p:sp>
          <p:nvSpPr>
            <p:cNvPr id="5" name="TextBox 5"/>
            <p:cNvSpPr txBox="1"/>
            <p:nvPr/>
          </p:nvSpPr>
          <p:spPr>
            <a:xfrm>
              <a:off x="0" y="-38100"/>
              <a:ext cx="2855794" cy="1290354"/>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736519">
            <a:off x="15158571" y="5994025"/>
            <a:ext cx="3051718" cy="4328678"/>
          </a:xfrm>
          <a:custGeom>
            <a:avLst/>
            <a:gdLst/>
            <a:ahLst/>
            <a:cxnLst/>
            <a:rect l="l" t="t" r="r" b="b"/>
            <a:pathLst>
              <a:path w="3051718" h="4328678">
                <a:moveTo>
                  <a:pt x="0" y="0"/>
                </a:moveTo>
                <a:lnTo>
                  <a:pt x="3051718" y="0"/>
                </a:lnTo>
                <a:lnTo>
                  <a:pt x="3051718" y="4328678"/>
                </a:lnTo>
                <a:lnTo>
                  <a:pt x="0" y="4328678"/>
                </a:lnTo>
                <a:lnTo>
                  <a:pt x="0" y="0"/>
                </a:lnTo>
                <a:close/>
              </a:path>
            </a:pathLst>
          </a:custGeom>
          <a:blipFill>
            <a:blip r:embed="rId4"/>
            <a:stretch>
              <a:fillRect/>
            </a:stretch>
          </a:blipFill>
        </p:spPr>
        <p:txBody>
          <a:bodyPr/>
          <a:lstStyle/>
          <a:p>
            <a:endParaRPr lang="vi-VN"/>
          </a:p>
        </p:txBody>
      </p:sp>
      <p:sp>
        <p:nvSpPr>
          <p:cNvPr id="7" name="Freeform 7"/>
          <p:cNvSpPr/>
          <p:nvPr/>
        </p:nvSpPr>
        <p:spPr>
          <a:xfrm>
            <a:off x="26909" y="6272763"/>
            <a:ext cx="4478926" cy="4014237"/>
          </a:xfrm>
          <a:custGeom>
            <a:avLst/>
            <a:gdLst/>
            <a:ahLst/>
            <a:cxnLst/>
            <a:rect l="l" t="t" r="r" b="b"/>
            <a:pathLst>
              <a:path w="4478926" h="4014237">
                <a:moveTo>
                  <a:pt x="0" y="0"/>
                </a:moveTo>
                <a:lnTo>
                  <a:pt x="4478926" y="0"/>
                </a:lnTo>
                <a:lnTo>
                  <a:pt x="4478926" y="4014237"/>
                </a:lnTo>
                <a:lnTo>
                  <a:pt x="0" y="4014237"/>
                </a:lnTo>
                <a:lnTo>
                  <a:pt x="0" y="0"/>
                </a:lnTo>
                <a:close/>
              </a:path>
            </a:pathLst>
          </a:custGeom>
          <a:blipFill>
            <a:blip r:embed="rId5"/>
            <a:stretch>
              <a:fillRect/>
            </a:stretch>
          </a:blipFill>
        </p:spPr>
        <p:txBody>
          <a:bodyPr/>
          <a:lstStyle/>
          <a:p>
            <a:endParaRPr lang="vi-VN"/>
          </a:p>
        </p:txBody>
      </p:sp>
      <p:sp>
        <p:nvSpPr>
          <p:cNvPr id="8" name="Freeform 8"/>
          <p:cNvSpPr/>
          <p:nvPr/>
        </p:nvSpPr>
        <p:spPr>
          <a:xfrm rot="-1489962">
            <a:off x="-10360115" y="2650933"/>
            <a:ext cx="15503528" cy="3081326"/>
          </a:xfrm>
          <a:custGeom>
            <a:avLst/>
            <a:gdLst/>
            <a:ahLst/>
            <a:cxnLst/>
            <a:rect l="l" t="t" r="r" b="b"/>
            <a:pathLst>
              <a:path w="15503528" h="3081326">
                <a:moveTo>
                  <a:pt x="0" y="0"/>
                </a:moveTo>
                <a:lnTo>
                  <a:pt x="15503528" y="0"/>
                </a:lnTo>
                <a:lnTo>
                  <a:pt x="15503528" y="3081326"/>
                </a:lnTo>
                <a:lnTo>
                  <a:pt x="0" y="3081326"/>
                </a:lnTo>
                <a:lnTo>
                  <a:pt x="0" y="0"/>
                </a:lnTo>
                <a:close/>
              </a:path>
            </a:pathLst>
          </a:custGeom>
          <a:blipFill>
            <a:blip r:embed="rId6"/>
            <a:stretch>
              <a:fillRect/>
            </a:stretch>
          </a:blipFill>
        </p:spPr>
        <p:txBody>
          <a:bodyPr/>
          <a:lstStyle/>
          <a:p>
            <a:endParaRPr lang="vi-VN"/>
          </a:p>
        </p:txBody>
      </p:sp>
      <p:sp>
        <p:nvSpPr>
          <p:cNvPr id="9" name="Freeform 9"/>
          <p:cNvSpPr/>
          <p:nvPr/>
        </p:nvSpPr>
        <p:spPr>
          <a:xfrm rot="-3975860">
            <a:off x="15672121" y="-533830"/>
            <a:ext cx="2024618" cy="5417038"/>
          </a:xfrm>
          <a:custGeom>
            <a:avLst/>
            <a:gdLst/>
            <a:ahLst/>
            <a:cxnLst/>
            <a:rect l="l" t="t" r="r" b="b"/>
            <a:pathLst>
              <a:path w="2024618" h="5417038">
                <a:moveTo>
                  <a:pt x="0" y="0"/>
                </a:moveTo>
                <a:lnTo>
                  <a:pt x="2024618" y="0"/>
                </a:lnTo>
                <a:lnTo>
                  <a:pt x="2024618" y="5417038"/>
                </a:lnTo>
                <a:lnTo>
                  <a:pt x="0" y="5417038"/>
                </a:lnTo>
                <a:lnTo>
                  <a:pt x="0" y="0"/>
                </a:lnTo>
                <a:close/>
              </a:path>
            </a:pathLst>
          </a:custGeom>
          <a:blipFill>
            <a:blip r:embed="rId7"/>
            <a:stretch>
              <a:fillRect/>
            </a:stretch>
          </a:blipFill>
        </p:spPr>
        <p:txBody>
          <a:bodyPr/>
          <a:lstStyle/>
          <a:p>
            <a:endParaRPr lang="vi-VN"/>
          </a:p>
        </p:txBody>
      </p:sp>
      <p:sp>
        <p:nvSpPr>
          <p:cNvPr id="10" name="Freeform 10"/>
          <p:cNvSpPr/>
          <p:nvPr/>
        </p:nvSpPr>
        <p:spPr>
          <a:xfrm flipV="1">
            <a:off x="5863350" y="-182467"/>
            <a:ext cx="6561300" cy="1533704"/>
          </a:xfrm>
          <a:custGeom>
            <a:avLst/>
            <a:gdLst/>
            <a:ahLst/>
            <a:cxnLst/>
            <a:rect l="l" t="t" r="r" b="b"/>
            <a:pathLst>
              <a:path w="6561300" h="1533704">
                <a:moveTo>
                  <a:pt x="0" y="1533704"/>
                </a:moveTo>
                <a:lnTo>
                  <a:pt x="6561300" y="1533704"/>
                </a:lnTo>
                <a:lnTo>
                  <a:pt x="6561300" y="0"/>
                </a:lnTo>
                <a:lnTo>
                  <a:pt x="0" y="0"/>
                </a:lnTo>
                <a:lnTo>
                  <a:pt x="0" y="1533704"/>
                </a:lnTo>
                <a:close/>
              </a:path>
            </a:pathLst>
          </a:custGeom>
          <a:blipFill>
            <a:blip r:embed="rId8"/>
            <a:stretch>
              <a:fillRect/>
            </a:stretch>
          </a:blipFill>
        </p:spPr>
        <p:txBody>
          <a:bodyPr/>
          <a:lstStyle/>
          <a:p>
            <a:endParaRPr lang="vi-VN"/>
          </a:p>
        </p:txBody>
      </p:sp>
      <p:sp>
        <p:nvSpPr>
          <p:cNvPr id="11" name="Freeform 11"/>
          <p:cNvSpPr/>
          <p:nvPr/>
        </p:nvSpPr>
        <p:spPr>
          <a:xfrm>
            <a:off x="5688556" y="8279881"/>
            <a:ext cx="6910888" cy="2487920"/>
          </a:xfrm>
          <a:custGeom>
            <a:avLst/>
            <a:gdLst/>
            <a:ahLst/>
            <a:cxnLst/>
            <a:rect l="l" t="t" r="r" b="b"/>
            <a:pathLst>
              <a:path w="6910888" h="2487920">
                <a:moveTo>
                  <a:pt x="0" y="0"/>
                </a:moveTo>
                <a:lnTo>
                  <a:pt x="6910888" y="0"/>
                </a:lnTo>
                <a:lnTo>
                  <a:pt x="6910888" y="2487920"/>
                </a:lnTo>
                <a:lnTo>
                  <a:pt x="0" y="2487920"/>
                </a:lnTo>
                <a:lnTo>
                  <a:pt x="0" y="0"/>
                </a:lnTo>
                <a:close/>
              </a:path>
            </a:pathLst>
          </a:custGeom>
          <a:blipFill>
            <a:blip r:embed="rId9"/>
            <a:stretch>
              <a:fillRect/>
            </a:stretch>
          </a:blipFill>
        </p:spPr>
        <p:txBody>
          <a:bodyPr/>
          <a:lstStyle/>
          <a:p>
            <a:endParaRPr lang="vi-VN"/>
          </a:p>
        </p:txBody>
      </p:sp>
      <p:pic>
        <p:nvPicPr>
          <p:cNvPr id="13" name="Picture 12">
            <a:extLst>
              <a:ext uri="{FF2B5EF4-FFF2-40B4-BE49-F238E27FC236}">
                <a16:creationId xmlns:a16="http://schemas.microsoft.com/office/drawing/2014/main" id="{1BC9FBCE-37DE-1D2A-F598-C9A4343E4534}"/>
              </a:ext>
            </a:extLst>
          </p:cNvPr>
          <p:cNvPicPr>
            <a:picLocks noChangeAspect="1"/>
          </p:cNvPicPr>
          <p:nvPr/>
        </p:nvPicPr>
        <p:blipFill>
          <a:blip r:embed="rId10"/>
          <a:stretch>
            <a:fillRect/>
          </a:stretch>
        </p:blipFill>
        <p:spPr>
          <a:xfrm>
            <a:off x="3553483" y="1692865"/>
            <a:ext cx="11181033" cy="6901270"/>
          </a:xfrm>
          <a:prstGeom prst="rect">
            <a:avLst/>
          </a:prstGeom>
        </p:spPr>
      </p:pic>
    </p:spTree>
    <p:extLst>
      <p:ext uri="{BB962C8B-B14F-4D97-AF65-F5344CB8AC3E}">
        <p14:creationId xmlns:p14="http://schemas.microsoft.com/office/powerpoint/2010/main" val="3087693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6883" y="-310633"/>
            <a:ext cx="22261766" cy="10908265"/>
          </a:xfrm>
          <a:custGeom>
            <a:avLst/>
            <a:gdLst/>
            <a:ahLst/>
            <a:cxnLst/>
            <a:rect l="l" t="t" r="r" b="b"/>
            <a:pathLst>
              <a:path w="22261766" h="10908265">
                <a:moveTo>
                  <a:pt x="0" y="0"/>
                </a:moveTo>
                <a:lnTo>
                  <a:pt x="22261766" y="0"/>
                </a:lnTo>
                <a:lnTo>
                  <a:pt x="22261766" y="10908266"/>
                </a:lnTo>
                <a:lnTo>
                  <a:pt x="0" y="10908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grpSp>
        <p:nvGrpSpPr>
          <p:cNvPr id="3" name="Group 3"/>
          <p:cNvGrpSpPr/>
          <p:nvPr/>
        </p:nvGrpSpPr>
        <p:grpSpPr>
          <a:xfrm>
            <a:off x="653407" y="462660"/>
            <a:ext cx="16605893" cy="3788741"/>
            <a:chOff x="0" y="0"/>
            <a:chExt cx="6895256" cy="1573197"/>
          </a:xfrm>
        </p:grpSpPr>
        <p:sp>
          <p:nvSpPr>
            <p:cNvPr id="4" name="Freeform 4"/>
            <p:cNvSpPr/>
            <p:nvPr/>
          </p:nvSpPr>
          <p:spPr>
            <a:xfrm>
              <a:off x="0" y="0"/>
              <a:ext cx="6895256" cy="1573197"/>
            </a:xfrm>
            <a:custGeom>
              <a:avLst/>
              <a:gdLst/>
              <a:ahLst/>
              <a:cxnLst/>
              <a:rect l="l" t="t" r="r" b="b"/>
              <a:pathLst>
                <a:path w="6895256" h="1573197">
                  <a:moveTo>
                    <a:pt x="23777" y="0"/>
                  </a:moveTo>
                  <a:lnTo>
                    <a:pt x="6871479" y="0"/>
                  </a:lnTo>
                  <a:cubicBezTo>
                    <a:pt x="6884611" y="0"/>
                    <a:pt x="6895256" y="10645"/>
                    <a:pt x="6895256" y="23777"/>
                  </a:cubicBezTo>
                  <a:lnTo>
                    <a:pt x="6895256" y="1549420"/>
                  </a:lnTo>
                  <a:cubicBezTo>
                    <a:pt x="6895256" y="1555726"/>
                    <a:pt x="6892751" y="1561774"/>
                    <a:pt x="6888292" y="1566233"/>
                  </a:cubicBezTo>
                  <a:cubicBezTo>
                    <a:pt x="6883833" y="1570692"/>
                    <a:pt x="6877785" y="1573197"/>
                    <a:pt x="6871479" y="1573197"/>
                  </a:cubicBezTo>
                  <a:lnTo>
                    <a:pt x="23777" y="1573197"/>
                  </a:lnTo>
                  <a:cubicBezTo>
                    <a:pt x="17471" y="1573197"/>
                    <a:pt x="11423" y="1570692"/>
                    <a:pt x="6964" y="1566233"/>
                  </a:cubicBezTo>
                  <a:cubicBezTo>
                    <a:pt x="2505" y="1561774"/>
                    <a:pt x="0" y="1555726"/>
                    <a:pt x="0" y="1549420"/>
                  </a:cubicBezTo>
                  <a:lnTo>
                    <a:pt x="0" y="23777"/>
                  </a:lnTo>
                  <a:cubicBezTo>
                    <a:pt x="0" y="17471"/>
                    <a:pt x="2505" y="11423"/>
                    <a:pt x="6964" y="6964"/>
                  </a:cubicBezTo>
                  <a:cubicBezTo>
                    <a:pt x="11423" y="2505"/>
                    <a:pt x="17471" y="0"/>
                    <a:pt x="23777" y="0"/>
                  </a:cubicBezTo>
                  <a:close/>
                </a:path>
              </a:pathLst>
            </a:custGeom>
            <a:solidFill>
              <a:schemeClr val="accent5">
                <a:lumMod val="20000"/>
                <a:lumOff val="80000"/>
              </a:schemeClr>
            </a:solidFill>
          </p:spPr>
          <p:txBody>
            <a:bodyPr/>
            <a:lstStyle/>
            <a:p>
              <a:endParaRPr lang="vi-VN"/>
            </a:p>
          </p:txBody>
        </p:sp>
        <p:sp>
          <p:nvSpPr>
            <p:cNvPr id="5" name="TextBox 5"/>
            <p:cNvSpPr txBox="1"/>
            <p:nvPr/>
          </p:nvSpPr>
          <p:spPr>
            <a:xfrm>
              <a:off x="0" y="-38100"/>
              <a:ext cx="6895256" cy="1611297"/>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59640" y="618655"/>
            <a:ext cx="16433620" cy="2308324"/>
          </a:xfrm>
          <a:prstGeom prst="rect">
            <a:avLst/>
          </a:prstGeom>
        </p:spPr>
        <p:txBody>
          <a:bodyPr wrap="square" lIns="0" tIns="0" rIns="0" bIns="0" rtlCol="0" anchor="t">
            <a:spAutoFit/>
          </a:bodyPr>
          <a:lstStyle/>
          <a:p>
            <a:pPr marL="1640964" lvl="1" indent="-820482" algn="ctr">
              <a:lnSpc>
                <a:spcPts val="9044"/>
              </a:lnSpc>
              <a:buAutoNum type="arabicPeriod"/>
            </a:pPr>
            <a:r>
              <a:rPr lang="vi-VN" sz="7600" b="1" dirty="0">
                <a:solidFill>
                  <a:srgbClr val="384766"/>
                </a:solidFill>
                <a:latin typeface="UTM Avo" panose="02040603050506020204" pitchFamily="18" charset="0"/>
                <a:ea typeface="Bobby Jones"/>
                <a:cs typeface="Bobby Jones"/>
                <a:sym typeface="Bobby Jones"/>
              </a:rPr>
              <a:t>Vì sao người thợ điện cần đeo găng tay khi kiểm tra, sửa chữa điện?</a:t>
            </a:r>
            <a:endParaRPr lang="en-US" sz="7600" b="1" dirty="0">
              <a:solidFill>
                <a:srgbClr val="384766"/>
              </a:solidFill>
              <a:latin typeface="UTM Avo" panose="02040603050506020204" pitchFamily="18" charset="0"/>
              <a:ea typeface="Bobby Jones"/>
              <a:cs typeface="Bobby Jones"/>
              <a:sym typeface="Bobby Jones"/>
            </a:endParaRPr>
          </a:p>
        </p:txBody>
      </p:sp>
      <p:pic>
        <p:nvPicPr>
          <p:cNvPr id="10" name="Picture 9" descr="Hands wearing gloves holding a white and blue outlet&#10;&#10;Description automatically generated">
            <a:extLst>
              <a:ext uri="{FF2B5EF4-FFF2-40B4-BE49-F238E27FC236}">
                <a16:creationId xmlns:a16="http://schemas.microsoft.com/office/drawing/2014/main" id="{1AC8E9E9-1BEF-7429-9672-860D2344483F}"/>
              </a:ext>
            </a:extLst>
          </p:cNvPr>
          <p:cNvPicPr>
            <a:picLocks noChangeAspect="1"/>
          </p:cNvPicPr>
          <p:nvPr/>
        </p:nvPicPr>
        <p:blipFill>
          <a:blip r:embed="rId4">
            <a:extLst>
              <a:ext uri="{28A0092B-C50C-407E-A947-70E740481C1C}">
                <a14:useLocalDpi xmlns:a14="http://schemas.microsoft.com/office/drawing/2010/main" val="0"/>
              </a:ext>
            </a:extLst>
          </a:blip>
          <a:srcRect l="36843" t="20226" r="26317" b="6138"/>
          <a:stretch/>
        </p:blipFill>
        <p:spPr>
          <a:xfrm>
            <a:off x="653407" y="4380925"/>
            <a:ext cx="7347593" cy="4934104"/>
          </a:xfrm>
          <a:prstGeom prst="rect">
            <a:avLst/>
          </a:prstGeom>
        </p:spPr>
      </p:pic>
      <p:grpSp>
        <p:nvGrpSpPr>
          <p:cNvPr id="11" name="Group 3">
            <a:extLst>
              <a:ext uri="{FF2B5EF4-FFF2-40B4-BE49-F238E27FC236}">
                <a16:creationId xmlns:a16="http://schemas.microsoft.com/office/drawing/2014/main" id="{FCBBB53B-A9B1-C836-3BED-D081A8B0EC92}"/>
              </a:ext>
            </a:extLst>
          </p:cNvPr>
          <p:cNvGrpSpPr/>
          <p:nvPr/>
        </p:nvGrpSpPr>
        <p:grpSpPr>
          <a:xfrm>
            <a:off x="8456995" y="4525709"/>
            <a:ext cx="8611805" cy="4122991"/>
            <a:chOff x="0" y="0"/>
            <a:chExt cx="4700505" cy="1168322"/>
          </a:xfrm>
        </p:grpSpPr>
        <p:sp>
          <p:nvSpPr>
            <p:cNvPr id="12" name="Freeform 4">
              <a:extLst>
                <a:ext uri="{FF2B5EF4-FFF2-40B4-BE49-F238E27FC236}">
                  <a16:creationId xmlns:a16="http://schemas.microsoft.com/office/drawing/2014/main" id="{4738DB4F-8D2B-5910-DE14-B53E651E06E7}"/>
                </a:ext>
              </a:extLst>
            </p:cNvPr>
            <p:cNvSpPr/>
            <p:nvPr/>
          </p:nvSpPr>
          <p:spPr>
            <a:xfrm>
              <a:off x="0" y="0"/>
              <a:ext cx="4700505" cy="1168322"/>
            </a:xfrm>
            <a:custGeom>
              <a:avLst/>
              <a:gdLst/>
              <a:ahLst/>
              <a:cxnLst/>
              <a:rect l="l" t="t" r="r" b="b"/>
              <a:pathLst>
                <a:path w="4700505" h="1168322">
                  <a:moveTo>
                    <a:pt x="34879" y="0"/>
                  </a:moveTo>
                  <a:lnTo>
                    <a:pt x="4665626" y="0"/>
                  </a:lnTo>
                  <a:cubicBezTo>
                    <a:pt x="4684890" y="0"/>
                    <a:pt x="4700505" y="15616"/>
                    <a:pt x="4700505" y="34879"/>
                  </a:cubicBezTo>
                  <a:lnTo>
                    <a:pt x="4700505" y="1133443"/>
                  </a:lnTo>
                  <a:cubicBezTo>
                    <a:pt x="4700505" y="1152706"/>
                    <a:pt x="4684890" y="1168322"/>
                    <a:pt x="4665626" y="1168322"/>
                  </a:cubicBezTo>
                  <a:lnTo>
                    <a:pt x="34879" y="1168322"/>
                  </a:lnTo>
                  <a:cubicBezTo>
                    <a:pt x="15616" y="1168322"/>
                    <a:pt x="0" y="1152706"/>
                    <a:pt x="0" y="1133443"/>
                  </a:cubicBezTo>
                  <a:lnTo>
                    <a:pt x="0" y="34879"/>
                  </a:lnTo>
                  <a:cubicBezTo>
                    <a:pt x="0" y="15616"/>
                    <a:pt x="15616" y="0"/>
                    <a:pt x="34879" y="0"/>
                  </a:cubicBezTo>
                  <a:close/>
                </a:path>
              </a:pathLst>
            </a:custGeom>
            <a:solidFill>
              <a:schemeClr val="bg1"/>
            </a:solidFill>
            <a:ln w="38100">
              <a:solidFill>
                <a:schemeClr val="tx1"/>
              </a:solidFill>
            </a:ln>
          </p:spPr>
          <p:txBody>
            <a:bodyPr/>
            <a:lstStyle/>
            <a:p>
              <a:endParaRPr lang="vi-VN"/>
            </a:p>
          </p:txBody>
        </p:sp>
        <p:sp>
          <p:nvSpPr>
            <p:cNvPr id="13" name="TextBox 5">
              <a:extLst>
                <a:ext uri="{FF2B5EF4-FFF2-40B4-BE49-F238E27FC236}">
                  <a16:creationId xmlns:a16="http://schemas.microsoft.com/office/drawing/2014/main" id="{65CEFC15-F7AC-5A6E-1C60-10D62F266F37}"/>
                </a:ext>
              </a:extLst>
            </p:cNvPr>
            <p:cNvSpPr txBox="1"/>
            <p:nvPr/>
          </p:nvSpPr>
          <p:spPr>
            <a:xfrm>
              <a:off x="0" y="-38100"/>
              <a:ext cx="4700505" cy="1206422"/>
            </a:xfrm>
            <a:prstGeom prst="rect">
              <a:avLst/>
            </a:prstGeom>
          </p:spPr>
          <p:txBody>
            <a:bodyPr lIns="50800" tIns="50800" rIns="50800" bIns="50800" rtlCol="0" anchor="ctr"/>
            <a:lstStyle/>
            <a:p>
              <a:pPr algn="ctr">
                <a:lnSpc>
                  <a:spcPts val="2659"/>
                </a:lnSpc>
              </a:pPr>
              <a:endParaRPr/>
            </a:p>
          </p:txBody>
        </p:sp>
      </p:grpSp>
      <p:sp>
        <p:nvSpPr>
          <p:cNvPr id="15" name="TextBox 14">
            <a:extLst>
              <a:ext uri="{FF2B5EF4-FFF2-40B4-BE49-F238E27FC236}">
                <a16:creationId xmlns:a16="http://schemas.microsoft.com/office/drawing/2014/main" id="{82420CEF-32BA-3A9A-E0B8-B1BB28964E0D}"/>
              </a:ext>
            </a:extLst>
          </p:cNvPr>
          <p:cNvSpPr txBox="1"/>
          <p:nvPr/>
        </p:nvSpPr>
        <p:spPr>
          <a:xfrm>
            <a:off x="8686800" y="4932938"/>
            <a:ext cx="8006460" cy="3170099"/>
          </a:xfrm>
          <a:prstGeom prst="rect">
            <a:avLst/>
          </a:prstGeom>
          <a:noFill/>
        </p:spPr>
        <p:txBody>
          <a:bodyPr wrap="square">
            <a:spAutoFit/>
          </a:bodyPr>
          <a:lstStyle/>
          <a:p>
            <a:r>
              <a:rPr lang="vi-VN" sz="4000" dirty="0">
                <a:latin typeface="Cambria" panose="02040503050406030204" pitchFamily="18" charset="0"/>
                <a:ea typeface="Cambria" panose="02040503050406030204" pitchFamily="18" charset="0"/>
              </a:rPr>
              <a:t>Người thợ điện cần đeo găng tay khi kiểm tra, sửa chữa điện vì găng tay làm bằng vải hoặc cao su là những vật cách điện để bảo đảm an toàn chống bị giật.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6883" y="-310633"/>
            <a:ext cx="22261766" cy="10908265"/>
          </a:xfrm>
          <a:custGeom>
            <a:avLst/>
            <a:gdLst/>
            <a:ahLst/>
            <a:cxnLst/>
            <a:rect l="l" t="t" r="r" b="b"/>
            <a:pathLst>
              <a:path w="22261766" h="10908265">
                <a:moveTo>
                  <a:pt x="0" y="0"/>
                </a:moveTo>
                <a:lnTo>
                  <a:pt x="22261766" y="0"/>
                </a:lnTo>
                <a:lnTo>
                  <a:pt x="22261766" y="10908266"/>
                </a:lnTo>
                <a:lnTo>
                  <a:pt x="0" y="10908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grpSp>
        <p:nvGrpSpPr>
          <p:cNvPr id="3" name="Group 3"/>
          <p:cNvGrpSpPr/>
          <p:nvPr/>
        </p:nvGrpSpPr>
        <p:grpSpPr>
          <a:xfrm>
            <a:off x="2266372" y="1829800"/>
            <a:ext cx="13755256" cy="6031622"/>
            <a:chOff x="0" y="0"/>
            <a:chExt cx="2855794" cy="1252254"/>
          </a:xfrm>
        </p:grpSpPr>
        <p:sp>
          <p:nvSpPr>
            <p:cNvPr id="4" name="Freeform 4"/>
            <p:cNvSpPr/>
            <p:nvPr/>
          </p:nvSpPr>
          <p:spPr>
            <a:xfrm>
              <a:off x="0" y="0"/>
              <a:ext cx="2855794" cy="1252254"/>
            </a:xfrm>
            <a:custGeom>
              <a:avLst/>
              <a:gdLst/>
              <a:ahLst/>
              <a:cxnLst/>
              <a:rect l="l" t="t" r="r" b="b"/>
              <a:pathLst>
                <a:path w="2855794" h="1252254">
                  <a:moveTo>
                    <a:pt x="28705" y="0"/>
                  </a:moveTo>
                  <a:lnTo>
                    <a:pt x="2827089" y="0"/>
                  </a:lnTo>
                  <a:cubicBezTo>
                    <a:pt x="2842942" y="0"/>
                    <a:pt x="2855794" y="12851"/>
                    <a:pt x="2855794" y="28705"/>
                  </a:cubicBezTo>
                  <a:lnTo>
                    <a:pt x="2855794" y="1223549"/>
                  </a:lnTo>
                  <a:cubicBezTo>
                    <a:pt x="2855794" y="1239402"/>
                    <a:pt x="2842942" y="1252254"/>
                    <a:pt x="2827089" y="1252254"/>
                  </a:cubicBezTo>
                  <a:lnTo>
                    <a:pt x="28705" y="1252254"/>
                  </a:lnTo>
                  <a:cubicBezTo>
                    <a:pt x="12851" y="1252254"/>
                    <a:pt x="0" y="1239402"/>
                    <a:pt x="0" y="1223549"/>
                  </a:cubicBezTo>
                  <a:lnTo>
                    <a:pt x="0" y="28705"/>
                  </a:lnTo>
                  <a:cubicBezTo>
                    <a:pt x="0" y="12851"/>
                    <a:pt x="12851" y="0"/>
                    <a:pt x="28705" y="0"/>
                  </a:cubicBezTo>
                  <a:close/>
                </a:path>
              </a:pathLst>
            </a:custGeom>
            <a:solidFill>
              <a:srgbClr val="FFDF5B"/>
            </a:solidFill>
          </p:spPr>
          <p:txBody>
            <a:bodyPr/>
            <a:lstStyle/>
            <a:p>
              <a:endParaRPr lang="vi-VN"/>
            </a:p>
          </p:txBody>
        </p:sp>
        <p:sp>
          <p:nvSpPr>
            <p:cNvPr id="5" name="TextBox 5"/>
            <p:cNvSpPr txBox="1"/>
            <p:nvPr/>
          </p:nvSpPr>
          <p:spPr>
            <a:xfrm>
              <a:off x="0" y="-38100"/>
              <a:ext cx="2855794" cy="1290354"/>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736519">
            <a:off x="15158571" y="5994025"/>
            <a:ext cx="3051718" cy="4328678"/>
          </a:xfrm>
          <a:custGeom>
            <a:avLst/>
            <a:gdLst/>
            <a:ahLst/>
            <a:cxnLst/>
            <a:rect l="l" t="t" r="r" b="b"/>
            <a:pathLst>
              <a:path w="3051718" h="4328678">
                <a:moveTo>
                  <a:pt x="0" y="0"/>
                </a:moveTo>
                <a:lnTo>
                  <a:pt x="3051718" y="0"/>
                </a:lnTo>
                <a:lnTo>
                  <a:pt x="3051718" y="4328678"/>
                </a:lnTo>
                <a:lnTo>
                  <a:pt x="0" y="4328678"/>
                </a:lnTo>
                <a:lnTo>
                  <a:pt x="0" y="0"/>
                </a:lnTo>
                <a:close/>
              </a:path>
            </a:pathLst>
          </a:custGeom>
          <a:blipFill>
            <a:blip r:embed="rId4"/>
            <a:stretch>
              <a:fillRect/>
            </a:stretch>
          </a:blipFill>
        </p:spPr>
        <p:txBody>
          <a:bodyPr/>
          <a:lstStyle/>
          <a:p>
            <a:endParaRPr lang="vi-VN"/>
          </a:p>
        </p:txBody>
      </p:sp>
      <p:sp>
        <p:nvSpPr>
          <p:cNvPr id="7" name="Freeform 7"/>
          <p:cNvSpPr/>
          <p:nvPr/>
        </p:nvSpPr>
        <p:spPr>
          <a:xfrm>
            <a:off x="26909" y="6272763"/>
            <a:ext cx="4478926" cy="4014237"/>
          </a:xfrm>
          <a:custGeom>
            <a:avLst/>
            <a:gdLst/>
            <a:ahLst/>
            <a:cxnLst/>
            <a:rect l="l" t="t" r="r" b="b"/>
            <a:pathLst>
              <a:path w="4478926" h="4014237">
                <a:moveTo>
                  <a:pt x="0" y="0"/>
                </a:moveTo>
                <a:lnTo>
                  <a:pt x="4478926" y="0"/>
                </a:lnTo>
                <a:lnTo>
                  <a:pt x="4478926" y="4014237"/>
                </a:lnTo>
                <a:lnTo>
                  <a:pt x="0" y="4014237"/>
                </a:lnTo>
                <a:lnTo>
                  <a:pt x="0" y="0"/>
                </a:lnTo>
                <a:close/>
              </a:path>
            </a:pathLst>
          </a:custGeom>
          <a:blipFill>
            <a:blip r:embed="rId5"/>
            <a:stretch>
              <a:fillRect/>
            </a:stretch>
          </a:blipFill>
        </p:spPr>
        <p:txBody>
          <a:bodyPr/>
          <a:lstStyle/>
          <a:p>
            <a:endParaRPr lang="vi-VN"/>
          </a:p>
        </p:txBody>
      </p:sp>
      <p:sp>
        <p:nvSpPr>
          <p:cNvPr id="8" name="Freeform 8"/>
          <p:cNvSpPr/>
          <p:nvPr/>
        </p:nvSpPr>
        <p:spPr>
          <a:xfrm rot="-1489962">
            <a:off x="-10360115" y="2650933"/>
            <a:ext cx="15503528" cy="3081326"/>
          </a:xfrm>
          <a:custGeom>
            <a:avLst/>
            <a:gdLst/>
            <a:ahLst/>
            <a:cxnLst/>
            <a:rect l="l" t="t" r="r" b="b"/>
            <a:pathLst>
              <a:path w="15503528" h="3081326">
                <a:moveTo>
                  <a:pt x="0" y="0"/>
                </a:moveTo>
                <a:lnTo>
                  <a:pt x="15503528" y="0"/>
                </a:lnTo>
                <a:lnTo>
                  <a:pt x="15503528" y="3081326"/>
                </a:lnTo>
                <a:lnTo>
                  <a:pt x="0" y="3081326"/>
                </a:lnTo>
                <a:lnTo>
                  <a:pt x="0" y="0"/>
                </a:lnTo>
                <a:close/>
              </a:path>
            </a:pathLst>
          </a:custGeom>
          <a:blipFill>
            <a:blip r:embed="rId6"/>
            <a:stretch>
              <a:fillRect/>
            </a:stretch>
          </a:blipFill>
        </p:spPr>
        <p:txBody>
          <a:bodyPr/>
          <a:lstStyle/>
          <a:p>
            <a:endParaRPr lang="vi-VN"/>
          </a:p>
        </p:txBody>
      </p:sp>
      <p:sp>
        <p:nvSpPr>
          <p:cNvPr id="9" name="Freeform 9"/>
          <p:cNvSpPr/>
          <p:nvPr/>
        </p:nvSpPr>
        <p:spPr>
          <a:xfrm rot="-3975860">
            <a:off x="15672121" y="-533830"/>
            <a:ext cx="2024618" cy="5417038"/>
          </a:xfrm>
          <a:custGeom>
            <a:avLst/>
            <a:gdLst/>
            <a:ahLst/>
            <a:cxnLst/>
            <a:rect l="l" t="t" r="r" b="b"/>
            <a:pathLst>
              <a:path w="2024618" h="5417038">
                <a:moveTo>
                  <a:pt x="0" y="0"/>
                </a:moveTo>
                <a:lnTo>
                  <a:pt x="2024618" y="0"/>
                </a:lnTo>
                <a:lnTo>
                  <a:pt x="2024618" y="5417038"/>
                </a:lnTo>
                <a:lnTo>
                  <a:pt x="0" y="5417038"/>
                </a:lnTo>
                <a:lnTo>
                  <a:pt x="0" y="0"/>
                </a:lnTo>
                <a:close/>
              </a:path>
            </a:pathLst>
          </a:custGeom>
          <a:blipFill>
            <a:blip r:embed="rId7"/>
            <a:stretch>
              <a:fillRect/>
            </a:stretch>
          </a:blipFill>
        </p:spPr>
        <p:txBody>
          <a:bodyPr/>
          <a:lstStyle/>
          <a:p>
            <a:endParaRPr lang="vi-VN"/>
          </a:p>
        </p:txBody>
      </p:sp>
      <p:sp>
        <p:nvSpPr>
          <p:cNvPr id="10" name="Freeform 10"/>
          <p:cNvSpPr/>
          <p:nvPr/>
        </p:nvSpPr>
        <p:spPr>
          <a:xfrm flipV="1">
            <a:off x="5863350" y="-182467"/>
            <a:ext cx="6561300" cy="1533704"/>
          </a:xfrm>
          <a:custGeom>
            <a:avLst/>
            <a:gdLst/>
            <a:ahLst/>
            <a:cxnLst/>
            <a:rect l="l" t="t" r="r" b="b"/>
            <a:pathLst>
              <a:path w="6561300" h="1533704">
                <a:moveTo>
                  <a:pt x="0" y="1533704"/>
                </a:moveTo>
                <a:lnTo>
                  <a:pt x="6561300" y="1533704"/>
                </a:lnTo>
                <a:lnTo>
                  <a:pt x="6561300" y="0"/>
                </a:lnTo>
                <a:lnTo>
                  <a:pt x="0" y="0"/>
                </a:lnTo>
                <a:lnTo>
                  <a:pt x="0" y="1533704"/>
                </a:lnTo>
                <a:close/>
              </a:path>
            </a:pathLst>
          </a:custGeom>
          <a:blipFill>
            <a:blip r:embed="rId8"/>
            <a:stretch>
              <a:fillRect/>
            </a:stretch>
          </a:blipFill>
        </p:spPr>
        <p:txBody>
          <a:bodyPr/>
          <a:lstStyle/>
          <a:p>
            <a:endParaRPr lang="vi-VN"/>
          </a:p>
        </p:txBody>
      </p:sp>
      <p:sp>
        <p:nvSpPr>
          <p:cNvPr id="11" name="Freeform 11"/>
          <p:cNvSpPr/>
          <p:nvPr/>
        </p:nvSpPr>
        <p:spPr>
          <a:xfrm>
            <a:off x="5688556" y="8279881"/>
            <a:ext cx="6910888" cy="2487920"/>
          </a:xfrm>
          <a:custGeom>
            <a:avLst/>
            <a:gdLst/>
            <a:ahLst/>
            <a:cxnLst/>
            <a:rect l="l" t="t" r="r" b="b"/>
            <a:pathLst>
              <a:path w="6910888" h="2487920">
                <a:moveTo>
                  <a:pt x="0" y="0"/>
                </a:moveTo>
                <a:lnTo>
                  <a:pt x="6910888" y="0"/>
                </a:lnTo>
                <a:lnTo>
                  <a:pt x="6910888" y="2487920"/>
                </a:lnTo>
                <a:lnTo>
                  <a:pt x="0" y="2487920"/>
                </a:lnTo>
                <a:lnTo>
                  <a:pt x="0" y="0"/>
                </a:lnTo>
                <a:close/>
              </a:path>
            </a:pathLst>
          </a:custGeom>
          <a:blipFill>
            <a:blip r:embed="rId9"/>
            <a:stretch>
              <a:fillRect/>
            </a:stretch>
          </a:blipFill>
        </p:spPr>
        <p:txBody>
          <a:bodyPr/>
          <a:lstStyle/>
          <a:p>
            <a:endParaRPr lang="vi-VN"/>
          </a:p>
        </p:txBody>
      </p:sp>
      <p:pic>
        <p:nvPicPr>
          <p:cNvPr id="13" name="Picture 12">
            <a:extLst>
              <a:ext uri="{FF2B5EF4-FFF2-40B4-BE49-F238E27FC236}">
                <a16:creationId xmlns:a16="http://schemas.microsoft.com/office/drawing/2014/main" id="{1F256D42-55D9-3093-CFE4-DD07CB66481F}"/>
              </a:ext>
            </a:extLst>
          </p:cNvPr>
          <p:cNvPicPr>
            <a:picLocks noChangeAspect="1"/>
          </p:cNvPicPr>
          <p:nvPr/>
        </p:nvPicPr>
        <p:blipFill>
          <a:blip r:embed="rId10"/>
          <a:stretch>
            <a:fillRect/>
          </a:stretch>
        </p:blipFill>
        <p:spPr>
          <a:xfrm>
            <a:off x="3553483" y="1781070"/>
            <a:ext cx="11181033" cy="690127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6883" y="-310633"/>
            <a:ext cx="22261766" cy="10908265"/>
          </a:xfrm>
          <a:custGeom>
            <a:avLst/>
            <a:gdLst/>
            <a:ahLst/>
            <a:cxnLst/>
            <a:rect l="l" t="t" r="r" b="b"/>
            <a:pathLst>
              <a:path w="22261766" h="10908265">
                <a:moveTo>
                  <a:pt x="0" y="0"/>
                </a:moveTo>
                <a:lnTo>
                  <a:pt x="22261766" y="0"/>
                </a:lnTo>
                <a:lnTo>
                  <a:pt x="22261766" y="10908266"/>
                </a:lnTo>
                <a:lnTo>
                  <a:pt x="0" y="10908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0" name="Rectangle: Rounded Corners 29">
            <a:extLst>
              <a:ext uri="{FF2B5EF4-FFF2-40B4-BE49-F238E27FC236}">
                <a16:creationId xmlns:a16="http://schemas.microsoft.com/office/drawing/2014/main" id="{53292ED3-5837-D821-EF5F-5A935C317FE3}"/>
              </a:ext>
            </a:extLst>
          </p:cNvPr>
          <p:cNvSpPr/>
          <p:nvPr/>
        </p:nvSpPr>
        <p:spPr>
          <a:xfrm>
            <a:off x="1524000" y="4914900"/>
            <a:ext cx="6230054" cy="156747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F7BB8C57-6D03-DBB0-3C3E-23B0B73F3DDD}"/>
              </a:ext>
            </a:extLst>
          </p:cNvPr>
          <p:cNvSpPr/>
          <p:nvPr/>
        </p:nvSpPr>
        <p:spPr>
          <a:xfrm>
            <a:off x="1481842" y="6634779"/>
            <a:ext cx="6230054" cy="156747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FA31B2A-EA11-F418-60F4-05D452EC2DF6}"/>
              </a:ext>
            </a:extLst>
          </p:cNvPr>
          <p:cNvSpPr/>
          <p:nvPr/>
        </p:nvSpPr>
        <p:spPr>
          <a:xfrm>
            <a:off x="8691370" y="4937545"/>
            <a:ext cx="6429321" cy="156747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6448B87E-046A-3CC7-091E-105FC987FD9B}"/>
              </a:ext>
            </a:extLst>
          </p:cNvPr>
          <p:cNvSpPr/>
          <p:nvPr/>
        </p:nvSpPr>
        <p:spPr>
          <a:xfrm>
            <a:off x="8649212" y="6657424"/>
            <a:ext cx="6429321" cy="156747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9" name="Group 9"/>
          <p:cNvGrpSpPr/>
          <p:nvPr/>
        </p:nvGrpSpPr>
        <p:grpSpPr>
          <a:xfrm>
            <a:off x="2722855" y="1028700"/>
            <a:ext cx="12842290" cy="3178418"/>
            <a:chOff x="0" y="0"/>
            <a:chExt cx="5332497" cy="923066"/>
          </a:xfrm>
        </p:grpSpPr>
        <p:sp>
          <p:nvSpPr>
            <p:cNvPr id="10" name="Freeform 10"/>
            <p:cNvSpPr/>
            <p:nvPr/>
          </p:nvSpPr>
          <p:spPr>
            <a:xfrm>
              <a:off x="0" y="0"/>
              <a:ext cx="5332497" cy="923066"/>
            </a:xfrm>
            <a:custGeom>
              <a:avLst/>
              <a:gdLst/>
              <a:ahLst/>
              <a:cxnLst/>
              <a:rect l="l" t="t" r="r" b="b"/>
              <a:pathLst>
                <a:path w="5332497" h="923066">
                  <a:moveTo>
                    <a:pt x="30745" y="0"/>
                  </a:moveTo>
                  <a:lnTo>
                    <a:pt x="5301752" y="0"/>
                  </a:lnTo>
                  <a:cubicBezTo>
                    <a:pt x="5309906" y="0"/>
                    <a:pt x="5317726" y="3239"/>
                    <a:pt x="5323492" y="9005"/>
                  </a:cubicBezTo>
                  <a:cubicBezTo>
                    <a:pt x="5329258" y="14771"/>
                    <a:pt x="5332497" y="22591"/>
                    <a:pt x="5332497" y="30745"/>
                  </a:cubicBezTo>
                  <a:lnTo>
                    <a:pt x="5332497" y="892321"/>
                  </a:lnTo>
                  <a:cubicBezTo>
                    <a:pt x="5332497" y="900475"/>
                    <a:pt x="5329258" y="908295"/>
                    <a:pt x="5323492" y="914061"/>
                  </a:cubicBezTo>
                  <a:cubicBezTo>
                    <a:pt x="5317726" y="919827"/>
                    <a:pt x="5309906" y="923066"/>
                    <a:pt x="5301752" y="923066"/>
                  </a:cubicBezTo>
                  <a:lnTo>
                    <a:pt x="30745" y="923066"/>
                  </a:lnTo>
                  <a:cubicBezTo>
                    <a:pt x="22591" y="923066"/>
                    <a:pt x="14771" y="919827"/>
                    <a:pt x="9005" y="914061"/>
                  </a:cubicBezTo>
                  <a:cubicBezTo>
                    <a:pt x="3239" y="908295"/>
                    <a:pt x="0" y="900475"/>
                    <a:pt x="0" y="892321"/>
                  </a:cubicBezTo>
                  <a:lnTo>
                    <a:pt x="0" y="30745"/>
                  </a:lnTo>
                  <a:cubicBezTo>
                    <a:pt x="0" y="22591"/>
                    <a:pt x="3239" y="14771"/>
                    <a:pt x="9005" y="9005"/>
                  </a:cubicBezTo>
                  <a:cubicBezTo>
                    <a:pt x="14771" y="3239"/>
                    <a:pt x="22591" y="0"/>
                    <a:pt x="30745" y="0"/>
                  </a:cubicBezTo>
                  <a:close/>
                </a:path>
              </a:pathLst>
            </a:custGeom>
            <a:ln w="76200"/>
          </p:spPr>
          <p:style>
            <a:lnRef idx="2">
              <a:schemeClr val="accent5"/>
            </a:lnRef>
            <a:fillRef idx="1">
              <a:schemeClr val="lt1"/>
            </a:fillRef>
            <a:effectRef idx="0">
              <a:schemeClr val="accent5"/>
            </a:effectRef>
            <a:fontRef idx="minor">
              <a:schemeClr val="dk1"/>
            </a:fontRef>
          </p:style>
          <p:txBody>
            <a:bodyPr/>
            <a:lstStyle/>
            <a:p>
              <a:endParaRPr lang="vi-VN"/>
            </a:p>
          </p:txBody>
        </p:sp>
        <p:sp>
          <p:nvSpPr>
            <p:cNvPr id="11" name="TextBox 11"/>
            <p:cNvSpPr txBox="1"/>
            <p:nvPr/>
          </p:nvSpPr>
          <p:spPr>
            <a:xfrm>
              <a:off x="0" y="-38100"/>
              <a:ext cx="5332497" cy="961166"/>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rot="301186">
            <a:off x="-3559692" y="-17996"/>
            <a:ext cx="6831879" cy="3262222"/>
          </a:xfrm>
          <a:custGeom>
            <a:avLst/>
            <a:gdLst/>
            <a:ahLst/>
            <a:cxnLst/>
            <a:rect l="l" t="t" r="r" b="b"/>
            <a:pathLst>
              <a:path w="6831879" h="3262222">
                <a:moveTo>
                  <a:pt x="0" y="0"/>
                </a:moveTo>
                <a:lnTo>
                  <a:pt x="6831880" y="0"/>
                </a:lnTo>
                <a:lnTo>
                  <a:pt x="6831880" y="3262223"/>
                </a:lnTo>
                <a:lnTo>
                  <a:pt x="0" y="3262223"/>
                </a:lnTo>
                <a:lnTo>
                  <a:pt x="0" y="0"/>
                </a:lnTo>
                <a:close/>
              </a:path>
            </a:pathLst>
          </a:custGeom>
          <a:blipFill>
            <a:blip r:embed="rId4"/>
            <a:stretch>
              <a:fillRect/>
            </a:stretch>
          </a:blipFill>
        </p:spPr>
        <p:txBody>
          <a:bodyPr/>
          <a:lstStyle/>
          <a:p>
            <a:endParaRPr lang="vi-VN"/>
          </a:p>
        </p:txBody>
      </p:sp>
      <p:sp>
        <p:nvSpPr>
          <p:cNvPr id="13" name="Freeform 13"/>
          <p:cNvSpPr/>
          <p:nvPr/>
        </p:nvSpPr>
        <p:spPr>
          <a:xfrm flipH="1">
            <a:off x="15420319" y="8070239"/>
            <a:ext cx="3677962" cy="1963112"/>
          </a:xfrm>
          <a:custGeom>
            <a:avLst/>
            <a:gdLst/>
            <a:ahLst/>
            <a:cxnLst/>
            <a:rect l="l" t="t" r="r" b="b"/>
            <a:pathLst>
              <a:path w="3677962" h="1963112">
                <a:moveTo>
                  <a:pt x="3677962" y="0"/>
                </a:moveTo>
                <a:lnTo>
                  <a:pt x="0" y="0"/>
                </a:lnTo>
                <a:lnTo>
                  <a:pt x="0" y="1963112"/>
                </a:lnTo>
                <a:lnTo>
                  <a:pt x="3677962" y="1963112"/>
                </a:lnTo>
                <a:lnTo>
                  <a:pt x="3677962" y="0"/>
                </a:lnTo>
                <a:close/>
              </a:path>
            </a:pathLst>
          </a:custGeom>
          <a:blipFill>
            <a:blip r:embed="rId5"/>
            <a:stretch>
              <a:fillRect/>
            </a:stretch>
          </a:blipFill>
        </p:spPr>
        <p:txBody>
          <a:bodyPr/>
          <a:lstStyle/>
          <a:p>
            <a:endParaRPr lang="vi-VN"/>
          </a:p>
        </p:txBody>
      </p:sp>
      <p:sp>
        <p:nvSpPr>
          <p:cNvPr id="14" name="Freeform 14"/>
          <p:cNvSpPr/>
          <p:nvPr/>
        </p:nvSpPr>
        <p:spPr>
          <a:xfrm rot="1669437">
            <a:off x="10970063" y="-266813"/>
            <a:ext cx="11614551" cy="2105137"/>
          </a:xfrm>
          <a:custGeom>
            <a:avLst/>
            <a:gdLst/>
            <a:ahLst/>
            <a:cxnLst/>
            <a:rect l="l" t="t" r="r" b="b"/>
            <a:pathLst>
              <a:path w="11614551" h="2105137">
                <a:moveTo>
                  <a:pt x="0" y="0"/>
                </a:moveTo>
                <a:lnTo>
                  <a:pt x="11614551" y="0"/>
                </a:lnTo>
                <a:lnTo>
                  <a:pt x="11614551" y="2105137"/>
                </a:lnTo>
                <a:lnTo>
                  <a:pt x="0" y="2105137"/>
                </a:lnTo>
                <a:lnTo>
                  <a:pt x="0" y="0"/>
                </a:lnTo>
                <a:close/>
              </a:path>
            </a:pathLst>
          </a:custGeom>
          <a:blipFill>
            <a:blip r:embed="rId6"/>
            <a:stretch>
              <a:fillRect/>
            </a:stretch>
          </a:blipFill>
        </p:spPr>
        <p:txBody>
          <a:bodyPr/>
          <a:lstStyle/>
          <a:p>
            <a:endParaRPr lang="vi-VN"/>
          </a:p>
        </p:txBody>
      </p:sp>
      <p:sp>
        <p:nvSpPr>
          <p:cNvPr id="21" name="TextBox 21"/>
          <p:cNvSpPr txBox="1"/>
          <p:nvPr/>
        </p:nvSpPr>
        <p:spPr>
          <a:xfrm>
            <a:off x="3148373" y="1659826"/>
            <a:ext cx="11484385" cy="1846659"/>
          </a:xfrm>
          <a:prstGeom prst="rect">
            <a:avLst/>
          </a:prstGeom>
        </p:spPr>
        <p:txBody>
          <a:bodyPr lIns="0" tIns="0" rIns="0" bIns="0" rtlCol="0" anchor="t">
            <a:spAutoFit/>
          </a:bodyPr>
          <a:lstStyle/>
          <a:p>
            <a:pPr algn="ctr"/>
            <a:r>
              <a:rPr lang="vi-VN" sz="6000" b="1" dirty="0">
                <a:solidFill>
                  <a:srgbClr val="333333"/>
                </a:solidFill>
                <a:latin typeface="Roboto" panose="02000000000000000000" pitchFamily="2" charset="0"/>
              </a:rPr>
              <a:t>Bóng đèn</a:t>
            </a:r>
            <a:r>
              <a:rPr lang="en-GB" sz="6000" b="1" dirty="0">
                <a:solidFill>
                  <a:srgbClr val="333333"/>
                </a:solidFill>
                <a:latin typeface="Roboto" panose="02000000000000000000" pitchFamily="2" charset="0"/>
              </a:rPr>
              <a:t> </a:t>
            </a:r>
            <a:r>
              <a:rPr lang="en-GB" sz="6000" b="1" dirty="0" err="1">
                <a:solidFill>
                  <a:srgbClr val="333333"/>
                </a:solidFill>
                <a:latin typeface="Roboto" panose="02000000000000000000" pitchFamily="2" charset="0"/>
              </a:rPr>
              <a:t>có</a:t>
            </a:r>
            <a:r>
              <a:rPr lang="en-GB" sz="6000" b="1" dirty="0">
                <a:solidFill>
                  <a:srgbClr val="333333"/>
                </a:solidFill>
                <a:latin typeface="Roboto" panose="02000000000000000000" pitchFamily="2" charset="0"/>
              </a:rPr>
              <a:t> </a:t>
            </a:r>
            <a:r>
              <a:rPr lang="en-GB" sz="6000" b="1" dirty="0" err="1">
                <a:solidFill>
                  <a:srgbClr val="333333"/>
                </a:solidFill>
                <a:latin typeface="Roboto" panose="02000000000000000000" pitchFamily="2" charset="0"/>
              </a:rPr>
              <a:t>vai</a:t>
            </a:r>
            <a:r>
              <a:rPr lang="en-GB" sz="6000" b="1" dirty="0">
                <a:solidFill>
                  <a:srgbClr val="333333"/>
                </a:solidFill>
                <a:latin typeface="Roboto" panose="02000000000000000000" pitchFamily="2" charset="0"/>
              </a:rPr>
              <a:t> </a:t>
            </a:r>
            <a:r>
              <a:rPr lang="en-GB" sz="6000" b="1" dirty="0" err="1">
                <a:solidFill>
                  <a:srgbClr val="333333"/>
                </a:solidFill>
                <a:latin typeface="Roboto" panose="02000000000000000000" pitchFamily="2" charset="0"/>
              </a:rPr>
              <a:t>trò</a:t>
            </a:r>
            <a:r>
              <a:rPr lang="en-GB" sz="6000" b="1" dirty="0">
                <a:solidFill>
                  <a:srgbClr val="333333"/>
                </a:solidFill>
                <a:latin typeface="Roboto" panose="02000000000000000000" pitchFamily="2" charset="0"/>
              </a:rPr>
              <a:t> </a:t>
            </a:r>
            <a:r>
              <a:rPr lang="en-GB" sz="6000" b="1" dirty="0" err="1">
                <a:solidFill>
                  <a:srgbClr val="333333"/>
                </a:solidFill>
                <a:latin typeface="Roboto" panose="02000000000000000000" pitchFamily="2" charset="0"/>
              </a:rPr>
              <a:t>gì</a:t>
            </a:r>
            <a:r>
              <a:rPr lang="en-GB" sz="6000" b="1" dirty="0">
                <a:solidFill>
                  <a:srgbClr val="333333"/>
                </a:solidFill>
                <a:latin typeface="Roboto" panose="02000000000000000000" pitchFamily="2" charset="0"/>
              </a:rPr>
              <a:t> </a:t>
            </a:r>
            <a:r>
              <a:rPr lang="en-GB" sz="6000" b="1" dirty="0" err="1">
                <a:solidFill>
                  <a:srgbClr val="333333"/>
                </a:solidFill>
                <a:latin typeface="Roboto" panose="02000000000000000000" pitchFamily="2" charset="0"/>
              </a:rPr>
              <a:t>trong</a:t>
            </a:r>
            <a:r>
              <a:rPr lang="en-GB" sz="6000" b="1" dirty="0">
                <a:solidFill>
                  <a:srgbClr val="333333"/>
                </a:solidFill>
                <a:latin typeface="Roboto" panose="02000000000000000000" pitchFamily="2" charset="0"/>
              </a:rPr>
              <a:t> </a:t>
            </a:r>
            <a:r>
              <a:rPr lang="en-GB" sz="6000" b="1" dirty="0" err="1">
                <a:solidFill>
                  <a:srgbClr val="333333"/>
                </a:solidFill>
                <a:latin typeface="Roboto" panose="02000000000000000000" pitchFamily="2" charset="0"/>
              </a:rPr>
              <a:t>mạch</a:t>
            </a:r>
            <a:r>
              <a:rPr lang="en-GB" sz="6000" b="1" dirty="0">
                <a:solidFill>
                  <a:srgbClr val="333333"/>
                </a:solidFill>
                <a:latin typeface="Roboto" panose="02000000000000000000" pitchFamily="2" charset="0"/>
              </a:rPr>
              <a:t> </a:t>
            </a:r>
            <a:r>
              <a:rPr lang="en-GB" sz="6000" b="1" dirty="0" err="1">
                <a:solidFill>
                  <a:srgbClr val="333333"/>
                </a:solidFill>
                <a:latin typeface="Roboto" panose="02000000000000000000" pitchFamily="2" charset="0"/>
              </a:rPr>
              <a:t>điện</a:t>
            </a:r>
            <a:r>
              <a:rPr lang="en-GB" sz="6000" b="1" dirty="0">
                <a:solidFill>
                  <a:srgbClr val="333333"/>
                </a:solidFill>
                <a:latin typeface="Roboto" panose="02000000000000000000" pitchFamily="2" charset="0"/>
              </a:rPr>
              <a:t> </a:t>
            </a:r>
            <a:r>
              <a:rPr lang="en-GB" sz="6000" b="1" dirty="0" err="1">
                <a:solidFill>
                  <a:srgbClr val="333333"/>
                </a:solidFill>
                <a:latin typeface="Roboto" panose="02000000000000000000" pitchFamily="2" charset="0"/>
              </a:rPr>
              <a:t>thắp</a:t>
            </a:r>
            <a:r>
              <a:rPr lang="en-GB" sz="6000" b="1" dirty="0">
                <a:solidFill>
                  <a:srgbClr val="333333"/>
                </a:solidFill>
                <a:latin typeface="Roboto" panose="02000000000000000000" pitchFamily="2" charset="0"/>
              </a:rPr>
              <a:t> </a:t>
            </a:r>
            <a:r>
              <a:rPr lang="en-GB" sz="6000" b="1" dirty="0" err="1">
                <a:solidFill>
                  <a:srgbClr val="333333"/>
                </a:solidFill>
                <a:latin typeface="Roboto" panose="02000000000000000000" pitchFamily="2" charset="0"/>
              </a:rPr>
              <a:t>sáng</a:t>
            </a:r>
            <a:r>
              <a:rPr lang="en-GB" sz="6000" b="1" dirty="0">
                <a:solidFill>
                  <a:srgbClr val="333333"/>
                </a:solidFill>
                <a:latin typeface="Roboto" panose="02000000000000000000" pitchFamily="2" charset="0"/>
              </a:rPr>
              <a:t>? </a:t>
            </a:r>
            <a:endParaRPr lang="vi-VN" sz="6000" b="0" i="0" dirty="0">
              <a:solidFill>
                <a:srgbClr val="333333"/>
              </a:solidFill>
              <a:effectLst/>
              <a:latin typeface="Roboto" panose="02000000000000000000" pitchFamily="2" charset="0"/>
            </a:endParaRPr>
          </a:p>
        </p:txBody>
      </p:sp>
      <p:sp>
        <p:nvSpPr>
          <p:cNvPr id="25" name="TextBox 24">
            <a:extLst>
              <a:ext uri="{FF2B5EF4-FFF2-40B4-BE49-F238E27FC236}">
                <a16:creationId xmlns:a16="http://schemas.microsoft.com/office/drawing/2014/main" id="{CE317470-1EED-2415-4512-8E656CD72D0A}"/>
              </a:ext>
            </a:extLst>
          </p:cNvPr>
          <p:cNvSpPr txBox="1"/>
          <p:nvPr/>
        </p:nvSpPr>
        <p:spPr>
          <a:xfrm>
            <a:off x="1481842" y="4937545"/>
            <a:ext cx="6488530" cy="2969980"/>
          </a:xfrm>
          <a:prstGeom prst="rect">
            <a:avLst/>
          </a:prstGeom>
          <a:noFill/>
        </p:spPr>
        <p:txBody>
          <a:bodyPr wrap="square">
            <a:spAutoFit/>
          </a:bodyPr>
          <a:lstStyle/>
          <a:p>
            <a:pPr algn="l">
              <a:lnSpc>
                <a:spcPct val="150000"/>
              </a:lnSpc>
            </a:pPr>
            <a:r>
              <a:rPr lang="vi-VN" sz="6600" b="0" i="0" dirty="0">
                <a:solidFill>
                  <a:schemeClr val="bg1"/>
                </a:solidFill>
                <a:effectLst/>
                <a:latin typeface="Roboto" panose="02000000000000000000" pitchFamily="2" charset="0"/>
              </a:rPr>
              <a:t>A. </a:t>
            </a:r>
            <a:r>
              <a:rPr lang="en-GB" sz="6600" b="0" i="0" dirty="0" err="1">
                <a:solidFill>
                  <a:schemeClr val="bg1"/>
                </a:solidFill>
                <a:effectLst/>
                <a:latin typeface="Roboto" panose="02000000000000000000" pitchFamily="2" charset="0"/>
              </a:rPr>
              <a:t>ngắt</a:t>
            </a:r>
            <a:r>
              <a:rPr lang="en-GB" sz="6600" b="0" i="0" dirty="0">
                <a:solidFill>
                  <a:schemeClr val="bg1"/>
                </a:solidFill>
                <a:effectLst/>
                <a:latin typeface="Roboto" panose="02000000000000000000" pitchFamily="2" charset="0"/>
              </a:rPr>
              <a:t> </a:t>
            </a:r>
            <a:r>
              <a:rPr lang="en-GB" sz="6600" b="0" i="0" dirty="0" err="1">
                <a:solidFill>
                  <a:schemeClr val="bg1"/>
                </a:solidFill>
                <a:effectLst/>
                <a:latin typeface="Roboto" panose="02000000000000000000" pitchFamily="2" charset="0"/>
              </a:rPr>
              <a:t>điện</a:t>
            </a:r>
            <a:endParaRPr lang="vi-VN" sz="6600" b="0" i="0" dirty="0">
              <a:solidFill>
                <a:schemeClr val="bg1"/>
              </a:solidFill>
              <a:effectLst/>
              <a:latin typeface="Roboto" panose="02000000000000000000" pitchFamily="2" charset="0"/>
            </a:endParaRPr>
          </a:p>
          <a:p>
            <a:pPr algn="l">
              <a:lnSpc>
                <a:spcPct val="150000"/>
              </a:lnSpc>
            </a:pPr>
            <a:r>
              <a:rPr lang="vi-VN" sz="6600" b="0" i="0" dirty="0">
                <a:solidFill>
                  <a:schemeClr val="bg1"/>
                </a:solidFill>
                <a:effectLst/>
                <a:latin typeface="Roboto" panose="02000000000000000000" pitchFamily="2" charset="0"/>
              </a:rPr>
              <a:t>B. </a:t>
            </a:r>
            <a:r>
              <a:rPr lang="en-GB" sz="6600" b="0" i="0" dirty="0" err="1">
                <a:solidFill>
                  <a:schemeClr val="bg1"/>
                </a:solidFill>
                <a:effectLst/>
                <a:latin typeface="Roboto" panose="02000000000000000000" pitchFamily="2" charset="0"/>
              </a:rPr>
              <a:t>mở</a:t>
            </a:r>
            <a:r>
              <a:rPr lang="en-GB" sz="6600" b="0" i="0" dirty="0">
                <a:solidFill>
                  <a:schemeClr val="bg1"/>
                </a:solidFill>
                <a:effectLst/>
                <a:latin typeface="Roboto" panose="02000000000000000000" pitchFamily="2" charset="0"/>
              </a:rPr>
              <a:t> </a:t>
            </a:r>
            <a:r>
              <a:rPr lang="en-GB" sz="6600" b="0" i="0" dirty="0" err="1">
                <a:solidFill>
                  <a:schemeClr val="bg1"/>
                </a:solidFill>
                <a:effectLst/>
                <a:latin typeface="Roboto" panose="02000000000000000000" pitchFamily="2" charset="0"/>
              </a:rPr>
              <a:t>công</a:t>
            </a:r>
            <a:r>
              <a:rPr lang="en-GB" sz="6600" b="0" i="0" dirty="0">
                <a:solidFill>
                  <a:schemeClr val="bg1"/>
                </a:solidFill>
                <a:effectLst/>
                <a:latin typeface="Roboto" panose="02000000000000000000" pitchFamily="2" charset="0"/>
              </a:rPr>
              <a:t> </a:t>
            </a:r>
            <a:r>
              <a:rPr lang="en-GB" sz="6600" b="0" i="0" dirty="0" err="1">
                <a:solidFill>
                  <a:schemeClr val="bg1"/>
                </a:solidFill>
                <a:effectLst/>
                <a:latin typeface="Roboto" panose="02000000000000000000" pitchFamily="2" charset="0"/>
              </a:rPr>
              <a:t>tắc</a:t>
            </a:r>
            <a:endParaRPr lang="vi-VN" sz="6600" b="0" i="0" dirty="0">
              <a:solidFill>
                <a:schemeClr val="bg1"/>
              </a:solidFill>
              <a:effectLst/>
              <a:latin typeface="Roboto" panose="02000000000000000000" pitchFamily="2" charset="0"/>
            </a:endParaRPr>
          </a:p>
        </p:txBody>
      </p:sp>
      <p:sp>
        <p:nvSpPr>
          <p:cNvPr id="29" name="TextBox 28">
            <a:extLst>
              <a:ext uri="{FF2B5EF4-FFF2-40B4-BE49-F238E27FC236}">
                <a16:creationId xmlns:a16="http://schemas.microsoft.com/office/drawing/2014/main" id="{FC43F3C6-E29B-C353-F04E-E1D9690C1B3F}"/>
              </a:ext>
            </a:extLst>
          </p:cNvPr>
          <p:cNvSpPr txBox="1"/>
          <p:nvPr/>
        </p:nvSpPr>
        <p:spPr>
          <a:xfrm>
            <a:off x="8644449" y="4983311"/>
            <a:ext cx="13059506" cy="296998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6600" b="0" i="0" u="none" strike="noStrike" kern="1200" cap="none" spc="0" normalizeH="0" baseline="0" noProof="0" dirty="0">
                <a:ln>
                  <a:noFill/>
                </a:ln>
                <a:solidFill>
                  <a:schemeClr val="bg1"/>
                </a:solidFill>
                <a:effectLst/>
                <a:uLnTx/>
                <a:uFillTx/>
                <a:latin typeface="Roboto" panose="02000000000000000000" pitchFamily="2" charset="0"/>
                <a:ea typeface="+mn-ea"/>
                <a:cs typeface="+mn-cs"/>
              </a:rPr>
              <a:t>C. </a:t>
            </a:r>
            <a:r>
              <a:rPr kumimoji="0" lang="en-GB" sz="6600" b="0" i="0" u="none" strike="noStrike" kern="1200" cap="none" spc="0" normalizeH="0" baseline="0" noProof="0" dirty="0" err="1">
                <a:ln>
                  <a:noFill/>
                </a:ln>
                <a:solidFill>
                  <a:schemeClr val="bg1"/>
                </a:solidFill>
                <a:effectLst/>
                <a:uLnTx/>
                <a:uFillTx/>
                <a:latin typeface="Roboto" panose="02000000000000000000" pitchFamily="2" charset="0"/>
                <a:ea typeface="+mn-ea"/>
                <a:cs typeface="+mn-cs"/>
              </a:rPr>
              <a:t>thắp</a:t>
            </a:r>
            <a:r>
              <a:rPr kumimoji="0" lang="en-GB" sz="6600" b="0" i="0" u="none" strike="noStrike" kern="1200" cap="none" spc="0" normalizeH="0" noProof="0" dirty="0">
                <a:ln>
                  <a:noFill/>
                </a:ln>
                <a:solidFill>
                  <a:schemeClr val="bg1"/>
                </a:solidFill>
                <a:effectLst/>
                <a:uLnTx/>
                <a:uFillTx/>
                <a:latin typeface="Roboto" panose="02000000000000000000" pitchFamily="2" charset="0"/>
                <a:ea typeface="+mn-ea"/>
                <a:cs typeface="+mn-cs"/>
              </a:rPr>
              <a:t> </a:t>
            </a:r>
            <a:r>
              <a:rPr kumimoji="0" lang="en-GB" sz="6600" b="0" i="0" u="none" strike="noStrike" kern="1200" cap="none" spc="0" normalizeH="0" noProof="0" dirty="0" err="1">
                <a:ln>
                  <a:noFill/>
                </a:ln>
                <a:solidFill>
                  <a:schemeClr val="bg1"/>
                </a:solidFill>
                <a:effectLst/>
                <a:uLnTx/>
                <a:uFillTx/>
                <a:latin typeface="Roboto" panose="02000000000000000000" pitchFamily="2" charset="0"/>
                <a:ea typeface="+mn-ea"/>
                <a:cs typeface="+mn-cs"/>
              </a:rPr>
              <a:t>sáng</a:t>
            </a:r>
            <a:endParaRPr kumimoji="0" lang="vi-VN" sz="6600" b="0" i="0" u="none" strike="noStrike" kern="1200" cap="none" spc="0" normalizeH="0" baseline="0" noProof="0" dirty="0">
              <a:ln>
                <a:noFill/>
              </a:ln>
              <a:solidFill>
                <a:schemeClr val="bg1"/>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6600" b="0" i="0" u="none" strike="noStrike" kern="1200" cap="none" spc="0" normalizeH="0" baseline="0" noProof="0" dirty="0">
                <a:ln>
                  <a:noFill/>
                </a:ln>
                <a:solidFill>
                  <a:schemeClr val="bg1"/>
                </a:solidFill>
                <a:effectLst/>
                <a:uLnTx/>
                <a:uFillTx/>
                <a:latin typeface="Roboto" panose="02000000000000000000" pitchFamily="2" charset="0"/>
                <a:ea typeface="+mn-ea"/>
                <a:cs typeface="+mn-cs"/>
              </a:rPr>
              <a:t>D. </a:t>
            </a:r>
            <a:r>
              <a:rPr kumimoji="0" lang="en-GB" sz="6600" b="0" i="0" u="none" strike="noStrike" kern="1200" cap="none" spc="0" normalizeH="0" baseline="0" noProof="0" dirty="0" err="1">
                <a:ln>
                  <a:noFill/>
                </a:ln>
                <a:solidFill>
                  <a:schemeClr val="bg1"/>
                </a:solidFill>
                <a:effectLst/>
                <a:uLnTx/>
                <a:uFillTx/>
                <a:latin typeface="Roboto" panose="02000000000000000000" pitchFamily="2" charset="0"/>
                <a:ea typeface="+mn-ea"/>
                <a:cs typeface="+mn-cs"/>
              </a:rPr>
              <a:t>cung</a:t>
            </a:r>
            <a:r>
              <a:rPr kumimoji="0" lang="en-GB" sz="6600" b="0" i="0" u="none" strike="noStrike" kern="1200" cap="none" spc="0" normalizeH="0" baseline="0" noProof="0" dirty="0">
                <a:ln>
                  <a:noFill/>
                </a:ln>
                <a:solidFill>
                  <a:schemeClr val="bg1"/>
                </a:solidFill>
                <a:effectLst/>
                <a:uLnTx/>
                <a:uFillTx/>
                <a:latin typeface="Roboto" panose="02000000000000000000" pitchFamily="2" charset="0"/>
                <a:ea typeface="+mn-ea"/>
                <a:cs typeface="+mn-cs"/>
              </a:rPr>
              <a:t> </a:t>
            </a:r>
            <a:r>
              <a:rPr kumimoji="0" lang="en-GB" sz="6600" b="0" i="0" u="none" strike="noStrike" kern="1200" cap="none" spc="0" normalizeH="0" baseline="0" noProof="0" dirty="0" err="1">
                <a:ln>
                  <a:noFill/>
                </a:ln>
                <a:solidFill>
                  <a:schemeClr val="bg1"/>
                </a:solidFill>
                <a:effectLst/>
                <a:uLnTx/>
                <a:uFillTx/>
                <a:latin typeface="Roboto" panose="02000000000000000000" pitchFamily="2" charset="0"/>
                <a:ea typeface="+mn-ea"/>
                <a:cs typeface="+mn-cs"/>
              </a:rPr>
              <a:t>cấp</a:t>
            </a:r>
            <a:r>
              <a:rPr kumimoji="0" lang="en-GB" sz="6600" b="0" i="0" u="none" strike="noStrike" kern="1200" cap="none" spc="0" normalizeH="0" noProof="0" dirty="0">
                <a:ln>
                  <a:noFill/>
                </a:ln>
                <a:solidFill>
                  <a:schemeClr val="bg1"/>
                </a:solidFill>
                <a:effectLst/>
                <a:uLnTx/>
                <a:uFillTx/>
                <a:latin typeface="Roboto" panose="02000000000000000000" pitchFamily="2" charset="0"/>
                <a:ea typeface="+mn-ea"/>
                <a:cs typeface="+mn-cs"/>
              </a:rPr>
              <a:t> </a:t>
            </a:r>
            <a:r>
              <a:rPr kumimoji="0" lang="en-GB" sz="6600" b="0" i="0" u="none" strike="noStrike" kern="1200" cap="none" spc="0" normalizeH="0" noProof="0" dirty="0" err="1">
                <a:ln>
                  <a:noFill/>
                </a:ln>
                <a:solidFill>
                  <a:schemeClr val="bg1"/>
                </a:solidFill>
                <a:effectLst/>
                <a:uLnTx/>
                <a:uFillTx/>
                <a:latin typeface="Roboto" panose="02000000000000000000" pitchFamily="2" charset="0"/>
                <a:ea typeface="+mn-ea"/>
                <a:cs typeface="+mn-cs"/>
              </a:rPr>
              <a:t>điện</a:t>
            </a:r>
            <a:endParaRPr kumimoji="0" lang="vi-VN" sz="6600" b="0" i="0" u="none" strike="noStrike" kern="1200" cap="none" spc="0" normalizeH="0" baseline="0" noProof="0" dirty="0">
              <a:ln>
                <a:noFill/>
              </a:ln>
              <a:solidFill>
                <a:schemeClr val="bg1"/>
              </a:solidFill>
              <a:effectLst/>
              <a:uLnTx/>
              <a:uFillTx/>
              <a:latin typeface="Roboto" panose="02000000000000000000" pitchFamily="2" charset="0"/>
              <a:ea typeface="+mn-ea"/>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grpId="1" nodeType="clickEffect">
                                  <p:stCondLst>
                                    <p:cond delay="0"/>
                                  </p:stCondLst>
                                  <p:childTnLst>
                                    <p:animClr clrSpc="rgb" dir="cw">
                                      <p:cBhvr override="childStyle">
                                        <p:cTn id="36" dur="500" fill="hold"/>
                                        <p:tgtEl>
                                          <p:spTgt spid="32"/>
                                        </p:tgtEl>
                                        <p:attrNameLst>
                                          <p:attrName>style.color</p:attrName>
                                        </p:attrNameLst>
                                      </p:cBhvr>
                                      <p:to>
                                        <a:schemeClr val="accent2"/>
                                      </p:to>
                                    </p:animClr>
                                    <p:animClr clrSpc="rgb" dir="cw">
                                      <p:cBhvr>
                                        <p:cTn id="37" dur="500" fill="hold"/>
                                        <p:tgtEl>
                                          <p:spTgt spid="32"/>
                                        </p:tgtEl>
                                        <p:attrNameLst>
                                          <p:attrName>fillcolor</p:attrName>
                                        </p:attrNameLst>
                                      </p:cBhvr>
                                      <p:to>
                                        <a:schemeClr val="accent2"/>
                                      </p:to>
                                    </p:animClr>
                                    <p:set>
                                      <p:cBhvr>
                                        <p:cTn id="38" dur="500" fill="hold"/>
                                        <p:tgtEl>
                                          <p:spTgt spid="32"/>
                                        </p:tgtEl>
                                        <p:attrNameLst>
                                          <p:attrName>fill.type</p:attrName>
                                        </p:attrNameLst>
                                      </p:cBhvr>
                                      <p:to>
                                        <p:strVal val="solid"/>
                                      </p:to>
                                    </p:set>
                                    <p:set>
                                      <p:cBhvr>
                                        <p:cTn id="39" dur="500" fill="hold"/>
                                        <p:tgtEl>
                                          <p:spTgt spid="3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animBg="1"/>
      <p:bldP spid="21"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6883" y="-310633"/>
            <a:ext cx="22261766" cy="10908265"/>
          </a:xfrm>
          <a:custGeom>
            <a:avLst/>
            <a:gdLst/>
            <a:ahLst/>
            <a:cxnLst/>
            <a:rect l="l" t="t" r="r" b="b"/>
            <a:pathLst>
              <a:path w="22261766" h="10908265">
                <a:moveTo>
                  <a:pt x="0" y="0"/>
                </a:moveTo>
                <a:lnTo>
                  <a:pt x="22261766" y="0"/>
                </a:lnTo>
                <a:lnTo>
                  <a:pt x="22261766" y="10908266"/>
                </a:lnTo>
                <a:lnTo>
                  <a:pt x="0" y="10908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0" name="Rectangle: Rounded Corners 29">
            <a:extLst>
              <a:ext uri="{FF2B5EF4-FFF2-40B4-BE49-F238E27FC236}">
                <a16:creationId xmlns:a16="http://schemas.microsoft.com/office/drawing/2014/main" id="{53292ED3-5837-D821-EF5F-5A935C317FE3}"/>
              </a:ext>
            </a:extLst>
          </p:cNvPr>
          <p:cNvSpPr/>
          <p:nvPr/>
        </p:nvSpPr>
        <p:spPr>
          <a:xfrm>
            <a:off x="371822" y="3390900"/>
            <a:ext cx="17641643" cy="1567479"/>
          </a:xfrm>
          <a:prstGeom prst="roundRect">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F7BB8C57-6D03-DBB0-3C3E-23B0B73F3DDD}"/>
              </a:ext>
            </a:extLst>
          </p:cNvPr>
          <p:cNvSpPr/>
          <p:nvPr/>
        </p:nvSpPr>
        <p:spPr>
          <a:xfrm>
            <a:off x="329664" y="5110779"/>
            <a:ext cx="17641643" cy="1567479"/>
          </a:xfrm>
          <a:prstGeom prst="roundRect">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5712CEFC-E77E-A940-DCB9-C58366F31AD6}"/>
              </a:ext>
            </a:extLst>
          </p:cNvPr>
          <p:cNvSpPr/>
          <p:nvPr/>
        </p:nvSpPr>
        <p:spPr>
          <a:xfrm>
            <a:off x="323178" y="6803083"/>
            <a:ext cx="17641643" cy="1567479"/>
          </a:xfrm>
          <a:prstGeom prst="roundRect">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C33AD45-63E8-588D-10A0-A833B57641CD}"/>
              </a:ext>
            </a:extLst>
          </p:cNvPr>
          <p:cNvSpPr/>
          <p:nvPr/>
        </p:nvSpPr>
        <p:spPr>
          <a:xfrm>
            <a:off x="281020" y="8522962"/>
            <a:ext cx="17641643" cy="1567479"/>
          </a:xfrm>
          <a:prstGeom prst="roundRect">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nvGrpSpPr>
          <p:cNvPr id="9" name="Group 9"/>
          <p:cNvGrpSpPr/>
          <p:nvPr/>
        </p:nvGrpSpPr>
        <p:grpSpPr>
          <a:xfrm>
            <a:off x="3048000" y="289667"/>
            <a:ext cx="12842290" cy="3309609"/>
            <a:chOff x="0" y="-38100"/>
            <a:chExt cx="5332497" cy="961166"/>
          </a:xfrm>
        </p:grpSpPr>
        <p:sp>
          <p:nvSpPr>
            <p:cNvPr id="10" name="Freeform 10"/>
            <p:cNvSpPr/>
            <p:nvPr/>
          </p:nvSpPr>
          <p:spPr>
            <a:xfrm>
              <a:off x="0" y="65879"/>
              <a:ext cx="5332497" cy="732896"/>
            </a:xfrm>
            <a:custGeom>
              <a:avLst/>
              <a:gdLst/>
              <a:ahLst/>
              <a:cxnLst/>
              <a:rect l="l" t="t" r="r" b="b"/>
              <a:pathLst>
                <a:path w="5332497" h="923066">
                  <a:moveTo>
                    <a:pt x="30745" y="0"/>
                  </a:moveTo>
                  <a:lnTo>
                    <a:pt x="5301752" y="0"/>
                  </a:lnTo>
                  <a:cubicBezTo>
                    <a:pt x="5309906" y="0"/>
                    <a:pt x="5317726" y="3239"/>
                    <a:pt x="5323492" y="9005"/>
                  </a:cubicBezTo>
                  <a:cubicBezTo>
                    <a:pt x="5329258" y="14771"/>
                    <a:pt x="5332497" y="22591"/>
                    <a:pt x="5332497" y="30745"/>
                  </a:cubicBezTo>
                  <a:lnTo>
                    <a:pt x="5332497" y="892321"/>
                  </a:lnTo>
                  <a:cubicBezTo>
                    <a:pt x="5332497" y="900475"/>
                    <a:pt x="5329258" y="908295"/>
                    <a:pt x="5323492" y="914061"/>
                  </a:cubicBezTo>
                  <a:cubicBezTo>
                    <a:pt x="5317726" y="919827"/>
                    <a:pt x="5309906" y="923066"/>
                    <a:pt x="5301752" y="923066"/>
                  </a:cubicBezTo>
                  <a:lnTo>
                    <a:pt x="30745" y="923066"/>
                  </a:lnTo>
                  <a:cubicBezTo>
                    <a:pt x="22591" y="923066"/>
                    <a:pt x="14771" y="919827"/>
                    <a:pt x="9005" y="914061"/>
                  </a:cubicBezTo>
                  <a:cubicBezTo>
                    <a:pt x="3239" y="908295"/>
                    <a:pt x="0" y="900475"/>
                    <a:pt x="0" y="892321"/>
                  </a:cubicBezTo>
                  <a:lnTo>
                    <a:pt x="0" y="30745"/>
                  </a:lnTo>
                  <a:cubicBezTo>
                    <a:pt x="0" y="22591"/>
                    <a:pt x="3239" y="14771"/>
                    <a:pt x="9005" y="9005"/>
                  </a:cubicBezTo>
                  <a:cubicBezTo>
                    <a:pt x="14771" y="3239"/>
                    <a:pt x="22591" y="0"/>
                    <a:pt x="30745" y="0"/>
                  </a:cubicBezTo>
                  <a:close/>
                </a:path>
              </a:pathLst>
            </a:custGeom>
            <a:ln w="76200"/>
          </p:spPr>
          <p:style>
            <a:lnRef idx="2">
              <a:schemeClr val="accent6"/>
            </a:lnRef>
            <a:fillRef idx="1">
              <a:schemeClr val="lt1"/>
            </a:fillRef>
            <a:effectRef idx="0">
              <a:schemeClr val="accent6"/>
            </a:effectRef>
            <a:fontRef idx="minor">
              <a:schemeClr val="dk1"/>
            </a:fontRef>
          </p:style>
          <p:txBody>
            <a:bodyPr/>
            <a:lstStyle/>
            <a:p>
              <a:endParaRPr lang="vi-VN"/>
            </a:p>
          </p:txBody>
        </p:sp>
        <p:sp>
          <p:nvSpPr>
            <p:cNvPr id="11" name="TextBox 11"/>
            <p:cNvSpPr txBox="1"/>
            <p:nvPr/>
          </p:nvSpPr>
          <p:spPr>
            <a:xfrm>
              <a:off x="0" y="-38100"/>
              <a:ext cx="5332497" cy="961166"/>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rot="301186">
            <a:off x="-3559692" y="-17996"/>
            <a:ext cx="6831879" cy="3262222"/>
          </a:xfrm>
          <a:custGeom>
            <a:avLst/>
            <a:gdLst/>
            <a:ahLst/>
            <a:cxnLst/>
            <a:rect l="l" t="t" r="r" b="b"/>
            <a:pathLst>
              <a:path w="6831879" h="3262222">
                <a:moveTo>
                  <a:pt x="0" y="0"/>
                </a:moveTo>
                <a:lnTo>
                  <a:pt x="6831880" y="0"/>
                </a:lnTo>
                <a:lnTo>
                  <a:pt x="6831880" y="3262223"/>
                </a:lnTo>
                <a:lnTo>
                  <a:pt x="0" y="3262223"/>
                </a:lnTo>
                <a:lnTo>
                  <a:pt x="0" y="0"/>
                </a:lnTo>
                <a:close/>
              </a:path>
            </a:pathLst>
          </a:custGeom>
          <a:blipFill>
            <a:blip r:embed="rId4"/>
            <a:stretch>
              <a:fillRect/>
            </a:stretch>
          </a:blipFill>
        </p:spPr>
        <p:txBody>
          <a:bodyPr/>
          <a:lstStyle/>
          <a:p>
            <a:endParaRPr lang="vi-VN"/>
          </a:p>
        </p:txBody>
      </p:sp>
      <p:sp>
        <p:nvSpPr>
          <p:cNvPr id="13" name="Freeform 13"/>
          <p:cNvSpPr/>
          <p:nvPr/>
        </p:nvSpPr>
        <p:spPr>
          <a:xfrm flipH="1">
            <a:off x="15420319" y="8070239"/>
            <a:ext cx="3677962" cy="1963112"/>
          </a:xfrm>
          <a:custGeom>
            <a:avLst/>
            <a:gdLst/>
            <a:ahLst/>
            <a:cxnLst/>
            <a:rect l="l" t="t" r="r" b="b"/>
            <a:pathLst>
              <a:path w="3677962" h="1963112">
                <a:moveTo>
                  <a:pt x="3677962" y="0"/>
                </a:moveTo>
                <a:lnTo>
                  <a:pt x="0" y="0"/>
                </a:lnTo>
                <a:lnTo>
                  <a:pt x="0" y="1963112"/>
                </a:lnTo>
                <a:lnTo>
                  <a:pt x="3677962" y="1963112"/>
                </a:lnTo>
                <a:lnTo>
                  <a:pt x="3677962" y="0"/>
                </a:lnTo>
                <a:close/>
              </a:path>
            </a:pathLst>
          </a:custGeom>
          <a:blipFill>
            <a:blip r:embed="rId5"/>
            <a:stretch>
              <a:fillRect/>
            </a:stretch>
          </a:blipFill>
        </p:spPr>
        <p:txBody>
          <a:bodyPr/>
          <a:lstStyle/>
          <a:p>
            <a:endParaRPr lang="vi-VN"/>
          </a:p>
        </p:txBody>
      </p:sp>
      <p:sp>
        <p:nvSpPr>
          <p:cNvPr id="14" name="Freeform 14"/>
          <p:cNvSpPr/>
          <p:nvPr/>
        </p:nvSpPr>
        <p:spPr>
          <a:xfrm rot="1669437">
            <a:off x="10970063" y="-266813"/>
            <a:ext cx="11614551" cy="2105137"/>
          </a:xfrm>
          <a:custGeom>
            <a:avLst/>
            <a:gdLst/>
            <a:ahLst/>
            <a:cxnLst/>
            <a:rect l="l" t="t" r="r" b="b"/>
            <a:pathLst>
              <a:path w="11614551" h="2105137">
                <a:moveTo>
                  <a:pt x="0" y="0"/>
                </a:moveTo>
                <a:lnTo>
                  <a:pt x="11614551" y="0"/>
                </a:lnTo>
                <a:lnTo>
                  <a:pt x="11614551" y="2105137"/>
                </a:lnTo>
                <a:lnTo>
                  <a:pt x="0" y="2105137"/>
                </a:lnTo>
                <a:lnTo>
                  <a:pt x="0" y="0"/>
                </a:lnTo>
                <a:close/>
              </a:path>
            </a:pathLst>
          </a:custGeom>
          <a:blipFill>
            <a:blip r:embed="rId6"/>
            <a:stretch>
              <a:fillRect/>
            </a:stretch>
          </a:blipFill>
        </p:spPr>
        <p:txBody>
          <a:bodyPr/>
          <a:lstStyle/>
          <a:p>
            <a:endParaRPr lang="vi-VN"/>
          </a:p>
        </p:txBody>
      </p:sp>
      <p:sp>
        <p:nvSpPr>
          <p:cNvPr id="21" name="TextBox 21"/>
          <p:cNvSpPr txBox="1"/>
          <p:nvPr/>
        </p:nvSpPr>
        <p:spPr>
          <a:xfrm>
            <a:off x="3139008" y="956293"/>
            <a:ext cx="12517145" cy="2031325"/>
          </a:xfrm>
          <a:prstGeom prst="rect">
            <a:avLst/>
          </a:prstGeom>
        </p:spPr>
        <p:txBody>
          <a:bodyPr wrap="square" lIns="0" tIns="0" rIns="0" bIns="0" rtlCol="0" anchor="t">
            <a:spAutoFit/>
          </a:bodyPr>
          <a:lstStyle/>
          <a:p>
            <a:pPr algn="ctr"/>
            <a:r>
              <a:rPr lang="en-US" sz="6600" b="1" i="0" dirty="0">
                <a:solidFill>
                  <a:srgbClr val="333333"/>
                </a:solidFill>
                <a:effectLst/>
                <a:latin typeface="Roboto" panose="02000000000000000000" pitchFamily="2" charset="0"/>
              </a:rPr>
              <a:t>Pin </a:t>
            </a:r>
            <a:r>
              <a:rPr lang="en-US" sz="6600" b="1" i="0" dirty="0" err="1">
                <a:solidFill>
                  <a:srgbClr val="333333"/>
                </a:solidFill>
                <a:effectLst/>
                <a:latin typeface="Roboto" panose="02000000000000000000" pitchFamily="2" charset="0"/>
              </a:rPr>
              <a:t>có</a:t>
            </a:r>
            <a:r>
              <a:rPr lang="en-US" sz="6600" b="1" i="0" dirty="0">
                <a:solidFill>
                  <a:srgbClr val="333333"/>
                </a:solidFill>
                <a:effectLst/>
                <a:latin typeface="Roboto" panose="02000000000000000000" pitchFamily="2" charset="0"/>
              </a:rPr>
              <a:t> </a:t>
            </a:r>
            <a:r>
              <a:rPr lang="en-US" sz="6600" b="1" i="0" dirty="0" err="1">
                <a:solidFill>
                  <a:srgbClr val="333333"/>
                </a:solidFill>
                <a:effectLst/>
                <a:latin typeface="Roboto" panose="02000000000000000000" pitchFamily="2" charset="0"/>
              </a:rPr>
              <a:t>vai</a:t>
            </a:r>
            <a:r>
              <a:rPr lang="en-US" sz="6600" b="1" i="0" dirty="0">
                <a:solidFill>
                  <a:srgbClr val="333333"/>
                </a:solidFill>
                <a:effectLst/>
                <a:latin typeface="Roboto" panose="02000000000000000000" pitchFamily="2" charset="0"/>
              </a:rPr>
              <a:t> </a:t>
            </a:r>
            <a:r>
              <a:rPr lang="en-US" sz="6600" b="1" i="0" dirty="0" err="1">
                <a:solidFill>
                  <a:srgbClr val="333333"/>
                </a:solidFill>
                <a:effectLst/>
                <a:latin typeface="Roboto" panose="02000000000000000000" pitchFamily="2" charset="0"/>
              </a:rPr>
              <a:t>trò</a:t>
            </a:r>
            <a:r>
              <a:rPr lang="en-US" sz="6600" b="1" i="0" dirty="0">
                <a:solidFill>
                  <a:srgbClr val="333333"/>
                </a:solidFill>
                <a:effectLst/>
                <a:latin typeface="Roboto" panose="02000000000000000000" pitchFamily="2" charset="0"/>
              </a:rPr>
              <a:t> </a:t>
            </a:r>
            <a:r>
              <a:rPr lang="en-US" sz="6600" b="1" i="0" dirty="0" err="1">
                <a:solidFill>
                  <a:srgbClr val="333333"/>
                </a:solidFill>
                <a:effectLst/>
                <a:latin typeface="Roboto" panose="02000000000000000000" pitchFamily="2" charset="0"/>
              </a:rPr>
              <a:t>gì</a:t>
            </a:r>
            <a:r>
              <a:rPr lang="en-US" sz="6600" b="1" i="0" dirty="0">
                <a:solidFill>
                  <a:srgbClr val="333333"/>
                </a:solidFill>
                <a:effectLst/>
                <a:latin typeface="Roboto" panose="02000000000000000000" pitchFamily="2" charset="0"/>
              </a:rPr>
              <a:t> </a:t>
            </a:r>
            <a:r>
              <a:rPr lang="en-US" sz="6600" b="1" i="0" dirty="0" err="1">
                <a:solidFill>
                  <a:srgbClr val="333333"/>
                </a:solidFill>
                <a:effectLst/>
                <a:latin typeface="Roboto" panose="02000000000000000000" pitchFamily="2" charset="0"/>
              </a:rPr>
              <a:t>trong</a:t>
            </a:r>
            <a:r>
              <a:rPr lang="en-US" sz="6600" b="1" i="0" dirty="0">
                <a:solidFill>
                  <a:srgbClr val="333333"/>
                </a:solidFill>
                <a:effectLst/>
                <a:latin typeface="Roboto" panose="02000000000000000000" pitchFamily="2" charset="0"/>
              </a:rPr>
              <a:t> </a:t>
            </a:r>
            <a:r>
              <a:rPr lang="en-US" sz="6600" b="1" i="0" dirty="0" err="1">
                <a:solidFill>
                  <a:srgbClr val="333333"/>
                </a:solidFill>
                <a:effectLst/>
                <a:latin typeface="Roboto" panose="02000000000000000000" pitchFamily="2" charset="0"/>
              </a:rPr>
              <a:t>mạch</a:t>
            </a:r>
            <a:r>
              <a:rPr lang="en-US" sz="6600" b="1" i="0" dirty="0">
                <a:solidFill>
                  <a:srgbClr val="333333"/>
                </a:solidFill>
                <a:effectLst/>
                <a:latin typeface="Roboto" panose="02000000000000000000" pitchFamily="2" charset="0"/>
              </a:rPr>
              <a:t> </a:t>
            </a:r>
            <a:r>
              <a:rPr lang="en-US" sz="6600" b="1" i="0" dirty="0" err="1">
                <a:solidFill>
                  <a:srgbClr val="333333"/>
                </a:solidFill>
                <a:effectLst/>
                <a:latin typeface="Roboto" panose="02000000000000000000" pitchFamily="2" charset="0"/>
              </a:rPr>
              <a:t>điện</a:t>
            </a:r>
            <a:r>
              <a:rPr lang="en-US" sz="6600" b="1" i="0" dirty="0">
                <a:solidFill>
                  <a:srgbClr val="333333"/>
                </a:solidFill>
                <a:effectLst/>
                <a:latin typeface="Roboto" panose="02000000000000000000" pitchFamily="2" charset="0"/>
              </a:rPr>
              <a:t> </a:t>
            </a:r>
            <a:r>
              <a:rPr lang="en-US" sz="6600" b="1" i="0" dirty="0" err="1">
                <a:solidFill>
                  <a:srgbClr val="333333"/>
                </a:solidFill>
                <a:effectLst/>
                <a:latin typeface="Roboto" panose="02000000000000000000" pitchFamily="2" charset="0"/>
              </a:rPr>
              <a:t>thắp</a:t>
            </a:r>
            <a:r>
              <a:rPr lang="en-US" sz="6600" b="1" i="0" dirty="0">
                <a:solidFill>
                  <a:srgbClr val="333333"/>
                </a:solidFill>
                <a:effectLst/>
                <a:latin typeface="Roboto" panose="02000000000000000000" pitchFamily="2" charset="0"/>
              </a:rPr>
              <a:t> </a:t>
            </a:r>
            <a:r>
              <a:rPr lang="en-US" sz="6600" b="1" i="0" dirty="0" err="1">
                <a:solidFill>
                  <a:srgbClr val="333333"/>
                </a:solidFill>
                <a:effectLst/>
                <a:latin typeface="Roboto" panose="02000000000000000000" pitchFamily="2" charset="0"/>
              </a:rPr>
              <a:t>sáng</a:t>
            </a:r>
            <a:r>
              <a:rPr lang="en-US" sz="6600" b="1" i="0" dirty="0">
                <a:solidFill>
                  <a:srgbClr val="333333"/>
                </a:solidFill>
                <a:effectLst/>
                <a:latin typeface="Roboto" panose="02000000000000000000" pitchFamily="2" charset="0"/>
              </a:rPr>
              <a:t>?</a:t>
            </a:r>
            <a:endParaRPr lang="vi-VN" sz="6600" b="0" i="0" dirty="0">
              <a:solidFill>
                <a:srgbClr val="333333"/>
              </a:solidFill>
              <a:effectLst/>
              <a:latin typeface="Roboto" panose="02000000000000000000" pitchFamily="2" charset="0"/>
            </a:endParaRPr>
          </a:p>
        </p:txBody>
      </p:sp>
      <p:sp>
        <p:nvSpPr>
          <p:cNvPr id="25" name="TextBox 24">
            <a:extLst>
              <a:ext uri="{FF2B5EF4-FFF2-40B4-BE49-F238E27FC236}">
                <a16:creationId xmlns:a16="http://schemas.microsoft.com/office/drawing/2014/main" id="{CE317470-1EED-2415-4512-8E656CD72D0A}"/>
              </a:ext>
            </a:extLst>
          </p:cNvPr>
          <p:cNvSpPr txBox="1"/>
          <p:nvPr/>
        </p:nvSpPr>
        <p:spPr>
          <a:xfrm>
            <a:off x="788792" y="3390900"/>
            <a:ext cx="16626098" cy="6555577"/>
          </a:xfrm>
          <a:prstGeom prst="rect">
            <a:avLst/>
          </a:prstGeom>
          <a:noFill/>
        </p:spPr>
        <p:txBody>
          <a:bodyPr wrap="square">
            <a:spAutoFit/>
          </a:bodyPr>
          <a:lstStyle/>
          <a:p>
            <a:pPr algn="l">
              <a:lnSpc>
                <a:spcPct val="150000"/>
              </a:lnSpc>
            </a:pPr>
            <a:r>
              <a:rPr lang="en-US" sz="7200" b="0" i="0" dirty="0">
                <a:effectLst/>
                <a:latin typeface="Roboto" panose="02000000000000000000" pitchFamily="2" charset="0"/>
              </a:rPr>
              <a:t>A. </a:t>
            </a:r>
            <a:r>
              <a:rPr lang="en-GB" sz="7200" dirty="0">
                <a:latin typeface="Roboto" panose="02000000000000000000" pitchFamily="2" charset="0"/>
              </a:rPr>
              <a:t>Cung </a:t>
            </a:r>
            <a:r>
              <a:rPr lang="en-GB" sz="7200" dirty="0" err="1">
                <a:latin typeface="Roboto" panose="02000000000000000000" pitchFamily="2" charset="0"/>
              </a:rPr>
              <a:t>cấp</a:t>
            </a:r>
            <a:r>
              <a:rPr lang="en-GB" sz="7200" dirty="0">
                <a:latin typeface="Roboto" panose="02000000000000000000" pitchFamily="2" charset="0"/>
              </a:rPr>
              <a:t> </a:t>
            </a:r>
            <a:r>
              <a:rPr lang="en-GB" sz="7200" dirty="0" err="1">
                <a:latin typeface="Roboto" panose="02000000000000000000" pitchFamily="2" charset="0"/>
              </a:rPr>
              <a:t>nguồn</a:t>
            </a:r>
            <a:r>
              <a:rPr lang="en-GB" sz="7200" dirty="0">
                <a:latin typeface="Roboto" panose="02000000000000000000" pitchFamily="2" charset="0"/>
              </a:rPr>
              <a:t> </a:t>
            </a:r>
            <a:r>
              <a:rPr lang="en-GB" sz="7200" dirty="0" err="1">
                <a:latin typeface="Roboto" panose="02000000000000000000" pitchFamily="2" charset="0"/>
              </a:rPr>
              <a:t>điện</a:t>
            </a:r>
            <a:endParaRPr lang="vi-VN" sz="7200" b="0" i="0" dirty="0">
              <a:effectLst/>
              <a:latin typeface="Roboto" panose="02000000000000000000" pitchFamily="2" charset="0"/>
            </a:endParaRPr>
          </a:p>
          <a:p>
            <a:pPr algn="l">
              <a:lnSpc>
                <a:spcPct val="150000"/>
              </a:lnSpc>
            </a:pPr>
            <a:r>
              <a:rPr lang="vi-VN" sz="7200" b="0" i="0" dirty="0">
                <a:effectLst/>
                <a:latin typeface="Roboto" panose="02000000000000000000" pitchFamily="2" charset="0"/>
              </a:rPr>
              <a:t>B. </a:t>
            </a:r>
            <a:r>
              <a:rPr lang="en-US" sz="7200" b="0" i="0" dirty="0" err="1">
                <a:effectLst/>
                <a:latin typeface="Roboto" panose="02000000000000000000" pitchFamily="2" charset="0"/>
              </a:rPr>
              <a:t>Thắp</a:t>
            </a:r>
            <a:r>
              <a:rPr lang="en-US" sz="7200" b="0" i="0" dirty="0">
                <a:effectLst/>
                <a:latin typeface="Roboto" panose="02000000000000000000" pitchFamily="2" charset="0"/>
              </a:rPr>
              <a:t> </a:t>
            </a:r>
            <a:r>
              <a:rPr lang="en-US" sz="7200" b="0" i="0" dirty="0" err="1">
                <a:effectLst/>
                <a:latin typeface="Roboto" panose="02000000000000000000" pitchFamily="2" charset="0"/>
              </a:rPr>
              <a:t>sáng</a:t>
            </a:r>
            <a:endParaRPr lang="en-US" sz="7200" b="0" dirty="0">
              <a:effectLst/>
              <a:latin typeface="Roboto" panose="02000000000000000000" pitchFamily="2" charset="0"/>
            </a:endParaRPr>
          </a:p>
          <a:p>
            <a:pPr algn="l">
              <a:lnSpc>
                <a:spcPct val="150000"/>
              </a:lnSpc>
            </a:pPr>
            <a:r>
              <a:rPr lang="en-US" sz="7200" dirty="0">
                <a:latin typeface="Roboto" panose="02000000000000000000" pitchFamily="2" charset="0"/>
              </a:rPr>
              <a:t>C. </a:t>
            </a:r>
            <a:r>
              <a:rPr lang="en-US" sz="7200" dirty="0" err="1">
                <a:latin typeface="Roboto" panose="02000000000000000000" pitchFamily="2" charset="0"/>
              </a:rPr>
              <a:t>Nối</a:t>
            </a:r>
            <a:r>
              <a:rPr lang="en-US" sz="7200" dirty="0">
                <a:latin typeface="Roboto" panose="02000000000000000000" pitchFamily="2" charset="0"/>
              </a:rPr>
              <a:t> </a:t>
            </a:r>
            <a:r>
              <a:rPr lang="en-US" sz="7200" dirty="0" err="1">
                <a:latin typeface="Roboto" panose="02000000000000000000" pitchFamily="2" charset="0"/>
              </a:rPr>
              <a:t>nguồn</a:t>
            </a:r>
            <a:r>
              <a:rPr lang="en-US" sz="7200" dirty="0">
                <a:latin typeface="Roboto" panose="02000000000000000000" pitchFamily="2" charset="0"/>
              </a:rPr>
              <a:t> </a:t>
            </a:r>
            <a:r>
              <a:rPr lang="en-US" sz="7200" dirty="0" err="1">
                <a:latin typeface="Roboto" panose="02000000000000000000" pitchFamily="2" charset="0"/>
              </a:rPr>
              <a:t>điện</a:t>
            </a:r>
            <a:r>
              <a:rPr lang="en-US" sz="7200" dirty="0">
                <a:latin typeface="Roboto" panose="02000000000000000000" pitchFamily="2" charset="0"/>
              </a:rPr>
              <a:t> </a:t>
            </a:r>
            <a:r>
              <a:rPr lang="en-US" sz="7200" dirty="0" err="1">
                <a:latin typeface="Roboto" panose="02000000000000000000" pitchFamily="2" charset="0"/>
              </a:rPr>
              <a:t>với</a:t>
            </a:r>
            <a:r>
              <a:rPr lang="en-US" sz="7200" dirty="0">
                <a:latin typeface="Roboto" panose="02000000000000000000" pitchFamily="2" charset="0"/>
              </a:rPr>
              <a:t> </a:t>
            </a:r>
            <a:r>
              <a:rPr lang="en-US" sz="7200" dirty="0" err="1">
                <a:latin typeface="Roboto" panose="02000000000000000000" pitchFamily="2" charset="0"/>
              </a:rPr>
              <a:t>công</a:t>
            </a:r>
            <a:r>
              <a:rPr lang="en-US" sz="7200" dirty="0">
                <a:latin typeface="Roboto" panose="02000000000000000000" pitchFamily="2" charset="0"/>
              </a:rPr>
              <a:t> </a:t>
            </a:r>
            <a:r>
              <a:rPr lang="en-US" sz="7200" dirty="0" err="1">
                <a:latin typeface="Roboto" panose="02000000000000000000" pitchFamily="2" charset="0"/>
              </a:rPr>
              <a:t>tắc</a:t>
            </a:r>
            <a:endParaRPr lang="en-US" sz="7200" dirty="0">
              <a:latin typeface="Roboto" panose="02000000000000000000" pitchFamily="2" charset="0"/>
            </a:endParaRPr>
          </a:p>
          <a:p>
            <a:pPr algn="l">
              <a:lnSpc>
                <a:spcPct val="150000"/>
              </a:lnSpc>
            </a:pPr>
            <a:r>
              <a:rPr lang="en-US" sz="7200" b="0" i="0" dirty="0">
                <a:effectLst/>
                <a:latin typeface="Roboto" panose="02000000000000000000" pitchFamily="2" charset="0"/>
              </a:rPr>
              <a:t>D. </a:t>
            </a:r>
            <a:r>
              <a:rPr lang="en-US" sz="7200" b="0" i="0" dirty="0" err="1">
                <a:effectLst/>
                <a:latin typeface="Roboto" panose="02000000000000000000" pitchFamily="2" charset="0"/>
              </a:rPr>
              <a:t>Không</a:t>
            </a:r>
            <a:r>
              <a:rPr lang="en-US" sz="7200" b="0" i="0" dirty="0">
                <a:effectLst/>
                <a:latin typeface="Roboto" panose="02000000000000000000" pitchFamily="2" charset="0"/>
              </a:rPr>
              <a:t> </a:t>
            </a:r>
            <a:r>
              <a:rPr lang="en-US" sz="7200" b="0" i="0" dirty="0" err="1">
                <a:effectLst/>
                <a:latin typeface="Roboto" panose="02000000000000000000" pitchFamily="2" charset="0"/>
              </a:rPr>
              <a:t>có</a:t>
            </a:r>
            <a:r>
              <a:rPr lang="en-US" sz="7200" b="0" i="0" dirty="0">
                <a:effectLst/>
                <a:latin typeface="Roboto" panose="02000000000000000000" pitchFamily="2" charset="0"/>
              </a:rPr>
              <a:t> </a:t>
            </a:r>
            <a:r>
              <a:rPr lang="en-US" sz="7200" b="0" i="0" dirty="0" err="1">
                <a:effectLst/>
                <a:latin typeface="Roboto" panose="02000000000000000000" pitchFamily="2" charset="0"/>
              </a:rPr>
              <a:t>đáp</a:t>
            </a:r>
            <a:r>
              <a:rPr lang="en-US" sz="7200" b="0" i="0" dirty="0">
                <a:effectLst/>
                <a:latin typeface="Roboto" panose="02000000000000000000" pitchFamily="2" charset="0"/>
              </a:rPr>
              <a:t> </a:t>
            </a:r>
            <a:r>
              <a:rPr lang="en-US" sz="7200" b="0" i="0" dirty="0" err="1">
                <a:effectLst/>
                <a:latin typeface="Roboto" panose="02000000000000000000" pitchFamily="2" charset="0"/>
              </a:rPr>
              <a:t>án</a:t>
            </a:r>
            <a:r>
              <a:rPr lang="en-US" sz="7200" b="0" i="0" dirty="0">
                <a:effectLst/>
                <a:latin typeface="Roboto" panose="02000000000000000000" pitchFamily="2" charset="0"/>
              </a:rPr>
              <a:t> </a:t>
            </a:r>
            <a:r>
              <a:rPr lang="en-US" sz="7200" b="0" i="0" dirty="0" err="1">
                <a:effectLst/>
                <a:latin typeface="Roboto" panose="02000000000000000000" pitchFamily="2" charset="0"/>
              </a:rPr>
              <a:t>nào</a:t>
            </a:r>
            <a:r>
              <a:rPr lang="en-US" sz="7200" b="0" i="0" dirty="0">
                <a:effectLst/>
                <a:latin typeface="Roboto" panose="02000000000000000000" pitchFamily="2" charset="0"/>
              </a:rPr>
              <a:t> </a:t>
            </a:r>
            <a:r>
              <a:rPr lang="en-US" sz="7200" b="0" i="0" dirty="0" err="1">
                <a:effectLst/>
                <a:latin typeface="Roboto" panose="02000000000000000000" pitchFamily="2" charset="0"/>
              </a:rPr>
              <a:t>đúng</a:t>
            </a:r>
            <a:endParaRPr lang="vi-VN" sz="7200" b="0" i="0" dirty="0">
              <a:effectLst/>
              <a:latin typeface="Roboto" panose="02000000000000000000" pitchFamily="2" charset="0"/>
            </a:endParaRPr>
          </a:p>
        </p:txBody>
      </p:sp>
    </p:spTree>
    <p:extLst>
      <p:ext uri="{BB962C8B-B14F-4D97-AF65-F5344CB8AC3E}">
        <p14:creationId xmlns:p14="http://schemas.microsoft.com/office/powerpoint/2010/main" val="4088582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0"/>
                                        </p:tgtEl>
                                        <p:attrNameLst>
                                          <p:attrName>style.color</p:attrName>
                                        </p:attrNameLst>
                                      </p:cBhvr>
                                      <p:to>
                                        <a:schemeClr val="accent2"/>
                                      </p:to>
                                    </p:animClr>
                                    <p:animClr clrSpc="rgb" dir="cw">
                                      <p:cBhvr>
                                        <p:cTn id="7" dur="500" fill="hold"/>
                                        <p:tgtEl>
                                          <p:spTgt spid="30"/>
                                        </p:tgtEl>
                                        <p:attrNameLst>
                                          <p:attrName>fillcolor</p:attrName>
                                        </p:attrNameLst>
                                      </p:cBhvr>
                                      <p:to>
                                        <a:schemeClr val="accent2"/>
                                      </p:to>
                                    </p:animClr>
                                    <p:set>
                                      <p:cBhvr>
                                        <p:cTn id="8" dur="500" fill="hold"/>
                                        <p:tgtEl>
                                          <p:spTgt spid="30"/>
                                        </p:tgtEl>
                                        <p:attrNameLst>
                                          <p:attrName>fill.type</p:attrName>
                                        </p:attrNameLst>
                                      </p:cBhvr>
                                      <p:to>
                                        <p:strVal val="solid"/>
                                      </p:to>
                                    </p:set>
                                    <p:set>
                                      <p:cBhvr>
                                        <p:cTn id="9" dur="500" fill="hold"/>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6883" y="-310633"/>
            <a:ext cx="22261766" cy="10908265"/>
          </a:xfrm>
          <a:custGeom>
            <a:avLst/>
            <a:gdLst/>
            <a:ahLst/>
            <a:cxnLst/>
            <a:rect l="l" t="t" r="r" b="b"/>
            <a:pathLst>
              <a:path w="22261766" h="10908265">
                <a:moveTo>
                  <a:pt x="0" y="0"/>
                </a:moveTo>
                <a:lnTo>
                  <a:pt x="22261766" y="0"/>
                </a:lnTo>
                <a:lnTo>
                  <a:pt x="22261766" y="10908266"/>
                </a:lnTo>
                <a:lnTo>
                  <a:pt x="0" y="10908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grpSp>
        <p:nvGrpSpPr>
          <p:cNvPr id="3" name="Group 3"/>
          <p:cNvGrpSpPr/>
          <p:nvPr/>
        </p:nvGrpSpPr>
        <p:grpSpPr>
          <a:xfrm>
            <a:off x="2266372" y="1829800"/>
            <a:ext cx="13755256" cy="6031622"/>
            <a:chOff x="0" y="0"/>
            <a:chExt cx="2855794" cy="1252254"/>
          </a:xfrm>
        </p:grpSpPr>
        <p:sp>
          <p:nvSpPr>
            <p:cNvPr id="4" name="Freeform 4"/>
            <p:cNvSpPr/>
            <p:nvPr/>
          </p:nvSpPr>
          <p:spPr>
            <a:xfrm>
              <a:off x="0" y="0"/>
              <a:ext cx="2855794" cy="1252254"/>
            </a:xfrm>
            <a:custGeom>
              <a:avLst/>
              <a:gdLst/>
              <a:ahLst/>
              <a:cxnLst/>
              <a:rect l="l" t="t" r="r" b="b"/>
              <a:pathLst>
                <a:path w="2855794" h="1252254">
                  <a:moveTo>
                    <a:pt x="28705" y="0"/>
                  </a:moveTo>
                  <a:lnTo>
                    <a:pt x="2827089" y="0"/>
                  </a:lnTo>
                  <a:cubicBezTo>
                    <a:pt x="2842942" y="0"/>
                    <a:pt x="2855794" y="12851"/>
                    <a:pt x="2855794" y="28705"/>
                  </a:cubicBezTo>
                  <a:lnTo>
                    <a:pt x="2855794" y="1223549"/>
                  </a:lnTo>
                  <a:cubicBezTo>
                    <a:pt x="2855794" y="1239402"/>
                    <a:pt x="2842942" y="1252254"/>
                    <a:pt x="2827089" y="1252254"/>
                  </a:cubicBezTo>
                  <a:lnTo>
                    <a:pt x="28705" y="1252254"/>
                  </a:lnTo>
                  <a:cubicBezTo>
                    <a:pt x="12851" y="1252254"/>
                    <a:pt x="0" y="1239402"/>
                    <a:pt x="0" y="1223549"/>
                  </a:cubicBezTo>
                  <a:lnTo>
                    <a:pt x="0" y="28705"/>
                  </a:lnTo>
                  <a:cubicBezTo>
                    <a:pt x="0" y="12851"/>
                    <a:pt x="12851" y="0"/>
                    <a:pt x="28705" y="0"/>
                  </a:cubicBezTo>
                  <a:close/>
                </a:path>
              </a:pathLst>
            </a:custGeom>
            <a:solidFill>
              <a:srgbClr val="FFDF5B"/>
            </a:solidFill>
          </p:spPr>
          <p:txBody>
            <a:bodyPr/>
            <a:lstStyle/>
            <a:p>
              <a:endParaRPr lang="vi-VN"/>
            </a:p>
          </p:txBody>
        </p:sp>
        <p:sp>
          <p:nvSpPr>
            <p:cNvPr id="5" name="TextBox 5"/>
            <p:cNvSpPr txBox="1"/>
            <p:nvPr/>
          </p:nvSpPr>
          <p:spPr>
            <a:xfrm>
              <a:off x="0" y="-38100"/>
              <a:ext cx="2855794" cy="1290354"/>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736519">
            <a:off x="15158571" y="5994025"/>
            <a:ext cx="3051718" cy="4328678"/>
          </a:xfrm>
          <a:custGeom>
            <a:avLst/>
            <a:gdLst/>
            <a:ahLst/>
            <a:cxnLst/>
            <a:rect l="l" t="t" r="r" b="b"/>
            <a:pathLst>
              <a:path w="3051718" h="4328678">
                <a:moveTo>
                  <a:pt x="0" y="0"/>
                </a:moveTo>
                <a:lnTo>
                  <a:pt x="3051718" y="0"/>
                </a:lnTo>
                <a:lnTo>
                  <a:pt x="3051718" y="4328678"/>
                </a:lnTo>
                <a:lnTo>
                  <a:pt x="0" y="4328678"/>
                </a:lnTo>
                <a:lnTo>
                  <a:pt x="0" y="0"/>
                </a:lnTo>
                <a:close/>
              </a:path>
            </a:pathLst>
          </a:custGeom>
          <a:blipFill>
            <a:blip r:embed="rId4"/>
            <a:stretch>
              <a:fillRect/>
            </a:stretch>
          </a:blipFill>
        </p:spPr>
        <p:txBody>
          <a:bodyPr/>
          <a:lstStyle/>
          <a:p>
            <a:endParaRPr lang="vi-VN"/>
          </a:p>
        </p:txBody>
      </p:sp>
      <p:sp>
        <p:nvSpPr>
          <p:cNvPr id="7" name="Freeform 7"/>
          <p:cNvSpPr/>
          <p:nvPr/>
        </p:nvSpPr>
        <p:spPr>
          <a:xfrm>
            <a:off x="26909" y="6272763"/>
            <a:ext cx="4478926" cy="4014237"/>
          </a:xfrm>
          <a:custGeom>
            <a:avLst/>
            <a:gdLst/>
            <a:ahLst/>
            <a:cxnLst/>
            <a:rect l="l" t="t" r="r" b="b"/>
            <a:pathLst>
              <a:path w="4478926" h="4014237">
                <a:moveTo>
                  <a:pt x="0" y="0"/>
                </a:moveTo>
                <a:lnTo>
                  <a:pt x="4478926" y="0"/>
                </a:lnTo>
                <a:lnTo>
                  <a:pt x="4478926" y="4014237"/>
                </a:lnTo>
                <a:lnTo>
                  <a:pt x="0" y="4014237"/>
                </a:lnTo>
                <a:lnTo>
                  <a:pt x="0" y="0"/>
                </a:lnTo>
                <a:close/>
              </a:path>
            </a:pathLst>
          </a:custGeom>
          <a:blipFill>
            <a:blip r:embed="rId5"/>
            <a:stretch>
              <a:fillRect/>
            </a:stretch>
          </a:blipFill>
        </p:spPr>
        <p:txBody>
          <a:bodyPr/>
          <a:lstStyle/>
          <a:p>
            <a:endParaRPr lang="vi-VN"/>
          </a:p>
        </p:txBody>
      </p:sp>
      <p:sp>
        <p:nvSpPr>
          <p:cNvPr id="8" name="Freeform 8"/>
          <p:cNvSpPr/>
          <p:nvPr/>
        </p:nvSpPr>
        <p:spPr>
          <a:xfrm rot="-1489962">
            <a:off x="-10360115" y="2650933"/>
            <a:ext cx="15503528" cy="3081326"/>
          </a:xfrm>
          <a:custGeom>
            <a:avLst/>
            <a:gdLst/>
            <a:ahLst/>
            <a:cxnLst/>
            <a:rect l="l" t="t" r="r" b="b"/>
            <a:pathLst>
              <a:path w="15503528" h="3081326">
                <a:moveTo>
                  <a:pt x="0" y="0"/>
                </a:moveTo>
                <a:lnTo>
                  <a:pt x="15503528" y="0"/>
                </a:lnTo>
                <a:lnTo>
                  <a:pt x="15503528" y="3081326"/>
                </a:lnTo>
                <a:lnTo>
                  <a:pt x="0" y="3081326"/>
                </a:lnTo>
                <a:lnTo>
                  <a:pt x="0" y="0"/>
                </a:lnTo>
                <a:close/>
              </a:path>
            </a:pathLst>
          </a:custGeom>
          <a:blipFill>
            <a:blip r:embed="rId6"/>
            <a:stretch>
              <a:fillRect/>
            </a:stretch>
          </a:blipFill>
        </p:spPr>
        <p:txBody>
          <a:bodyPr/>
          <a:lstStyle/>
          <a:p>
            <a:endParaRPr lang="vi-VN"/>
          </a:p>
        </p:txBody>
      </p:sp>
      <p:sp>
        <p:nvSpPr>
          <p:cNvPr id="9" name="Freeform 9"/>
          <p:cNvSpPr/>
          <p:nvPr/>
        </p:nvSpPr>
        <p:spPr>
          <a:xfrm rot="-3975860">
            <a:off x="15672121" y="-533830"/>
            <a:ext cx="2024618" cy="5417038"/>
          </a:xfrm>
          <a:custGeom>
            <a:avLst/>
            <a:gdLst/>
            <a:ahLst/>
            <a:cxnLst/>
            <a:rect l="l" t="t" r="r" b="b"/>
            <a:pathLst>
              <a:path w="2024618" h="5417038">
                <a:moveTo>
                  <a:pt x="0" y="0"/>
                </a:moveTo>
                <a:lnTo>
                  <a:pt x="2024618" y="0"/>
                </a:lnTo>
                <a:lnTo>
                  <a:pt x="2024618" y="5417038"/>
                </a:lnTo>
                <a:lnTo>
                  <a:pt x="0" y="5417038"/>
                </a:lnTo>
                <a:lnTo>
                  <a:pt x="0" y="0"/>
                </a:lnTo>
                <a:close/>
              </a:path>
            </a:pathLst>
          </a:custGeom>
          <a:blipFill>
            <a:blip r:embed="rId7"/>
            <a:stretch>
              <a:fillRect/>
            </a:stretch>
          </a:blipFill>
        </p:spPr>
        <p:txBody>
          <a:bodyPr/>
          <a:lstStyle/>
          <a:p>
            <a:endParaRPr lang="vi-VN"/>
          </a:p>
        </p:txBody>
      </p:sp>
      <p:sp>
        <p:nvSpPr>
          <p:cNvPr id="10" name="Freeform 10"/>
          <p:cNvSpPr/>
          <p:nvPr/>
        </p:nvSpPr>
        <p:spPr>
          <a:xfrm flipV="1">
            <a:off x="5863350" y="-182467"/>
            <a:ext cx="6561300" cy="1533704"/>
          </a:xfrm>
          <a:custGeom>
            <a:avLst/>
            <a:gdLst/>
            <a:ahLst/>
            <a:cxnLst/>
            <a:rect l="l" t="t" r="r" b="b"/>
            <a:pathLst>
              <a:path w="6561300" h="1533704">
                <a:moveTo>
                  <a:pt x="0" y="1533704"/>
                </a:moveTo>
                <a:lnTo>
                  <a:pt x="6561300" y="1533704"/>
                </a:lnTo>
                <a:lnTo>
                  <a:pt x="6561300" y="0"/>
                </a:lnTo>
                <a:lnTo>
                  <a:pt x="0" y="0"/>
                </a:lnTo>
                <a:lnTo>
                  <a:pt x="0" y="1533704"/>
                </a:lnTo>
                <a:close/>
              </a:path>
            </a:pathLst>
          </a:custGeom>
          <a:blipFill>
            <a:blip r:embed="rId8"/>
            <a:stretch>
              <a:fillRect/>
            </a:stretch>
          </a:blipFill>
        </p:spPr>
        <p:txBody>
          <a:bodyPr/>
          <a:lstStyle/>
          <a:p>
            <a:endParaRPr lang="vi-VN"/>
          </a:p>
        </p:txBody>
      </p:sp>
      <p:sp>
        <p:nvSpPr>
          <p:cNvPr id="11" name="Freeform 11"/>
          <p:cNvSpPr/>
          <p:nvPr/>
        </p:nvSpPr>
        <p:spPr>
          <a:xfrm>
            <a:off x="5688556" y="8279881"/>
            <a:ext cx="6910888" cy="2487920"/>
          </a:xfrm>
          <a:custGeom>
            <a:avLst/>
            <a:gdLst/>
            <a:ahLst/>
            <a:cxnLst/>
            <a:rect l="l" t="t" r="r" b="b"/>
            <a:pathLst>
              <a:path w="6910888" h="2487920">
                <a:moveTo>
                  <a:pt x="0" y="0"/>
                </a:moveTo>
                <a:lnTo>
                  <a:pt x="6910888" y="0"/>
                </a:lnTo>
                <a:lnTo>
                  <a:pt x="6910888" y="2487920"/>
                </a:lnTo>
                <a:lnTo>
                  <a:pt x="0" y="2487920"/>
                </a:lnTo>
                <a:lnTo>
                  <a:pt x="0" y="0"/>
                </a:lnTo>
                <a:close/>
              </a:path>
            </a:pathLst>
          </a:custGeom>
          <a:blipFill>
            <a:blip r:embed="rId9"/>
            <a:stretch>
              <a:fillRect/>
            </a:stretch>
          </a:blipFill>
        </p:spPr>
        <p:txBody>
          <a:bodyPr/>
          <a:lstStyle/>
          <a:p>
            <a:endParaRPr lang="vi-VN"/>
          </a:p>
        </p:txBody>
      </p:sp>
      <p:pic>
        <p:nvPicPr>
          <p:cNvPr id="13" name="Picture 12">
            <a:extLst>
              <a:ext uri="{FF2B5EF4-FFF2-40B4-BE49-F238E27FC236}">
                <a16:creationId xmlns:a16="http://schemas.microsoft.com/office/drawing/2014/main" id="{0726455F-8D64-5B1B-EFE4-93F99AFBD3FC}"/>
              </a:ext>
            </a:extLst>
          </p:cNvPr>
          <p:cNvPicPr>
            <a:picLocks noChangeAspect="1"/>
          </p:cNvPicPr>
          <p:nvPr/>
        </p:nvPicPr>
        <p:blipFill>
          <a:blip r:embed="rId10"/>
          <a:stretch>
            <a:fillRect/>
          </a:stretch>
        </p:blipFill>
        <p:spPr>
          <a:xfrm>
            <a:off x="3273043" y="1692865"/>
            <a:ext cx="11741914" cy="6901270"/>
          </a:xfrm>
          <a:prstGeom prst="rect">
            <a:avLst/>
          </a:prstGeom>
        </p:spPr>
      </p:pic>
    </p:spTree>
    <p:extLst>
      <p:ext uri="{BB962C8B-B14F-4D97-AF65-F5344CB8AC3E}">
        <p14:creationId xmlns:p14="http://schemas.microsoft.com/office/powerpoint/2010/main" val="122210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6883" y="-310633"/>
            <a:ext cx="22261766" cy="10908265"/>
          </a:xfrm>
          <a:custGeom>
            <a:avLst/>
            <a:gdLst/>
            <a:ahLst/>
            <a:cxnLst/>
            <a:rect l="l" t="t" r="r" b="b"/>
            <a:pathLst>
              <a:path w="22261766" h="10908265">
                <a:moveTo>
                  <a:pt x="0" y="0"/>
                </a:moveTo>
                <a:lnTo>
                  <a:pt x="22261766" y="0"/>
                </a:lnTo>
                <a:lnTo>
                  <a:pt x="22261766" y="10908266"/>
                </a:lnTo>
                <a:lnTo>
                  <a:pt x="0" y="10908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grpSp>
        <p:nvGrpSpPr>
          <p:cNvPr id="3" name="Group 3"/>
          <p:cNvGrpSpPr/>
          <p:nvPr/>
        </p:nvGrpSpPr>
        <p:grpSpPr>
          <a:xfrm>
            <a:off x="418171" y="926942"/>
            <a:ext cx="17147322" cy="8917831"/>
            <a:chOff x="0" y="0"/>
            <a:chExt cx="7120073" cy="3702946"/>
          </a:xfrm>
        </p:grpSpPr>
        <p:sp>
          <p:nvSpPr>
            <p:cNvPr id="4" name="Freeform 4"/>
            <p:cNvSpPr/>
            <p:nvPr/>
          </p:nvSpPr>
          <p:spPr>
            <a:xfrm>
              <a:off x="0" y="0"/>
              <a:ext cx="7120073" cy="3702946"/>
            </a:xfrm>
            <a:custGeom>
              <a:avLst/>
              <a:gdLst/>
              <a:ahLst/>
              <a:cxnLst/>
              <a:rect l="l" t="t" r="r" b="b"/>
              <a:pathLst>
                <a:path w="7120073" h="3702946">
                  <a:moveTo>
                    <a:pt x="23026" y="0"/>
                  </a:moveTo>
                  <a:lnTo>
                    <a:pt x="7097047" y="0"/>
                  </a:lnTo>
                  <a:cubicBezTo>
                    <a:pt x="7103154" y="0"/>
                    <a:pt x="7109011" y="2426"/>
                    <a:pt x="7113329" y="6744"/>
                  </a:cubicBezTo>
                  <a:cubicBezTo>
                    <a:pt x="7117647" y="11062"/>
                    <a:pt x="7120073" y="16919"/>
                    <a:pt x="7120073" y="23026"/>
                  </a:cubicBezTo>
                  <a:lnTo>
                    <a:pt x="7120073" y="3679920"/>
                  </a:lnTo>
                  <a:cubicBezTo>
                    <a:pt x="7120073" y="3686027"/>
                    <a:pt x="7117647" y="3691884"/>
                    <a:pt x="7113329" y="3696202"/>
                  </a:cubicBezTo>
                  <a:cubicBezTo>
                    <a:pt x="7109011" y="3700520"/>
                    <a:pt x="7103154" y="3702946"/>
                    <a:pt x="7097047" y="3702946"/>
                  </a:cubicBezTo>
                  <a:lnTo>
                    <a:pt x="23026" y="3702946"/>
                  </a:lnTo>
                  <a:cubicBezTo>
                    <a:pt x="16919" y="3702946"/>
                    <a:pt x="11062" y="3700520"/>
                    <a:pt x="6744" y="3696202"/>
                  </a:cubicBezTo>
                  <a:cubicBezTo>
                    <a:pt x="2426" y="3691884"/>
                    <a:pt x="0" y="3686027"/>
                    <a:pt x="0" y="3679920"/>
                  </a:cubicBezTo>
                  <a:lnTo>
                    <a:pt x="0" y="23026"/>
                  </a:lnTo>
                  <a:cubicBezTo>
                    <a:pt x="0" y="16919"/>
                    <a:pt x="2426" y="11062"/>
                    <a:pt x="6744" y="6744"/>
                  </a:cubicBezTo>
                  <a:cubicBezTo>
                    <a:pt x="11062" y="2426"/>
                    <a:pt x="16919" y="0"/>
                    <a:pt x="23026" y="0"/>
                  </a:cubicBezTo>
                  <a:close/>
                </a:path>
              </a:pathLst>
            </a:custGeom>
            <a:solidFill>
              <a:srgbClr val="FFDF5B"/>
            </a:solidFill>
          </p:spPr>
          <p:txBody>
            <a:bodyPr/>
            <a:lstStyle/>
            <a:p>
              <a:endParaRPr lang="vi-VN"/>
            </a:p>
          </p:txBody>
        </p:sp>
        <p:sp>
          <p:nvSpPr>
            <p:cNvPr id="5" name="TextBox 5"/>
            <p:cNvSpPr txBox="1"/>
            <p:nvPr/>
          </p:nvSpPr>
          <p:spPr>
            <a:xfrm>
              <a:off x="0" y="-38100"/>
              <a:ext cx="7120073" cy="374104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70571" y="1079342"/>
            <a:ext cx="17147322" cy="8917831"/>
            <a:chOff x="0" y="0"/>
            <a:chExt cx="7120073" cy="3702946"/>
          </a:xfrm>
        </p:grpSpPr>
        <p:sp>
          <p:nvSpPr>
            <p:cNvPr id="7" name="Freeform 7"/>
            <p:cNvSpPr/>
            <p:nvPr/>
          </p:nvSpPr>
          <p:spPr>
            <a:xfrm>
              <a:off x="0" y="0"/>
              <a:ext cx="7120073" cy="3702946"/>
            </a:xfrm>
            <a:custGeom>
              <a:avLst/>
              <a:gdLst/>
              <a:ahLst/>
              <a:cxnLst/>
              <a:rect l="l" t="t" r="r" b="b"/>
              <a:pathLst>
                <a:path w="7120073" h="3702946">
                  <a:moveTo>
                    <a:pt x="23026" y="0"/>
                  </a:moveTo>
                  <a:lnTo>
                    <a:pt x="7097047" y="0"/>
                  </a:lnTo>
                  <a:cubicBezTo>
                    <a:pt x="7103154" y="0"/>
                    <a:pt x="7109011" y="2426"/>
                    <a:pt x="7113329" y="6744"/>
                  </a:cubicBezTo>
                  <a:cubicBezTo>
                    <a:pt x="7117647" y="11062"/>
                    <a:pt x="7120073" y="16919"/>
                    <a:pt x="7120073" y="23026"/>
                  </a:cubicBezTo>
                  <a:lnTo>
                    <a:pt x="7120073" y="3679920"/>
                  </a:lnTo>
                  <a:cubicBezTo>
                    <a:pt x="7120073" y="3686027"/>
                    <a:pt x="7117647" y="3691884"/>
                    <a:pt x="7113329" y="3696202"/>
                  </a:cubicBezTo>
                  <a:cubicBezTo>
                    <a:pt x="7109011" y="3700520"/>
                    <a:pt x="7103154" y="3702946"/>
                    <a:pt x="7097047" y="3702946"/>
                  </a:cubicBezTo>
                  <a:lnTo>
                    <a:pt x="23026" y="3702946"/>
                  </a:lnTo>
                  <a:cubicBezTo>
                    <a:pt x="16919" y="3702946"/>
                    <a:pt x="11062" y="3700520"/>
                    <a:pt x="6744" y="3696202"/>
                  </a:cubicBezTo>
                  <a:cubicBezTo>
                    <a:pt x="2426" y="3691884"/>
                    <a:pt x="0" y="3686027"/>
                    <a:pt x="0" y="3679920"/>
                  </a:cubicBezTo>
                  <a:lnTo>
                    <a:pt x="0" y="23026"/>
                  </a:lnTo>
                  <a:cubicBezTo>
                    <a:pt x="0" y="16919"/>
                    <a:pt x="2426" y="11062"/>
                    <a:pt x="6744" y="6744"/>
                  </a:cubicBezTo>
                  <a:cubicBezTo>
                    <a:pt x="11062" y="2426"/>
                    <a:pt x="16919" y="0"/>
                    <a:pt x="23026" y="0"/>
                  </a:cubicBezTo>
                  <a:close/>
                </a:path>
              </a:pathLst>
            </a:custGeom>
            <a:solidFill>
              <a:srgbClr val="FFFFFF"/>
            </a:solidFill>
          </p:spPr>
          <p:txBody>
            <a:bodyPr/>
            <a:lstStyle/>
            <a:p>
              <a:endParaRPr lang="vi-VN"/>
            </a:p>
          </p:txBody>
        </p:sp>
        <p:sp>
          <p:nvSpPr>
            <p:cNvPr id="8" name="TextBox 8"/>
            <p:cNvSpPr txBox="1"/>
            <p:nvPr/>
          </p:nvSpPr>
          <p:spPr>
            <a:xfrm>
              <a:off x="0" y="-38100"/>
              <a:ext cx="7120073" cy="3741046"/>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057400" y="1107917"/>
            <a:ext cx="14706600" cy="1531381"/>
          </a:xfrm>
          <a:prstGeom prst="rect">
            <a:avLst/>
          </a:prstGeom>
        </p:spPr>
        <p:txBody>
          <a:bodyPr wrap="square" lIns="0" tIns="0" rIns="0" bIns="0" rtlCol="0" anchor="t">
            <a:spAutoFit/>
          </a:bodyPr>
          <a:lstStyle/>
          <a:p>
            <a:pPr algn="just">
              <a:lnSpc>
                <a:spcPts val="6167"/>
              </a:lnSpc>
            </a:pPr>
            <a:r>
              <a:rPr lang="en-US" sz="4800" dirty="0" err="1">
                <a:solidFill>
                  <a:srgbClr val="4E575E"/>
                </a:solidFill>
                <a:latin typeface="Cambria"/>
                <a:ea typeface="Cambria"/>
                <a:cs typeface="Cambria"/>
                <a:sym typeface="Cambria"/>
              </a:rPr>
              <a:t>Thực</a:t>
            </a:r>
            <a:r>
              <a:rPr lang="en-US" sz="4800" dirty="0">
                <a:solidFill>
                  <a:srgbClr val="4E575E"/>
                </a:solidFill>
                <a:latin typeface="Cambria"/>
                <a:ea typeface="Cambria"/>
                <a:cs typeface="Cambria"/>
                <a:sym typeface="Cambria"/>
              </a:rPr>
              <a:t> </a:t>
            </a:r>
            <a:r>
              <a:rPr lang="en-US" sz="4800" dirty="0" err="1">
                <a:solidFill>
                  <a:srgbClr val="4E575E"/>
                </a:solidFill>
                <a:latin typeface="Cambria"/>
                <a:ea typeface="Cambria"/>
                <a:cs typeface="Cambria"/>
                <a:sym typeface="Cambria"/>
              </a:rPr>
              <a:t>hành</a:t>
            </a:r>
            <a:r>
              <a:rPr lang="en-US" sz="4800" dirty="0">
                <a:solidFill>
                  <a:srgbClr val="4E575E"/>
                </a:solidFill>
                <a:latin typeface="Cambria"/>
                <a:ea typeface="Cambria"/>
                <a:cs typeface="Cambria"/>
                <a:sym typeface="Cambria"/>
              </a:rPr>
              <a:t>, </a:t>
            </a:r>
            <a:r>
              <a:rPr lang="en-US" sz="4800" dirty="0" err="1">
                <a:solidFill>
                  <a:srgbClr val="4E575E"/>
                </a:solidFill>
                <a:latin typeface="Cambria"/>
                <a:ea typeface="Cambria"/>
                <a:cs typeface="Cambria"/>
                <a:sym typeface="Cambria"/>
              </a:rPr>
              <a:t>thí</a:t>
            </a:r>
            <a:r>
              <a:rPr lang="en-US" sz="4800" dirty="0">
                <a:solidFill>
                  <a:srgbClr val="4E575E"/>
                </a:solidFill>
                <a:latin typeface="Cambria"/>
                <a:ea typeface="Cambria"/>
                <a:cs typeface="Cambria"/>
                <a:sym typeface="Cambria"/>
              </a:rPr>
              <a:t> </a:t>
            </a:r>
            <a:r>
              <a:rPr lang="en-US" sz="4800" dirty="0" err="1">
                <a:solidFill>
                  <a:srgbClr val="4E575E"/>
                </a:solidFill>
                <a:latin typeface="Cambria"/>
                <a:ea typeface="Cambria"/>
                <a:cs typeface="Cambria"/>
                <a:sym typeface="Cambria"/>
              </a:rPr>
              <a:t>nghiệm</a:t>
            </a:r>
            <a:r>
              <a:rPr lang="en-US" sz="4800" dirty="0">
                <a:solidFill>
                  <a:srgbClr val="4E575E"/>
                </a:solidFill>
                <a:latin typeface="Cambria"/>
                <a:ea typeface="Cambria"/>
                <a:cs typeface="Cambria"/>
                <a:sym typeface="Cambria"/>
              </a:rPr>
              <a:t> </a:t>
            </a:r>
            <a:r>
              <a:rPr lang="en-US" sz="4800" dirty="0" err="1">
                <a:solidFill>
                  <a:srgbClr val="4E575E"/>
                </a:solidFill>
                <a:latin typeface="Cambria"/>
                <a:ea typeface="Cambria"/>
                <a:cs typeface="Cambria"/>
                <a:sym typeface="Cambria"/>
              </a:rPr>
              <a:t>trang</a:t>
            </a:r>
            <a:r>
              <a:rPr lang="en-US" sz="4800" dirty="0">
                <a:solidFill>
                  <a:srgbClr val="4E575E"/>
                </a:solidFill>
                <a:latin typeface="Cambria"/>
                <a:ea typeface="Cambria"/>
                <a:cs typeface="Cambria"/>
                <a:sym typeface="Cambria"/>
              </a:rPr>
              <a:t> 34: </a:t>
            </a:r>
            <a:r>
              <a:rPr lang="en-US" sz="4800" b="1" dirty="0" err="1">
                <a:solidFill>
                  <a:srgbClr val="4E575E"/>
                </a:solidFill>
                <a:latin typeface="Cambria"/>
                <a:ea typeface="Cambria"/>
                <a:cs typeface="Cambria"/>
                <a:sym typeface="Cambria"/>
              </a:rPr>
              <a:t>Tìm</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hiểu</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về</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vật</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dẫn</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điện</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và</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vật</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cách</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điện</a:t>
            </a:r>
            <a:r>
              <a:rPr lang="en-US" sz="4800" b="1" dirty="0">
                <a:solidFill>
                  <a:srgbClr val="4E575E"/>
                </a:solidFill>
                <a:latin typeface="Cambria"/>
                <a:ea typeface="Cambria"/>
                <a:cs typeface="Cambria"/>
                <a:sym typeface="Cambria"/>
              </a:rPr>
              <a:t>.</a:t>
            </a:r>
            <a:endParaRPr lang="en-US" sz="4800" b="1" dirty="0">
              <a:solidFill>
                <a:srgbClr val="3F4951"/>
              </a:solidFill>
              <a:latin typeface="Cambria"/>
              <a:ea typeface="Cambria"/>
              <a:cs typeface="Cambria"/>
              <a:sym typeface="Cambria"/>
            </a:endParaRPr>
          </a:p>
        </p:txBody>
      </p:sp>
      <p:pic>
        <p:nvPicPr>
          <p:cNvPr id="16" name="Picture 15">
            <a:extLst>
              <a:ext uri="{FF2B5EF4-FFF2-40B4-BE49-F238E27FC236}">
                <a16:creationId xmlns:a16="http://schemas.microsoft.com/office/drawing/2014/main" id="{0A07CC53-0B84-D013-0DB9-38A4F4A1E850}"/>
              </a:ext>
            </a:extLst>
          </p:cNvPr>
          <p:cNvPicPr>
            <a:picLocks noChangeAspect="1"/>
          </p:cNvPicPr>
          <p:nvPr/>
        </p:nvPicPr>
        <p:blipFill>
          <a:blip r:embed="rId4"/>
          <a:stretch>
            <a:fillRect/>
          </a:stretch>
        </p:blipFill>
        <p:spPr>
          <a:xfrm>
            <a:off x="653985" y="1222773"/>
            <a:ext cx="1203843" cy="1301668"/>
          </a:xfrm>
          <a:prstGeom prst="rect">
            <a:avLst/>
          </a:prstGeom>
        </p:spPr>
      </p:pic>
      <p:pic>
        <p:nvPicPr>
          <p:cNvPr id="18" name="Picture 17" descr="A screenshot of a computer&#10;&#10;Description automatically generated">
            <a:extLst>
              <a:ext uri="{FF2B5EF4-FFF2-40B4-BE49-F238E27FC236}">
                <a16:creationId xmlns:a16="http://schemas.microsoft.com/office/drawing/2014/main" id="{8B8D0B87-D9BF-ABA4-2461-D9919D4FCA0A}"/>
              </a:ext>
            </a:extLst>
          </p:cNvPr>
          <p:cNvPicPr>
            <a:picLocks noChangeAspect="1"/>
          </p:cNvPicPr>
          <p:nvPr/>
        </p:nvPicPr>
        <p:blipFill>
          <a:blip r:embed="rId5">
            <a:extLst>
              <a:ext uri="{28A0092B-C50C-407E-A947-70E740481C1C}">
                <a14:useLocalDpi xmlns:a14="http://schemas.microsoft.com/office/drawing/2010/main" val="0"/>
              </a:ext>
            </a:extLst>
          </a:blip>
          <a:srcRect l="61675" t="15926" r="9867" b="60371"/>
          <a:stretch/>
        </p:blipFill>
        <p:spPr>
          <a:xfrm>
            <a:off x="12039600" y="4864258"/>
            <a:ext cx="5293519" cy="4343400"/>
          </a:xfrm>
          <a:prstGeom prst="rect">
            <a:avLst/>
          </a:prstGeom>
        </p:spPr>
      </p:pic>
      <p:sp>
        <p:nvSpPr>
          <p:cNvPr id="19" name="Rectangle 18">
            <a:extLst>
              <a:ext uri="{FF2B5EF4-FFF2-40B4-BE49-F238E27FC236}">
                <a16:creationId xmlns:a16="http://schemas.microsoft.com/office/drawing/2014/main" id="{9427B994-2430-95A6-2BD2-A2919A0107CD}"/>
              </a:ext>
            </a:extLst>
          </p:cNvPr>
          <p:cNvSpPr/>
          <p:nvPr/>
        </p:nvSpPr>
        <p:spPr>
          <a:xfrm>
            <a:off x="722507" y="2889526"/>
            <a:ext cx="12002893" cy="179677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600" b="1" dirty="0">
                <a:solidFill>
                  <a:schemeClr val="tx1"/>
                </a:solidFill>
                <a:latin typeface="Cambria" panose="02040503050406030204" pitchFamily="18" charset="0"/>
                <a:ea typeface="Cambria" panose="02040503050406030204" pitchFamily="18" charset="0"/>
              </a:rPr>
              <a:t>Chuẩn bị: </a:t>
            </a:r>
            <a:r>
              <a:rPr lang="vi-VN" sz="3600" dirty="0">
                <a:solidFill>
                  <a:schemeClr val="tx1"/>
                </a:solidFill>
                <a:latin typeface="Cambria" panose="02040503050406030204" pitchFamily="18" charset="0"/>
                <a:ea typeface="Cambria" panose="02040503050406030204" pitchFamily="18" charset="0"/>
              </a:rPr>
              <a:t>Bộ dụng cụ mạch điện như các hình 3, 4 và một số vật làm bằng nhôm, nhựa, đồng, sắt, thủy tinh,…</a:t>
            </a:r>
            <a:endParaRPr lang="en-US" sz="3600" dirty="0">
              <a:solidFill>
                <a:schemeClr val="tx1"/>
              </a:solidFill>
              <a:latin typeface="Cambria" panose="02040503050406030204" pitchFamily="18" charset="0"/>
              <a:ea typeface="Cambria" panose="02040503050406030204" pitchFamily="18" charset="0"/>
            </a:endParaRPr>
          </a:p>
        </p:txBody>
      </p:sp>
      <p:pic>
        <p:nvPicPr>
          <p:cNvPr id="20" name="Picture 19" descr="A screenshot of a computer&#10;&#10;Description automatically generated">
            <a:extLst>
              <a:ext uri="{FF2B5EF4-FFF2-40B4-BE49-F238E27FC236}">
                <a16:creationId xmlns:a16="http://schemas.microsoft.com/office/drawing/2014/main" id="{A01F354D-CC16-9296-2A6A-0AD3AB8AA3D0}"/>
              </a:ext>
            </a:extLst>
          </p:cNvPr>
          <p:cNvPicPr>
            <a:picLocks noChangeAspect="1"/>
          </p:cNvPicPr>
          <p:nvPr/>
        </p:nvPicPr>
        <p:blipFill>
          <a:blip r:embed="rId5">
            <a:extLst>
              <a:ext uri="{28A0092B-C50C-407E-A947-70E740481C1C}">
                <a14:useLocalDpi xmlns:a14="http://schemas.microsoft.com/office/drawing/2010/main" val="0"/>
              </a:ext>
            </a:extLst>
          </a:blip>
          <a:srcRect l="11303" t="40590" r="9635" b="35707"/>
          <a:stretch/>
        </p:blipFill>
        <p:spPr>
          <a:xfrm>
            <a:off x="802481" y="5228751"/>
            <a:ext cx="10591800" cy="312814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7A71F-3B3E-308A-4222-53AA8C9D605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DBD9C4C-89EF-4854-0D33-3C816556C863}"/>
              </a:ext>
            </a:extLst>
          </p:cNvPr>
          <p:cNvSpPr/>
          <p:nvPr/>
        </p:nvSpPr>
        <p:spPr>
          <a:xfrm>
            <a:off x="-1986883" y="-310633"/>
            <a:ext cx="22261766" cy="10908265"/>
          </a:xfrm>
          <a:custGeom>
            <a:avLst/>
            <a:gdLst/>
            <a:ahLst/>
            <a:cxnLst/>
            <a:rect l="l" t="t" r="r" b="b"/>
            <a:pathLst>
              <a:path w="22261766" h="10908265">
                <a:moveTo>
                  <a:pt x="0" y="0"/>
                </a:moveTo>
                <a:lnTo>
                  <a:pt x="22261766" y="0"/>
                </a:lnTo>
                <a:lnTo>
                  <a:pt x="22261766" y="10908266"/>
                </a:lnTo>
                <a:lnTo>
                  <a:pt x="0" y="10908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grpSp>
        <p:nvGrpSpPr>
          <p:cNvPr id="3" name="Group 3">
            <a:extLst>
              <a:ext uri="{FF2B5EF4-FFF2-40B4-BE49-F238E27FC236}">
                <a16:creationId xmlns:a16="http://schemas.microsoft.com/office/drawing/2014/main" id="{E6389CE5-BC6E-AE49-407E-7DC883E1E005}"/>
              </a:ext>
            </a:extLst>
          </p:cNvPr>
          <p:cNvGrpSpPr/>
          <p:nvPr/>
        </p:nvGrpSpPr>
        <p:grpSpPr>
          <a:xfrm>
            <a:off x="418171" y="926942"/>
            <a:ext cx="17147322" cy="8917831"/>
            <a:chOff x="0" y="0"/>
            <a:chExt cx="7120073" cy="3702946"/>
          </a:xfrm>
        </p:grpSpPr>
        <p:sp>
          <p:nvSpPr>
            <p:cNvPr id="4" name="Freeform 4">
              <a:extLst>
                <a:ext uri="{FF2B5EF4-FFF2-40B4-BE49-F238E27FC236}">
                  <a16:creationId xmlns:a16="http://schemas.microsoft.com/office/drawing/2014/main" id="{7EA548AD-2252-75DE-5FD5-1D2F937EB429}"/>
                </a:ext>
              </a:extLst>
            </p:cNvPr>
            <p:cNvSpPr/>
            <p:nvPr/>
          </p:nvSpPr>
          <p:spPr>
            <a:xfrm>
              <a:off x="0" y="0"/>
              <a:ext cx="7120073" cy="3702946"/>
            </a:xfrm>
            <a:custGeom>
              <a:avLst/>
              <a:gdLst/>
              <a:ahLst/>
              <a:cxnLst/>
              <a:rect l="l" t="t" r="r" b="b"/>
              <a:pathLst>
                <a:path w="7120073" h="3702946">
                  <a:moveTo>
                    <a:pt x="23026" y="0"/>
                  </a:moveTo>
                  <a:lnTo>
                    <a:pt x="7097047" y="0"/>
                  </a:lnTo>
                  <a:cubicBezTo>
                    <a:pt x="7103154" y="0"/>
                    <a:pt x="7109011" y="2426"/>
                    <a:pt x="7113329" y="6744"/>
                  </a:cubicBezTo>
                  <a:cubicBezTo>
                    <a:pt x="7117647" y="11062"/>
                    <a:pt x="7120073" y="16919"/>
                    <a:pt x="7120073" y="23026"/>
                  </a:cubicBezTo>
                  <a:lnTo>
                    <a:pt x="7120073" y="3679920"/>
                  </a:lnTo>
                  <a:cubicBezTo>
                    <a:pt x="7120073" y="3686027"/>
                    <a:pt x="7117647" y="3691884"/>
                    <a:pt x="7113329" y="3696202"/>
                  </a:cubicBezTo>
                  <a:cubicBezTo>
                    <a:pt x="7109011" y="3700520"/>
                    <a:pt x="7103154" y="3702946"/>
                    <a:pt x="7097047" y="3702946"/>
                  </a:cubicBezTo>
                  <a:lnTo>
                    <a:pt x="23026" y="3702946"/>
                  </a:lnTo>
                  <a:cubicBezTo>
                    <a:pt x="16919" y="3702946"/>
                    <a:pt x="11062" y="3700520"/>
                    <a:pt x="6744" y="3696202"/>
                  </a:cubicBezTo>
                  <a:cubicBezTo>
                    <a:pt x="2426" y="3691884"/>
                    <a:pt x="0" y="3686027"/>
                    <a:pt x="0" y="3679920"/>
                  </a:cubicBezTo>
                  <a:lnTo>
                    <a:pt x="0" y="23026"/>
                  </a:lnTo>
                  <a:cubicBezTo>
                    <a:pt x="0" y="16919"/>
                    <a:pt x="2426" y="11062"/>
                    <a:pt x="6744" y="6744"/>
                  </a:cubicBezTo>
                  <a:cubicBezTo>
                    <a:pt x="11062" y="2426"/>
                    <a:pt x="16919" y="0"/>
                    <a:pt x="23026" y="0"/>
                  </a:cubicBezTo>
                  <a:close/>
                </a:path>
              </a:pathLst>
            </a:custGeom>
            <a:solidFill>
              <a:srgbClr val="FFDF5B"/>
            </a:solidFill>
          </p:spPr>
          <p:txBody>
            <a:bodyPr/>
            <a:lstStyle/>
            <a:p>
              <a:endParaRPr lang="vi-VN"/>
            </a:p>
          </p:txBody>
        </p:sp>
        <p:sp>
          <p:nvSpPr>
            <p:cNvPr id="5" name="TextBox 5">
              <a:extLst>
                <a:ext uri="{FF2B5EF4-FFF2-40B4-BE49-F238E27FC236}">
                  <a16:creationId xmlns:a16="http://schemas.microsoft.com/office/drawing/2014/main" id="{8993B11A-EC76-3098-B922-EBED9A0B8D53}"/>
                </a:ext>
              </a:extLst>
            </p:cNvPr>
            <p:cNvSpPr txBox="1"/>
            <p:nvPr/>
          </p:nvSpPr>
          <p:spPr>
            <a:xfrm>
              <a:off x="0" y="-38100"/>
              <a:ext cx="7120073" cy="3741046"/>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32EB26F9-6F95-C342-BCFD-F53FFDC6C3D0}"/>
              </a:ext>
            </a:extLst>
          </p:cNvPr>
          <p:cNvGrpSpPr/>
          <p:nvPr/>
        </p:nvGrpSpPr>
        <p:grpSpPr>
          <a:xfrm>
            <a:off x="570571" y="1079342"/>
            <a:ext cx="17147322" cy="8917831"/>
            <a:chOff x="0" y="0"/>
            <a:chExt cx="7120073" cy="3702946"/>
          </a:xfrm>
        </p:grpSpPr>
        <p:sp>
          <p:nvSpPr>
            <p:cNvPr id="7" name="Freeform 7">
              <a:extLst>
                <a:ext uri="{FF2B5EF4-FFF2-40B4-BE49-F238E27FC236}">
                  <a16:creationId xmlns:a16="http://schemas.microsoft.com/office/drawing/2014/main" id="{2C44070A-3DDA-4BCA-F6F8-CEC82599AF32}"/>
                </a:ext>
              </a:extLst>
            </p:cNvPr>
            <p:cNvSpPr/>
            <p:nvPr/>
          </p:nvSpPr>
          <p:spPr>
            <a:xfrm>
              <a:off x="0" y="0"/>
              <a:ext cx="7120073" cy="3702946"/>
            </a:xfrm>
            <a:custGeom>
              <a:avLst/>
              <a:gdLst/>
              <a:ahLst/>
              <a:cxnLst/>
              <a:rect l="l" t="t" r="r" b="b"/>
              <a:pathLst>
                <a:path w="7120073" h="3702946">
                  <a:moveTo>
                    <a:pt x="23026" y="0"/>
                  </a:moveTo>
                  <a:lnTo>
                    <a:pt x="7097047" y="0"/>
                  </a:lnTo>
                  <a:cubicBezTo>
                    <a:pt x="7103154" y="0"/>
                    <a:pt x="7109011" y="2426"/>
                    <a:pt x="7113329" y="6744"/>
                  </a:cubicBezTo>
                  <a:cubicBezTo>
                    <a:pt x="7117647" y="11062"/>
                    <a:pt x="7120073" y="16919"/>
                    <a:pt x="7120073" y="23026"/>
                  </a:cubicBezTo>
                  <a:lnTo>
                    <a:pt x="7120073" y="3679920"/>
                  </a:lnTo>
                  <a:cubicBezTo>
                    <a:pt x="7120073" y="3686027"/>
                    <a:pt x="7117647" y="3691884"/>
                    <a:pt x="7113329" y="3696202"/>
                  </a:cubicBezTo>
                  <a:cubicBezTo>
                    <a:pt x="7109011" y="3700520"/>
                    <a:pt x="7103154" y="3702946"/>
                    <a:pt x="7097047" y="3702946"/>
                  </a:cubicBezTo>
                  <a:lnTo>
                    <a:pt x="23026" y="3702946"/>
                  </a:lnTo>
                  <a:cubicBezTo>
                    <a:pt x="16919" y="3702946"/>
                    <a:pt x="11062" y="3700520"/>
                    <a:pt x="6744" y="3696202"/>
                  </a:cubicBezTo>
                  <a:cubicBezTo>
                    <a:pt x="2426" y="3691884"/>
                    <a:pt x="0" y="3686027"/>
                    <a:pt x="0" y="3679920"/>
                  </a:cubicBezTo>
                  <a:lnTo>
                    <a:pt x="0" y="23026"/>
                  </a:lnTo>
                  <a:cubicBezTo>
                    <a:pt x="0" y="16919"/>
                    <a:pt x="2426" y="11062"/>
                    <a:pt x="6744" y="6744"/>
                  </a:cubicBezTo>
                  <a:cubicBezTo>
                    <a:pt x="11062" y="2426"/>
                    <a:pt x="16919" y="0"/>
                    <a:pt x="23026" y="0"/>
                  </a:cubicBezTo>
                  <a:close/>
                </a:path>
              </a:pathLst>
            </a:custGeom>
            <a:solidFill>
              <a:srgbClr val="FFFFFF"/>
            </a:solidFill>
          </p:spPr>
          <p:txBody>
            <a:bodyPr/>
            <a:lstStyle/>
            <a:p>
              <a:endParaRPr lang="vi-VN"/>
            </a:p>
          </p:txBody>
        </p:sp>
        <p:sp>
          <p:nvSpPr>
            <p:cNvPr id="8" name="TextBox 8">
              <a:extLst>
                <a:ext uri="{FF2B5EF4-FFF2-40B4-BE49-F238E27FC236}">
                  <a16:creationId xmlns:a16="http://schemas.microsoft.com/office/drawing/2014/main" id="{D602AAB6-CC34-0FFA-0D61-5EE6712B2C93}"/>
                </a:ext>
              </a:extLst>
            </p:cNvPr>
            <p:cNvSpPr txBox="1"/>
            <p:nvPr/>
          </p:nvSpPr>
          <p:spPr>
            <a:xfrm>
              <a:off x="0" y="-38100"/>
              <a:ext cx="7120073" cy="3741046"/>
            </a:xfrm>
            <a:prstGeom prst="rect">
              <a:avLst/>
            </a:prstGeom>
          </p:spPr>
          <p:txBody>
            <a:bodyPr lIns="50800" tIns="50800" rIns="50800" bIns="50800" rtlCol="0" anchor="ctr"/>
            <a:lstStyle/>
            <a:p>
              <a:pPr algn="ctr">
                <a:lnSpc>
                  <a:spcPts val="2659"/>
                </a:lnSpc>
              </a:pPr>
              <a:endParaRPr/>
            </a:p>
          </p:txBody>
        </p:sp>
      </p:grpSp>
      <p:sp>
        <p:nvSpPr>
          <p:cNvPr id="9" name="TextBox 9">
            <a:extLst>
              <a:ext uri="{FF2B5EF4-FFF2-40B4-BE49-F238E27FC236}">
                <a16:creationId xmlns:a16="http://schemas.microsoft.com/office/drawing/2014/main" id="{E5EBA893-1755-C41A-A3B1-FBE52F451C85}"/>
              </a:ext>
            </a:extLst>
          </p:cNvPr>
          <p:cNvSpPr txBox="1"/>
          <p:nvPr/>
        </p:nvSpPr>
        <p:spPr>
          <a:xfrm>
            <a:off x="2057400" y="1107917"/>
            <a:ext cx="14706600" cy="1531381"/>
          </a:xfrm>
          <a:prstGeom prst="rect">
            <a:avLst/>
          </a:prstGeom>
        </p:spPr>
        <p:txBody>
          <a:bodyPr wrap="square" lIns="0" tIns="0" rIns="0" bIns="0" rtlCol="0" anchor="t">
            <a:spAutoFit/>
          </a:bodyPr>
          <a:lstStyle/>
          <a:p>
            <a:pPr algn="just">
              <a:lnSpc>
                <a:spcPts val="6167"/>
              </a:lnSpc>
            </a:pPr>
            <a:r>
              <a:rPr lang="en-US" sz="4800" dirty="0" err="1">
                <a:solidFill>
                  <a:srgbClr val="4E575E"/>
                </a:solidFill>
                <a:latin typeface="Cambria"/>
                <a:ea typeface="Cambria"/>
                <a:cs typeface="Cambria"/>
                <a:sym typeface="Cambria"/>
              </a:rPr>
              <a:t>Thực</a:t>
            </a:r>
            <a:r>
              <a:rPr lang="en-US" sz="4800" dirty="0">
                <a:solidFill>
                  <a:srgbClr val="4E575E"/>
                </a:solidFill>
                <a:latin typeface="Cambria"/>
                <a:ea typeface="Cambria"/>
                <a:cs typeface="Cambria"/>
                <a:sym typeface="Cambria"/>
              </a:rPr>
              <a:t> </a:t>
            </a:r>
            <a:r>
              <a:rPr lang="en-US" sz="4800" dirty="0" err="1">
                <a:solidFill>
                  <a:srgbClr val="4E575E"/>
                </a:solidFill>
                <a:latin typeface="Cambria"/>
                <a:ea typeface="Cambria"/>
                <a:cs typeface="Cambria"/>
                <a:sym typeface="Cambria"/>
              </a:rPr>
              <a:t>hành</a:t>
            </a:r>
            <a:r>
              <a:rPr lang="en-US" sz="4800" dirty="0">
                <a:solidFill>
                  <a:srgbClr val="4E575E"/>
                </a:solidFill>
                <a:latin typeface="Cambria"/>
                <a:ea typeface="Cambria"/>
                <a:cs typeface="Cambria"/>
                <a:sym typeface="Cambria"/>
              </a:rPr>
              <a:t>, </a:t>
            </a:r>
            <a:r>
              <a:rPr lang="en-US" sz="4800" dirty="0" err="1">
                <a:solidFill>
                  <a:srgbClr val="4E575E"/>
                </a:solidFill>
                <a:latin typeface="Cambria"/>
                <a:ea typeface="Cambria"/>
                <a:cs typeface="Cambria"/>
                <a:sym typeface="Cambria"/>
              </a:rPr>
              <a:t>thí</a:t>
            </a:r>
            <a:r>
              <a:rPr lang="en-US" sz="4800" dirty="0">
                <a:solidFill>
                  <a:srgbClr val="4E575E"/>
                </a:solidFill>
                <a:latin typeface="Cambria"/>
                <a:ea typeface="Cambria"/>
                <a:cs typeface="Cambria"/>
                <a:sym typeface="Cambria"/>
              </a:rPr>
              <a:t> </a:t>
            </a:r>
            <a:r>
              <a:rPr lang="en-US" sz="4800" dirty="0" err="1">
                <a:solidFill>
                  <a:srgbClr val="4E575E"/>
                </a:solidFill>
                <a:latin typeface="Cambria"/>
                <a:ea typeface="Cambria"/>
                <a:cs typeface="Cambria"/>
                <a:sym typeface="Cambria"/>
              </a:rPr>
              <a:t>nghiệm</a:t>
            </a:r>
            <a:r>
              <a:rPr lang="en-US" sz="4800" dirty="0">
                <a:solidFill>
                  <a:srgbClr val="4E575E"/>
                </a:solidFill>
                <a:latin typeface="Cambria"/>
                <a:ea typeface="Cambria"/>
                <a:cs typeface="Cambria"/>
                <a:sym typeface="Cambria"/>
              </a:rPr>
              <a:t> </a:t>
            </a:r>
            <a:r>
              <a:rPr lang="en-US" sz="4800" dirty="0" err="1">
                <a:solidFill>
                  <a:srgbClr val="4E575E"/>
                </a:solidFill>
                <a:latin typeface="Cambria"/>
                <a:ea typeface="Cambria"/>
                <a:cs typeface="Cambria"/>
                <a:sym typeface="Cambria"/>
              </a:rPr>
              <a:t>trang</a:t>
            </a:r>
            <a:r>
              <a:rPr lang="en-US" sz="4800" dirty="0">
                <a:solidFill>
                  <a:srgbClr val="4E575E"/>
                </a:solidFill>
                <a:latin typeface="Cambria"/>
                <a:ea typeface="Cambria"/>
                <a:cs typeface="Cambria"/>
                <a:sym typeface="Cambria"/>
              </a:rPr>
              <a:t> 34: </a:t>
            </a:r>
            <a:r>
              <a:rPr lang="en-US" sz="4800" b="1" dirty="0" err="1">
                <a:solidFill>
                  <a:srgbClr val="4E575E"/>
                </a:solidFill>
                <a:latin typeface="Cambria"/>
                <a:ea typeface="Cambria"/>
                <a:cs typeface="Cambria"/>
                <a:sym typeface="Cambria"/>
              </a:rPr>
              <a:t>Tìm</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hiểu</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về</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vật</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dẫn</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điện</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và</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vật</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cách</a:t>
            </a:r>
            <a:r>
              <a:rPr lang="en-US" sz="4800" b="1" dirty="0">
                <a:solidFill>
                  <a:srgbClr val="4E575E"/>
                </a:solidFill>
                <a:latin typeface="Cambria"/>
                <a:ea typeface="Cambria"/>
                <a:cs typeface="Cambria"/>
                <a:sym typeface="Cambria"/>
              </a:rPr>
              <a:t> </a:t>
            </a:r>
            <a:r>
              <a:rPr lang="en-US" sz="4800" b="1" dirty="0" err="1">
                <a:solidFill>
                  <a:srgbClr val="4E575E"/>
                </a:solidFill>
                <a:latin typeface="Cambria"/>
                <a:ea typeface="Cambria"/>
                <a:cs typeface="Cambria"/>
                <a:sym typeface="Cambria"/>
              </a:rPr>
              <a:t>điện</a:t>
            </a:r>
            <a:r>
              <a:rPr lang="en-US" sz="4800" b="1" dirty="0">
                <a:solidFill>
                  <a:srgbClr val="4E575E"/>
                </a:solidFill>
                <a:latin typeface="Cambria"/>
                <a:ea typeface="Cambria"/>
                <a:cs typeface="Cambria"/>
                <a:sym typeface="Cambria"/>
              </a:rPr>
              <a:t>.</a:t>
            </a:r>
            <a:endParaRPr lang="en-US" sz="4800" b="1" dirty="0">
              <a:solidFill>
                <a:srgbClr val="3F4951"/>
              </a:solidFill>
              <a:latin typeface="Cambria"/>
              <a:ea typeface="Cambria"/>
              <a:cs typeface="Cambria"/>
              <a:sym typeface="Cambria"/>
            </a:endParaRPr>
          </a:p>
        </p:txBody>
      </p:sp>
      <p:pic>
        <p:nvPicPr>
          <p:cNvPr id="16" name="Picture 15">
            <a:extLst>
              <a:ext uri="{FF2B5EF4-FFF2-40B4-BE49-F238E27FC236}">
                <a16:creationId xmlns:a16="http://schemas.microsoft.com/office/drawing/2014/main" id="{B09735E8-F14A-1579-6867-A8F9B592D447}"/>
              </a:ext>
            </a:extLst>
          </p:cNvPr>
          <p:cNvPicPr>
            <a:picLocks noChangeAspect="1"/>
          </p:cNvPicPr>
          <p:nvPr/>
        </p:nvPicPr>
        <p:blipFill>
          <a:blip r:embed="rId4"/>
          <a:stretch>
            <a:fillRect/>
          </a:stretch>
        </p:blipFill>
        <p:spPr>
          <a:xfrm>
            <a:off x="653985" y="1222773"/>
            <a:ext cx="1203843" cy="1301668"/>
          </a:xfrm>
          <a:prstGeom prst="rect">
            <a:avLst/>
          </a:prstGeom>
        </p:spPr>
      </p:pic>
      <p:sp>
        <p:nvSpPr>
          <p:cNvPr id="19" name="Rectangle 18">
            <a:extLst>
              <a:ext uri="{FF2B5EF4-FFF2-40B4-BE49-F238E27FC236}">
                <a16:creationId xmlns:a16="http://schemas.microsoft.com/office/drawing/2014/main" id="{D38D624A-74D7-E331-F271-AB972EEA3F19}"/>
              </a:ext>
            </a:extLst>
          </p:cNvPr>
          <p:cNvSpPr/>
          <p:nvPr/>
        </p:nvSpPr>
        <p:spPr>
          <a:xfrm>
            <a:off x="722507" y="2889526"/>
            <a:ext cx="15660493" cy="217777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600" b="1" dirty="0">
                <a:solidFill>
                  <a:schemeClr val="tx1"/>
                </a:solidFill>
                <a:latin typeface="Cambria" panose="02040503050406030204" pitchFamily="18" charset="0"/>
                <a:ea typeface="Cambria" panose="02040503050406030204" pitchFamily="18" charset="0"/>
              </a:rPr>
              <a:t>Tiến hành:</a:t>
            </a:r>
          </a:p>
          <a:p>
            <a:r>
              <a:rPr lang="vi-VN" sz="3600" dirty="0">
                <a:solidFill>
                  <a:schemeClr val="tx1"/>
                </a:solidFill>
                <a:latin typeface="Cambria" panose="02040503050406030204" pitchFamily="18" charset="0"/>
                <a:ea typeface="Cambria" panose="02040503050406030204" pitchFamily="18" charset="0"/>
              </a:rPr>
              <a:t>- Đề xuất cách xác định các vật đã chuẩn bị là vật dẫn điện hay vật cách điện.</a:t>
            </a:r>
          </a:p>
          <a:p>
            <a:r>
              <a:rPr lang="vi-VN" sz="3600" dirty="0">
                <a:solidFill>
                  <a:schemeClr val="tx1"/>
                </a:solidFill>
                <a:latin typeface="Cambria" panose="02040503050406030204" pitchFamily="18" charset="0"/>
                <a:ea typeface="Cambria" panose="02040503050406030204" pitchFamily="18" charset="0"/>
              </a:rPr>
              <a:t>- Thực hiện theo cách đã đề xuất và ghi kết quả theo gợi ý sau:</a:t>
            </a:r>
            <a:endParaRPr lang="en-US" sz="3600" dirty="0">
              <a:solidFill>
                <a:schemeClr val="tx1"/>
              </a:solidFill>
              <a:latin typeface="Cambria" panose="02040503050406030204" pitchFamily="18" charset="0"/>
              <a:ea typeface="Cambria" panose="02040503050406030204" pitchFamily="18" charset="0"/>
            </a:endParaRPr>
          </a:p>
        </p:txBody>
      </p:sp>
      <p:graphicFrame>
        <p:nvGraphicFramePr>
          <p:cNvPr id="10" name="Table 9">
            <a:extLst>
              <a:ext uri="{FF2B5EF4-FFF2-40B4-BE49-F238E27FC236}">
                <a16:creationId xmlns:a16="http://schemas.microsoft.com/office/drawing/2014/main" id="{3B2E6481-ABA0-D0E0-75F6-E04977BBA9CE}"/>
              </a:ext>
            </a:extLst>
          </p:cNvPr>
          <p:cNvGraphicFramePr>
            <a:graphicFrameLocks noGrp="1"/>
          </p:cNvGraphicFramePr>
          <p:nvPr>
            <p:extLst>
              <p:ext uri="{D42A27DB-BD31-4B8C-83A1-F6EECF244321}">
                <p14:modId xmlns:p14="http://schemas.microsoft.com/office/powerpoint/2010/main" val="2656954223"/>
              </p:ext>
            </p:extLst>
          </p:nvPr>
        </p:nvGraphicFramePr>
        <p:xfrm>
          <a:off x="838200" y="5414443"/>
          <a:ext cx="16535400" cy="3649783"/>
        </p:xfrm>
        <a:graphic>
          <a:graphicData uri="http://schemas.openxmlformats.org/drawingml/2006/table">
            <a:tbl>
              <a:tblPr/>
              <a:tblGrid>
                <a:gridCol w="4133850">
                  <a:extLst>
                    <a:ext uri="{9D8B030D-6E8A-4147-A177-3AD203B41FA5}">
                      <a16:colId xmlns:a16="http://schemas.microsoft.com/office/drawing/2014/main" val="2633163097"/>
                    </a:ext>
                  </a:extLst>
                </a:gridCol>
                <a:gridCol w="4133850">
                  <a:extLst>
                    <a:ext uri="{9D8B030D-6E8A-4147-A177-3AD203B41FA5}">
                      <a16:colId xmlns:a16="http://schemas.microsoft.com/office/drawing/2014/main" val="2447462811"/>
                    </a:ext>
                  </a:extLst>
                </a:gridCol>
                <a:gridCol w="4133850">
                  <a:extLst>
                    <a:ext uri="{9D8B030D-6E8A-4147-A177-3AD203B41FA5}">
                      <a16:colId xmlns:a16="http://schemas.microsoft.com/office/drawing/2014/main" val="1806147564"/>
                    </a:ext>
                  </a:extLst>
                </a:gridCol>
                <a:gridCol w="4133850">
                  <a:extLst>
                    <a:ext uri="{9D8B030D-6E8A-4147-A177-3AD203B41FA5}">
                      <a16:colId xmlns:a16="http://schemas.microsoft.com/office/drawing/2014/main" val="444894533"/>
                    </a:ext>
                  </a:extLst>
                </a:gridCol>
              </a:tblGrid>
              <a:tr h="912446">
                <a:tc rowSpan="2">
                  <a:txBody>
                    <a:bodyPr/>
                    <a:lstStyle/>
                    <a:p>
                      <a:pPr algn="ctr"/>
                      <a:r>
                        <a:rPr lang="vi-VN" sz="4800" dirty="0">
                          <a:solidFill>
                            <a:srgbClr val="000000"/>
                          </a:solidFill>
                          <a:effectLst/>
                          <a:latin typeface="Cambria" panose="02040503050406030204" pitchFamily="18" charset="0"/>
                          <a:ea typeface="Cambria" panose="02040503050406030204" pitchFamily="18" charset="0"/>
                        </a:rPr>
                        <a:t>Vật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vi-VN" sz="4800">
                          <a:solidFill>
                            <a:srgbClr val="000000"/>
                          </a:solidFill>
                          <a:effectLst/>
                          <a:latin typeface="Cambria" panose="02040503050406030204" pitchFamily="18" charset="0"/>
                          <a:ea typeface="Cambria" panose="02040503050406030204" pitchFamily="18" charset="0"/>
                        </a:rPr>
                        <a:t>Kết quả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rowSpan="2">
                  <a:txBody>
                    <a:bodyPr/>
                    <a:lstStyle/>
                    <a:p>
                      <a:pPr algn="ctr"/>
                      <a:r>
                        <a:rPr lang="vi-VN" sz="4800">
                          <a:solidFill>
                            <a:srgbClr val="000000"/>
                          </a:solidFill>
                          <a:effectLst/>
                          <a:latin typeface="Cambria" panose="02040503050406030204" pitchFamily="18" charset="0"/>
                          <a:ea typeface="Cambria" panose="02040503050406030204" pitchFamily="18" charset="0"/>
                        </a:rPr>
                        <a:t>Kết luận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6324218"/>
                  </a:ext>
                </a:extLst>
              </a:tr>
              <a:tr h="1824891">
                <a:tc vMerge="1">
                  <a:txBody>
                    <a:bodyPr/>
                    <a:lstStyle/>
                    <a:p>
                      <a:endParaRPr lang="vi-VN"/>
                    </a:p>
                  </a:txBody>
                  <a:tcPr/>
                </a:tc>
                <a:tc>
                  <a:txBody>
                    <a:bodyPr/>
                    <a:lstStyle/>
                    <a:p>
                      <a:pPr algn="ctr"/>
                      <a:r>
                        <a:rPr lang="vi-VN" sz="4800">
                          <a:solidFill>
                            <a:srgbClr val="000000"/>
                          </a:solidFill>
                          <a:effectLst/>
                          <a:latin typeface="Cambria" panose="02040503050406030204" pitchFamily="18" charset="0"/>
                          <a:ea typeface="Cambria" panose="02040503050406030204" pitchFamily="18" charset="0"/>
                        </a:rPr>
                        <a:t>Đèn sáng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800">
                          <a:solidFill>
                            <a:srgbClr val="000000"/>
                          </a:solidFill>
                          <a:effectLst/>
                          <a:latin typeface="Cambria" panose="02040503050406030204" pitchFamily="18" charset="0"/>
                          <a:ea typeface="Cambria" panose="02040503050406030204" pitchFamily="18" charset="0"/>
                        </a:rPr>
                        <a:t>Đèn không sáng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vi-VN"/>
                    </a:p>
                  </a:txBody>
                  <a:tcPr/>
                </a:tc>
                <a:extLst>
                  <a:ext uri="{0D108BD9-81ED-4DB2-BD59-A6C34878D82A}">
                    <a16:rowId xmlns:a16="http://schemas.microsoft.com/office/drawing/2014/main" val="3015537593"/>
                  </a:ext>
                </a:extLst>
              </a:tr>
              <a:tr h="912446">
                <a:tc>
                  <a:txBody>
                    <a:bodyPr/>
                    <a:lstStyle/>
                    <a:p>
                      <a:pPr algn="ctr"/>
                      <a:r>
                        <a:rPr lang="vi-VN" sz="4800" b="1">
                          <a:solidFill>
                            <a:srgbClr val="000000"/>
                          </a:solidFill>
                          <a:effectLst/>
                          <a:latin typeface="Cambria" panose="02040503050406030204" pitchFamily="18" charset="0"/>
                          <a:ea typeface="Cambria" panose="02040503050406030204" pitchFamily="18" charset="0"/>
                        </a:rPr>
                        <a:t> </a:t>
                      </a:r>
                      <a:endParaRPr lang="vi-VN" sz="480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800" b="1">
                          <a:solidFill>
                            <a:srgbClr val="000000"/>
                          </a:solidFill>
                          <a:effectLst/>
                          <a:latin typeface="Cambria" panose="02040503050406030204" pitchFamily="18" charset="0"/>
                          <a:ea typeface="Cambria" panose="02040503050406030204" pitchFamily="18" charset="0"/>
                        </a:rPr>
                        <a:t> </a:t>
                      </a:r>
                      <a:endParaRPr lang="vi-VN" sz="480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800" b="1">
                          <a:solidFill>
                            <a:srgbClr val="000000"/>
                          </a:solidFill>
                          <a:effectLst/>
                          <a:latin typeface="Cambria" panose="02040503050406030204" pitchFamily="18" charset="0"/>
                          <a:ea typeface="Cambria" panose="02040503050406030204" pitchFamily="18" charset="0"/>
                        </a:rPr>
                        <a:t> </a:t>
                      </a:r>
                      <a:endParaRPr lang="vi-VN" sz="480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800" b="1" dirty="0">
                          <a:solidFill>
                            <a:srgbClr val="000000"/>
                          </a:solidFill>
                          <a:effectLst/>
                          <a:latin typeface="Cambria" panose="02040503050406030204" pitchFamily="18" charset="0"/>
                          <a:ea typeface="Cambria" panose="02040503050406030204" pitchFamily="18" charset="0"/>
                        </a:rPr>
                        <a:t> </a:t>
                      </a:r>
                      <a:endParaRPr lang="vi-VN" sz="48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389277"/>
                  </a:ext>
                </a:extLst>
              </a:tr>
            </a:tbl>
          </a:graphicData>
        </a:graphic>
      </p:graphicFrame>
    </p:spTree>
    <p:extLst>
      <p:ext uri="{BB962C8B-B14F-4D97-AF65-F5344CB8AC3E}">
        <p14:creationId xmlns:p14="http://schemas.microsoft.com/office/powerpoint/2010/main" val="1253351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6883" y="-310633"/>
            <a:ext cx="22261766" cy="10908265"/>
          </a:xfrm>
          <a:custGeom>
            <a:avLst/>
            <a:gdLst/>
            <a:ahLst/>
            <a:cxnLst/>
            <a:rect l="l" t="t" r="r" b="b"/>
            <a:pathLst>
              <a:path w="22261766" h="10908265">
                <a:moveTo>
                  <a:pt x="0" y="0"/>
                </a:moveTo>
                <a:lnTo>
                  <a:pt x="22261766" y="0"/>
                </a:lnTo>
                <a:lnTo>
                  <a:pt x="22261766" y="10908266"/>
                </a:lnTo>
                <a:lnTo>
                  <a:pt x="0" y="10908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9" name="Rectangle 8">
            <a:extLst>
              <a:ext uri="{FF2B5EF4-FFF2-40B4-BE49-F238E27FC236}">
                <a16:creationId xmlns:a16="http://schemas.microsoft.com/office/drawing/2014/main" id="{FF5597A4-7F17-C698-5BE8-092112776365}"/>
              </a:ext>
            </a:extLst>
          </p:cNvPr>
          <p:cNvSpPr/>
          <p:nvPr/>
        </p:nvSpPr>
        <p:spPr>
          <a:xfrm>
            <a:off x="209546" y="2959358"/>
            <a:ext cx="10001254" cy="232967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3600" dirty="0">
                <a:solidFill>
                  <a:schemeClr val="tx1"/>
                </a:solidFill>
                <a:latin typeface="Cambria" panose="02040503050406030204" pitchFamily="18" charset="0"/>
                <a:ea typeface="Cambria" panose="02040503050406030204" pitchFamily="18" charset="0"/>
              </a:rPr>
              <a:t>Lắp mạch điện đơn giản tương tự như hình (</a:t>
            </a:r>
            <a:r>
              <a:rPr lang="vi-VN" sz="3600" dirty="0" err="1">
                <a:solidFill>
                  <a:schemeClr val="tx1"/>
                </a:solidFill>
                <a:latin typeface="Cambria" panose="02040503050406030204" pitchFamily="18" charset="0"/>
                <a:ea typeface="Cambria" panose="02040503050406030204" pitchFamily="18" charset="0"/>
              </a:rPr>
              <a:t>tuỳ</a:t>
            </a:r>
            <a:r>
              <a:rPr lang="vi-VN" sz="3600" dirty="0">
                <a:solidFill>
                  <a:schemeClr val="tx1"/>
                </a:solidFill>
                <a:latin typeface="Cambria" panose="02040503050406030204" pitchFamily="18" charset="0"/>
                <a:ea typeface="Cambria" panose="02040503050406030204" pitchFamily="18" charset="0"/>
              </a:rPr>
              <a:t> theo bộ dụng cụ trên lớp học sinh có thể thay viên pin đại trong hình bằng 2 viên pin nhỏ, chú ý lắp 2 viên pin cùng chiều).</a:t>
            </a:r>
            <a:endParaRPr lang="en-US" sz="3600" dirty="0">
              <a:solidFill>
                <a:schemeClr val="tx1"/>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F4F09526-820F-A166-38B2-8AA5A6414FE2}"/>
              </a:ext>
            </a:extLst>
          </p:cNvPr>
          <p:cNvPicPr>
            <a:picLocks noChangeAspect="1"/>
          </p:cNvPicPr>
          <p:nvPr/>
        </p:nvPicPr>
        <p:blipFill>
          <a:blip r:embed="rId4"/>
          <a:stretch>
            <a:fillRect/>
          </a:stretch>
        </p:blipFill>
        <p:spPr>
          <a:xfrm>
            <a:off x="564501" y="265054"/>
            <a:ext cx="4921900" cy="2329675"/>
          </a:xfrm>
          <a:prstGeom prst="rect">
            <a:avLst/>
          </a:prstGeom>
        </p:spPr>
      </p:pic>
      <p:pic>
        <p:nvPicPr>
          <p:cNvPr id="4" name="Picture 3" descr="A diagram of electrical wiring&#10;&#10;Description automatically generated">
            <a:extLst>
              <a:ext uri="{FF2B5EF4-FFF2-40B4-BE49-F238E27FC236}">
                <a16:creationId xmlns:a16="http://schemas.microsoft.com/office/drawing/2014/main" id="{C8173856-138C-03BE-8DDD-D2828C0B6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5600" y="508768"/>
            <a:ext cx="6962775" cy="4634731"/>
          </a:xfrm>
          <a:prstGeom prst="rect">
            <a:avLst/>
          </a:prstGeom>
        </p:spPr>
      </p:pic>
      <p:sp>
        <p:nvSpPr>
          <p:cNvPr id="5" name="Rectangle 4">
            <a:extLst>
              <a:ext uri="{FF2B5EF4-FFF2-40B4-BE49-F238E27FC236}">
                <a16:creationId xmlns:a16="http://schemas.microsoft.com/office/drawing/2014/main" id="{F2AF63F7-0AA0-D52D-4992-0527023F950D}"/>
              </a:ext>
            </a:extLst>
          </p:cNvPr>
          <p:cNvSpPr/>
          <p:nvPr/>
        </p:nvSpPr>
        <p:spPr>
          <a:xfrm>
            <a:off x="209545" y="5682236"/>
            <a:ext cx="17268829" cy="232967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000" dirty="0">
                <a:solidFill>
                  <a:schemeClr val="tx1"/>
                </a:solidFill>
                <a:latin typeface="Cambria" panose="02040503050406030204" pitchFamily="18" charset="0"/>
                <a:ea typeface="Cambria" panose="02040503050406030204" pitchFamily="18" charset="0"/>
              </a:rPr>
              <a:t>Dùng hai kẹp điện, kẹp vào hai đầu vật làm từ nhôm, nhựa, đồng, sắt, thủy tinh,… và đóng </a:t>
            </a:r>
            <a:r>
              <a:rPr lang="vi-VN" sz="4000" dirty="0" err="1">
                <a:solidFill>
                  <a:schemeClr val="tx1"/>
                </a:solidFill>
                <a:latin typeface="Cambria" panose="02040503050406030204" pitchFamily="18" charset="0"/>
                <a:ea typeface="Cambria" panose="02040503050406030204" pitchFamily="18" charset="0"/>
              </a:rPr>
              <a:t>khoá</a:t>
            </a:r>
            <a:r>
              <a:rPr lang="vi-VN" sz="4000" dirty="0">
                <a:solidFill>
                  <a:schemeClr val="tx1"/>
                </a:solidFill>
                <a:latin typeface="Cambria" panose="02040503050406030204" pitchFamily="18" charset="0"/>
                <a:ea typeface="Cambria" panose="02040503050406030204" pitchFamily="18" charset="0"/>
              </a:rPr>
              <a:t> K, nếu đèn sáng thì vật đó dẫn điện, nếu đèn không sáng thì vật đó cách điện.</a:t>
            </a:r>
            <a:endParaRPr lang="en-US" sz="4000" dirty="0">
              <a:solidFill>
                <a:schemeClr val="tx1"/>
              </a:solidFill>
              <a:latin typeface="Cambria" panose="02040503050406030204" pitchFamily="18" charset="0"/>
              <a:ea typeface="Cambria" panose="0204050305040603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6883" y="-310633"/>
            <a:ext cx="22261766" cy="10908265"/>
          </a:xfrm>
          <a:custGeom>
            <a:avLst/>
            <a:gdLst/>
            <a:ahLst/>
            <a:cxnLst/>
            <a:rect l="l" t="t" r="r" b="b"/>
            <a:pathLst>
              <a:path w="22261766" h="10908265">
                <a:moveTo>
                  <a:pt x="0" y="0"/>
                </a:moveTo>
                <a:lnTo>
                  <a:pt x="22261766" y="0"/>
                </a:lnTo>
                <a:lnTo>
                  <a:pt x="22261766" y="10908266"/>
                </a:lnTo>
                <a:lnTo>
                  <a:pt x="0" y="10908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grpSp>
        <p:nvGrpSpPr>
          <p:cNvPr id="3" name="Group 3"/>
          <p:cNvGrpSpPr/>
          <p:nvPr/>
        </p:nvGrpSpPr>
        <p:grpSpPr>
          <a:xfrm>
            <a:off x="418171" y="926942"/>
            <a:ext cx="17147322" cy="8917831"/>
            <a:chOff x="0" y="0"/>
            <a:chExt cx="7120073" cy="3702946"/>
          </a:xfrm>
        </p:grpSpPr>
        <p:sp>
          <p:nvSpPr>
            <p:cNvPr id="4" name="Freeform 4"/>
            <p:cNvSpPr/>
            <p:nvPr/>
          </p:nvSpPr>
          <p:spPr>
            <a:xfrm>
              <a:off x="0" y="0"/>
              <a:ext cx="7120073" cy="3702946"/>
            </a:xfrm>
            <a:custGeom>
              <a:avLst/>
              <a:gdLst/>
              <a:ahLst/>
              <a:cxnLst/>
              <a:rect l="l" t="t" r="r" b="b"/>
              <a:pathLst>
                <a:path w="7120073" h="3702946">
                  <a:moveTo>
                    <a:pt x="23026" y="0"/>
                  </a:moveTo>
                  <a:lnTo>
                    <a:pt x="7097047" y="0"/>
                  </a:lnTo>
                  <a:cubicBezTo>
                    <a:pt x="7103154" y="0"/>
                    <a:pt x="7109011" y="2426"/>
                    <a:pt x="7113329" y="6744"/>
                  </a:cubicBezTo>
                  <a:cubicBezTo>
                    <a:pt x="7117647" y="11062"/>
                    <a:pt x="7120073" y="16919"/>
                    <a:pt x="7120073" y="23026"/>
                  </a:cubicBezTo>
                  <a:lnTo>
                    <a:pt x="7120073" y="3679920"/>
                  </a:lnTo>
                  <a:cubicBezTo>
                    <a:pt x="7120073" y="3686027"/>
                    <a:pt x="7117647" y="3691884"/>
                    <a:pt x="7113329" y="3696202"/>
                  </a:cubicBezTo>
                  <a:cubicBezTo>
                    <a:pt x="7109011" y="3700520"/>
                    <a:pt x="7103154" y="3702946"/>
                    <a:pt x="7097047" y="3702946"/>
                  </a:cubicBezTo>
                  <a:lnTo>
                    <a:pt x="23026" y="3702946"/>
                  </a:lnTo>
                  <a:cubicBezTo>
                    <a:pt x="16919" y="3702946"/>
                    <a:pt x="11062" y="3700520"/>
                    <a:pt x="6744" y="3696202"/>
                  </a:cubicBezTo>
                  <a:cubicBezTo>
                    <a:pt x="2426" y="3691884"/>
                    <a:pt x="0" y="3686027"/>
                    <a:pt x="0" y="3679920"/>
                  </a:cubicBezTo>
                  <a:lnTo>
                    <a:pt x="0" y="23026"/>
                  </a:lnTo>
                  <a:cubicBezTo>
                    <a:pt x="0" y="16919"/>
                    <a:pt x="2426" y="11062"/>
                    <a:pt x="6744" y="6744"/>
                  </a:cubicBezTo>
                  <a:cubicBezTo>
                    <a:pt x="11062" y="2426"/>
                    <a:pt x="16919" y="0"/>
                    <a:pt x="23026" y="0"/>
                  </a:cubicBezTo>
                  <a:close/>
                </a:path>
              </a:pathLst>
            </a:custGeom>
            <a:solidFill>
              <a:srgbClr val="FFDF5B"/>
            </a:solidFill>
          </p:spPr>
          <p:txBody>
            <a:bodyPr/>
            <a:lstStyle/>
            <a:p>
              <a:endParaRPr lang="vi-VN"/>
            </a:p>
          </p:txBody>
        </p:sp>
        <p:sp>
          <p:nvSpPr>
            <p:cNvPr id="5" name="TextBox 5"/>
            <p:cNvSpPr txBox="1"/>
            <p:nvPr/>
          </p:nvSpPr>
          <p:spPr>
            <a:xfrm>
              <a:off x="0" y="-38100"/>
              <a:ext cx="7120073" cy="374104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70571" y="1079342"/>
            <a:ext cx="17147322" cy="8917831"/>
            <a:chOff x="0" y="0"/>
            <a:chExt cx="7120073" cy="3702946"/>
          </a:xfrm>
        </p:grpSpPr>
        <p:sp>
          <p:nvSpPr>
            <p:cNvPr id="7" name="Freeform 7"/>
            <p:cNvSpPr/>
            <p:nvPr/>
          </p:nvSpPr>
          <p:spPr>
            <a:xfrm>
              <a:off x="0" y="0"/>
              <a:ext cx="7120073" cy="3702946"/>
            </a:xfrm>
            <a:custGeom>
              <a:avLst/>
              <a:gdLst/>
              <a:ahLst/>
              <a:cxnLst/>
              <a:rect l="l" t="t" r="r" b="b"/>
              <a:pathLst>
                <a:path w="7120073" h="3702946">
                  <a:moveTo>
                    <a:pt x="23026" y="0"/>
                  </a:moveTo>
                  <a:lnTo>
                    <a:pt x="7097047" y="0"/>
                  </a:lnTo>
                  <a:cubicBezTo>
                    <a:pt x="7103154" y="0"/>
                    <a:pt x="7109011" y="2426"/>
                    <a:pt x="7113329" y="6744"/>
                  </a:cubicBezTo>
                  <a:cubicBezTo>
                    <a:pt x="7117647" y="11062"/>
                    <a:pt x="7120073" y="16919"/>
                    <a:pt x="7120073" y="23026"/>
                  </a:cubicBezTo>
                  <a:lnTo>
                    <a:pt x="7120073" y="3679920"/>
                  </a:lnTo>
                  <a:cubicBezTo>
                    <a:pt x="7120073" y="3686027"/>
                    <a:pt x="7117647" y="3691884"/>
                    <a:pt x="7113329" y="3696202"/>
                  </a:cubicBezTo>
                  <a:cubicBezTo>
                    <a:pt x="7109011" y="3700520"/>
                    <a:pt x="7103154" y="3702946"/>
                    <a:pt x="7097047" y="3702946"/>
                  </a:cubicBezTo>
                  <a:lnTo>
                    <a:pt x="23026" y="3702946"/>
                  </a:lnTo>
                  <a:cubicBezTo>
                    <a:pt x="16919" y="3702946"/>
                    <a:pt x="11062" y="3700520"/>
                    <a:pt x="6744" y="3696202"/>
                  </a:cubicBezTo>
                  <a:cubicBezTo>
                    <a:pt x="2426" y="3691884"/>
                    <a:pt x="0" y="3686027"/>
                    <a:pt x="0" y="3679920"/>
                  </a:cubicBezTo>
                  <a:lnTo>
                    <a:pt x="0" y="23026"/>
                  </a:lnTo>
                  <a:cubicBezTo>
                    <a:pt x="0" y="16919"/>
                    <a:pt x="2426" y="11062"/>
                    <a:pt x="6744" y="6744"/>
                  </a:cubicBezTo>
                  <a:cubicBezTo>
                    <a:pt x="11062" y="2426"/>
                    <a:pt x="16919" y="0"/>
                    <a:pt x="23026" y="0"/>
                  </a:cubicBezTo>
                  <a:close/>
                </a:path>
              </a:pathLst>
            </a:custGeom>
            <a:solidFill>
              <a:srgbClr val="FFFFFF"/>
            </a:solidFill>
          </p:spPr>
          <p:txBody>
            <a:bodyPr/>
            <a:lstStyle/>
            <a:p>
              <a:endParaRPr lang="vi-VN"/>
            </a:p>
          </p:txBody>
        </p:sp>
        <p:sp>
          <p:nvSpPr>
            <p:cNvPr id="8" name="TextBox 8"/>
            <p:cNvSpPr txBox="1"/>
            <p:nvPr/>
          </p:nvSpPr>
          <p:spPr>
            <a:xfrm>
              <a:off x="0" y="-38100"/>
              <a:ext cx="7120073" cy="3741046"/>
            </a:xfrm>
            <a:prstGeom prst="rect">
              <a:avLst/>
            </a:prstGeom>
          </p:spPr>
          <p:txBody>
            <a:bodyPr lIns="50800" tIns="50800" rIns="50800" bIns="50800" rtlCol="0" anchor="ctr"/>
            <a:lstStyle/>
            <a:p>
              <a:pPr algn="ctr">
                <a:lnSpc>
                  <a:spcPts val="2659"/>
                </a:lnSpc>
              </a:pPr>
              <a:endParaRPr/>
            </a:p>
          </p:txBody>
        </p:sp>
      </p:grpSp>
      <p:graphicFrame>
        <p:nvGraphicFramePr>
          <p:cNvPr id="14" name="Table 13">
            <a:extLst>
              <a:ext uri="{FF2B5EF4-FFF2-40B4-BE49-F238E27FC236}">
                <a16:creationId xmlns:a16="http://schemas.microsoft.com/office/drawing/2014/main" id="{A384F437-78A7-07B9-4925-42B7D450181F}"/>
              </a:ext>
            </a:extLst>
          </p:cNvPr>
          <p:cNvGraphicFramePr>
            <a:graphicFrameLocks noGrp="1"/>
          </p:cNvGraphicFramePr>
          <p:nvPr>
            <p:extLst>
              <p:ext uri="{D42A27DB-BD31-4B8C-83A1-F6EECF244321}">
                <p14:modId xmlns:p14="http://schemas.microsoft.com/office/powerpoint/2010/main" val="2573525716"/>
              </p:ext>
            </p:extLst>
          </p:nvPr>
        </p:nvGraphicFramePr>
        <p:xfrm>
          <a:off x="1181332" y="1713361"/>
          <a:ext cx="15621000" cy="7586053"/>
        </p:xfrm>
        <a:graphic>
          <a:graphicData uri="http://schemas.openxmlformats.org/drawingml/2006/table">
            <a:tbl>
              <a:tblPr/>
              <a:tblGrid>
                <a:gridCol w="3905250">
                  <a:extLst>
                    <a:ext uri="{9D8B030D-6E8A-4147-A177-3AD203B41FA5}">
                      <a16:colId xmlns:a16="http://schemas.microsoft.com/office/drawing/2014/main" val="2813921924"/>
                    </a:ext>
                  </a:extLst>
                </a:gridCol>
                <a:gridCol w="3905250">
                  <a:extLst>
                    <a:ext uri="{9D8B030D-6E8A-4147-A177-3AD203B41FA5}">
                      <a16:colId xmlns:a16="http://schemas.microsoft.com/office/drawing/2014/main" val="1928913146"/>
                    </a:ext>
                  </a:extLst>
                </a:gridCol>
                <a:gridCol w="3905250">
                  <a:extLst>
                    <a:ext uri="{9D8B030D-6E8A-4147-A177-3AD203B41FA5}">
                      <a16:colId xmlns:a16="http://schemas.microsoft.com/office/drawing/2014/main" val="3140894620"/>
                    </a:ext>
                  </a:extLst>
                </a:gridCol>
                <a:gridCol w="3905250">
                  <a:extLst>
                    <a:ext uri="{9D8B030D-6E8A-4147-A177-3AD203B41FA5}">
                      <a16:colId xmlns:a16="http://schemas.microsoft.com/office/drawing/2014/main" val="517874246"/>
                    </a:ext>
                  </a:extLst>
                </a:gridCol>
              </a:tblGrid>
              <a:tr h="418507">
                <a:tc rowSpan="2">
                  <a:txBody>
                    <a:bodyPr/>
                    <a:lstStyle/>
                    <a:p>
                      <a:pPr algn="ctr"/>
                      <a:r>
                        <a:rPr lang="vi-VN" sz="4400" b="1">
                          <a:solidFill>
                            <a:srgbClr val="000000"/>
                          </a:solidFill>
                          <a:effectLst/>
                          <a:latin typeface="Cambria" panose="02040503050406030204" pitchFamily="18" charset="0"/>
                          <a:ea typeface="Cambria" panose="02040503050406030204" pitchFamily="18" charset="0"/>
                        </a:rPr>
                        <a:t>Vật</a:t>
                      </a:r>
                      <a:endParaRPr lang="vi-VN" sz="440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vi-VN" sz="4400" b="1">
                          <a:solidFill>
                            <a:srgbClr val="000000"/>
                          </a:solidFill>
                          <a:effectLst/>
                          <a:latin typeface="Cambria" panose="02040503050406030204" pitchFamily="18" charset="0"/>
                          <a:ea typeface="Cambria" panose="02040503050406030204" pitchFamily="18" charset="0"/>
                        </a:rPr>
                        <a:t>Kết quả</a:t>
                      </a:r>
                      <a:endParaRPr lang="vi-VN" sz="440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rowSpan="2">
                  <a:txBody>
                    <a:bodyPr/>
                    <a:lstStyle/>
                    <a:p>
                      <a:pPr algn="ctr"/>
                      <a:r>
                        <a:rPr lang="vi-VN" sz="4400" b="1">
                          <a:solidFill>
                            <a:srgbClr val="000000"/>
                          </a:solidFill>
                          <a:effectLst/>
                          <a:latin typeface="Cambria" panose="02040503050406030204" pitchFamily="18" charset="0"/>
                          <a:ea typeface="Cambria" panose="02040503050406030204" pitchFamily="18" charset="0"/>
                        </a:rPr>
                        <a:t>Kết luận</a:t>
                      </a:r>
                      <a:endParaRPr lang="vi-VN" sz="440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1211388"/>
                  </a:ext>
                </a:extLst>
              </a:tr>
              <a:tr h="1255520">
                <a:tc vMerge="1">
                  <a:txBody>
                    <a:bodyPr/>
                    <a:lstStyle/>
                    <a:p>
                      <a:endParaRPr lang="vi-VN"/>
                    </a:p>
                  </a:txBody>
                  <a:tcPr/>
                </a:tc>
                <a:tc>
                  <a:txBody>
                    <a:bodyPr/>
                    <a:lstStyle/>
                    <a:p>
                      <a:pPr algn="ctr"/>
                      <a:r>
                        <a:rPr lang="vi-VN" sz="4400" b="1">
                          <a:solidFill>
                            <a:srgbClr val="000000"/>
                          </a:solidFill>
                          <a:effectLst/>
                          <a:latin typeface="Cambria" panose="02040503050406030204" pitchFamily="18" charset="0"/>
                          <a:ea typeface="Cambria" panose="02040503050406030204" pitchFamily="18" charset="0"/>
                        </a:rPr>
                        <a:t>Đèn sáng</a:t>
                      </a:r>
                      <a:endParaRPr lang="vi-VN" sz="440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400" b="1" dirty="0">
                          <a:solidFill>
                            <a:srgbClr val="000000"/>
                          </a:solidFill>
                          <a:effectLst/>
                          <a:latin typeface="Cambria" panose="02040503050406030204" pitchFamily="18" charset="0"/>
                          <a:ea typeface="Cambria" panose="02040503050406030204" pitchFamily="18" charset="0"/>
                        </a:rPr>
                        <a:t>Đèn không sáng</a:t>
                      </a:r>
                      <a:endParaRPr lang="vi-VN" sz="44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vi-VN"/>
                    </a:p>
                  </a:txBody>
                  <a:tcPr/>
                </a:tc>
                <a:extLst>
                  <a:ext uri="{0D108BD9-81ED-4DB2-BD59-A6C34878D82A}">
                    <a16:rowId xmlns:a16="http://schemas.microsoft.com/office/drawing/2014/main" val="893707206"/>
                  </a:ext>
                </a:extLst>
              </a:tr>
              <a:tr h="837013">
                <a:tc>
                  <a:txBody>
                    <a:bodyPr/>
                    <a:lstStyle/>
                    <a:p>
                      <a:pPr algn="ctr"/>
                      <a:r>
                        <a:rPr lang="vi-VN" sz="4400">
                          <a:solidFill>
                            <a:srgbClr val="000000"/>
                          </a:solidFill>
                          <a:effectLst/>
                          <a:latin typeface="Cambria" panose="02040503050406030204" pitchFamily="18" charset="0"/>
                          <a:ea typeface="Cambria" panose="02040503050406030204" pitchFamily="18" charset="0"/>
                        </a:rPr>
                        <a:t>Nhôm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400">
                          <a:solidFill>
                            <a:srgbClr val="000000"/>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400">
                          <a:solidFill>
                            <a:srgbClr val="000000"/>
                          </a:solidFill>
                          <a:effectLst/>
                          <a:latin typeface="Cambria" panose="02040503050406030204" pitchFamily="18" charset="0"/>
                          <a:ea typeface="Cambria" panose="020405030504060302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400">
                          <a:solidFill>
                            <a:srgbClr val="000000"/>
                          </a:solidFill>
                          <a:effectLst/>
                          <a:latin typeface="Cambria" panose="02040503050406030204" pitchFamily="18" charset="0"/>
                          <a:ea typeface="Cambria" panose="02040503050406030204" pitchFamily="18" charset="0"/>
                        </a:rPr>
                        <a:t>Vật dẫn điện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3420813"/>
                  </a:ext>
                </a:extLst>
              </a:tr>
              <a:tr h="837013">
                <a:tc>
                  <a:txBody>
                    <a:bodyPr/>
                    <a:lstStyle/>
                    <a:p>
                      <a:pPr algn="ctr"/>
                      <a:r>
                        <a:rPr lang="vi-VN" sz="4400">
                          <a:solidFill>
                            <a:srgbClr val="000000"/>
                          </a:solidFill>
                          <a:effectLst/>
                          <a:latin typeface="Cambria" panose="02040503050406030204" pitchFamily="18" charset="0"/>
                          <a:ea typeface="Cambria" panose="02040503050406030204" pitchFamily="18" charset="0"/>
                        </a:rPr>
                        <a:t>Đồng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400">
                          <a:solidFill>
                            <a:srgbClr val="000000"/>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400">
                          <a:solidFill>
                            <a:srgbClr val="000000"/>
                          </a:solidFill>
                          <a:effectLst/>
                          <a:latin typeface="Cambria" panose="02040503050406030204" pitchFamily="18" charset="0"/>
                          <a:ea typeface="Cambria" panose="020405030504060302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400">
                          <a:solidFill>
                            <a:srgbClr val="000000"/>
                          </a:solidFill>
                          <a:effectLst/>
                          <a:latin typeface="Cambria" panose="02040503050406030204" pitchFamily="18" charset="0"/>
                          <a:ea typeface="Cambria" panose="02040503050406030204" pitchFamily="18" charset="0"/>
                        </a:rPr>
                        <a:t>Vật dẫn điện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4156255"/>
                  </a:ext>
                </a:extLst>
              </a:tr>
              <a:tr h="1255520">
                <a:tc>
                  <a:txBody>
                    <a:bodyPr/>
                    <a:lstStyle/>
                    <a:p>
                      <a:pPr algn="ctr"/>
                      <a:r>
                        <a:rPr lang="vi-VN" sz="4400">
                          <a:solidFill>
                            <a:srgbClr val="000000"/>
                          </a:solidFill>
                          <a:effectLst/>
                          <a:latin typeface="Cambria" panose="02040503050406030204" pitchFamily="18" charset="0"/>
                          <a:ea typeface="Cambria" panose="02040503050406030204" pitchFamily="18" charset="0"/>
                        </a:rPr>
                        <a:t>Nhựa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400">
                          <a:solidFill>
                            <a:srgbClr val="000000"/>
                          </a:solidFill>
                          <a:effectLst/>
                          <a:latin typeface="Cambria" panose="02040503050406030204" pitchFamily="18" charset="0"/>
                          <a:ea typeface="Cambria" panose="020405030504060302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400">
                          <a:solidFill>
                            <a:srgbClr val="000000"/>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400">
                          <a:solidFill>
                            <a:srgbClr val="000000"/>
                          </a:solidFill>
                          <a:effectLst/>
                          <a:latin typeface="Cambria" panose="02040503050406030204" pitchFamily="18" charset="0"/>
                          <a:ea typeface="Cambria" panose="02040503050406030204" pitchFamily="18" charset="0"/>
                        </a:rPr>
                        <a:t>Vật không dẫn điện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3652988"/>
                  </a:ext>
                </a:extLst>
              </a:tr>
              <a:tr h="837013">
                <a:tc>
                  <a:txBody>
                    <a:bodyPr/>
                    <a:lstStyle/>
                    <a:p>
                      <a:pPr algn="ctr"/>
                      <a:r>
                        <a:rPr lang="vi-VN" sz="4400">
                          <a:solidFill>
                            <a:srgbClr val="000000"/>
                          </a:solidFill>
                          <a:effectLst/>
                          <a:latin typeface="Cambria" panose="02040503050406030204" pitchFamily="18" charset="0"/>
                          <a:ea typeface="Cambria" panose="02040503050406030204" pitchFamily="18" charset="0"/>
                        </a:rPr>
                        <a:t>Sắt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400">
                          <a:solidFill>
                            <a:srgbClr val="000000"/>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400">
                          <a:solidFill>
                            <a:srgbClr val="000000"/>
                          </a:solidFill>
                          <a:effectLst/>
                          <a:latin typeface="Cambria" panose="02040503050406030204" pitchFamily="18" charset="0"/>
                          <a:ea typeface="Cambria" panose="020405030504060302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400">
                          <a:solidFill>
                            <a:srgbClr val="000000"/>
                          </a:solidFill>
                          <a:effectLst/>
                          <a:latin typeface="Cambria" panose="02040503050406030204" pitchFamily="18" charset="0"/>
                          <a:ea typeface="Cambria" panose="02040503050406030204" pitchFamily="18" charset="0"/>
                        </a:rPr>
                        <a:t>Vật dẫn điện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200728"/>
                  </a:ext>
                </a:extLst>
              </a:tr>
              <a:tr h="1722214">
                <a:tc>
                  <a:txBody>
                    <a:bodyPr/>
                    <a:lstStyle/>
                    <a:p>
                      <a:pPr algn="ctr"/>
                      <a:r>
                        <a:rPr lang="vi-VN" sz="4400">
                          <a:solidFill>
                            <a:srgbClr val="000000"/>
                          </a:solidFill>
                          <a:effectLst/>
                          <a:latin typeface="Cambria" panose="02040503050406030204" pitchFamily="18" charset="0"/>
                          <a:ea typeface="Cambria" panose="02040503050406030204" pitchFamily="18" charset="0"/>
                        </a:rPr>
                        <a:t>Thủy tinh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400">
                          <a:solidFill>
                            <a:srgbClr val="000000"/>
                          </a:solidFill>
                          <a:effectLst/>
                          <a:latin typeface="Cambria" panose="02040503050406030204" pitchFamily="18" charset="0"/>
                          <a:ea typeface="Cambria" panose="020405030504060302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400">
                          <a:solidFill>
                            <a:srgbClr val="000000"/>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4400" dirty="0">
                          <a:solidFill>
                            <a:srgbClr val="000000"/>
                          </a:solidFill>
                          <a:effectLst/>
                          <a:latin typeface="Cambria" panose="02040503050406030204" pitchFamily="18" charset="0"/>
                          <a:ea typeface="Cambria" panose="02040503050406030204" pitchFamily="18" charset="0"/>
                        </a:rPr>
                        <a:t>Vật không dẫn điện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653826"/>
                  </a:ext>
                </a:extLst>
              </a:tr>
            </a:tbl>
          </a:graphicData>
        </a:graphic>
      </p:graphicFrame>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554</TotalTime>
  <Words>465</Words>
  <Application>Microsoft Office PowerPoint</Application>
  <PresentationFormat>Custom</PresentationFormat>
  <Paragraphs>62</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Calibri</vt:lpstr>
      <vt:lpstr>Cambria</vt:lpstr>
      <vt:lpstr>#9Slide07 Cadena</vt:lpstr>
      <vt:lpstr>#9Slide05 Pattaya</vt:lpstr>
      <vt:lpstr>UTM Avo</vt:lpstr>
      <vt:lpstr>Arial</vt:lpstr>
      <vt:lpstr>Bobby Jones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SỬ DỤNG NĂNG LƯỢNG ĐIỆN</dc:title>
  <dc:creator>ADMIN</dc:creator>
  <cp:lastModifiedBy>THKD</cp:lastModifiedBy>
  <cp:revision>6</cp:revision>
  <dcterms:created xsi:type="dcterms:W3CDTF">2006-08-16T00:00:00Z</dcterms:created>
  <dcterms:modified xsi:type="dcterms:W3CDTF">2024-11-28T15:12:45Z</dcterms:modified>
  <dc:identifier>DAGQMGKF2JE</dc:identifier>
</cp:coreProperties>
</file>