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8288000" cy="10287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#9Slide07 SVNDessert Menu Scrip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#9Slide07 SVNMomento" panose="000005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390"/>
    <a:srgbClr val="FFF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rtoon of a dog in a field&#10;&#10;Description automatically generated with medium confidence">
            <a:extLst>
              <a:ext uri="{FF2B5EF4-FFF2-40B4-BE49-F238E27FC236}">
                <a16:creationId xmlns:a16="http://schemas.microsoft.com/office/drawing/2014/main" id="{D597AF53-C550-3EFE-D36E-50E42E2CB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28"/>
            <a:ext cx="18288000" cy="1028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31947E-524C-BD6E-A87B-1482ECE5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57500"/>
            <a:ext cx="6968332" cy="47857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9FC8E76-19D7-B795-7288-083C17094785}"/>
              </a:ext>
            </a:extLst>
          </p:cNvPr>
          <p:cNvGrpSpPr/>
          <p:nvPr/>
        </p:nvGrpSpPr>
        <p:grpSpPr>
          <a:xfrm>
            <a:off x="8763000" y="1726640"/>
            <a:ext cx="7551335" cy="5245660"/>
            <a:chOff x="8763000" y="1726640"/>
            <a:chExt cx="7551335" cy="524566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53A2441-9DD6-C6EA-2C28-98532903F3FA}"/>
                </a:ext>
              </a:extLst>
            </p:cNvPr>
            <p:cNvSpPr/>
            <p:nvPr/>
          </p:nvSpPr>
          <p:spPr>
            <a:xfrm>
              <a:off x="8763000" y="2324100"/>
              <a:ext cx="6968332" cy="4648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F939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BE8BBE-68C0-082F-C29B-A3C81B1F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96808" y="1726640"/>
              <a:ext cx="917527" cy="89314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2DB15A-ECC6-4693-8FE6-1F815DE0696C}"/>
                </a:ext>
              </a:extLst>
            </p:cNvPr>
            <p:cNvSpPr txBox="1"/>
            <p:nvPr/>
          </p:nvSpPr>
          <p:spPr>
            <a:xfrm>
              <a:off x="8915400" y="2551837"/>
              <a:ext cx="6279676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1F939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Dựa vào chức năng của </a:t>
              </a:r>
              <a:r>
                <a:rPr lang="vi-VN" sz="54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từ, từ loại </a:t>
              </a:r>
              <a:r>
                <a:rPr lang="vi-VN" sz="5400" b="1" dirty="0">
                  <a:solidFill>
                    <a:srgbClr val="1F939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phân thành mấy nhóm? Là những nhóm nào?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D3466-60AB-BCF6-9C7D-4FB7D1AC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6930AA-64D4-F8F7-072F-1B5FFF335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id with flowers and trees&#10;&#10;Description automatically generated">
            <a:extLst>
              <a:ext uri="{FF2B5EF4-FFF2-40B4-BE49-F238E27FC236}">
                <a16:creationId xmlns:a16="http://schemas.microsoft.com/office/drawing/2014/main" id="{0F11C940-5C6C-C891-5551-D537823DB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3EA287-EC72-6793-D944-32217BFFE420}"/>
              </a:ext>
            </a:extLst>
          </p:cNvPr>
          <p:cNvSpPr/>
          <p:nvPr/>
        </p:nvSpPr>
        <p:spPr>
          <a:xfrm>
            <a:off x="228600" y="342900"/>
            <a:ext cx="17678400" cy="9601200"/>
          </a:xfrm>
          <a:prstGeom prst="roundRect">
            <a:avLst/>
          </a:prstGeom>
          <a:ln>
            <a:solidFill>
              <a:srgbClr val="FFFC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8BD17-5CF0-2997-C09F-37387FD67149}"/>
              </a:ext>
            </a:extLst>
          </p:cNvPr>
          <p:cNvSpPr txBox="1"/>
          <p:nvPr/>
        </p:nvSpPr>
        <p:spPr>
          <a:xfrm>
            <a:off x="883209" y="573979"/>
            <a:ext cx="1653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i="0" dirty="0" err="1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i="0" dirty="0" err="1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5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57427-0F48-09AD-936C-076315B887B3}"/>
              </a:ext>
            </a:extLst>
          </p:cNvPr>
          <p:cNvSpPr txBox="1"/>
          <p:nvPr/>
        </p:nvSpPr>
        <p:spPr>
          <a:xfrm>
            <a:off x="4495799" y="495300"/>
            <a:ext cx="129228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 err="1">
                <a:solidFill>
                  <a:srgbClr val="1F93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6000" b="1" dirty="0">
                <a:solidFill>
                  <a:srgbClr val="1F93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solidFill>
                  <a:srgbClr val="1F93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GB" sz="6000" b="1" dirty="0">
                <a:solidFill>
                  <a:srgbClr val="1F93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6000" b="1" dirty="0">
              <a:solidFill>
                <a:srgbClr val="1F93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9629C-E0A7-F455-BDE8-70CAF11B1A71}"/>
              </a:ext>
            </a:extLst>
          </p:cNvPr>
          <p:cNvSpPr txBox="1"/>
          <p:nvPr/>
        </p:nvSpPr>
        <p:spPr>
          <a:xfrm>
            <a:off x="774994" y="1728388"/>
            <a:ext cx="12573000" cy="3698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Đại từ dùng để xưng hô</a:t>
            </a:r>
          </a:p>
          <a:p>
            <a:pPr algn="just">
              <a:lnSpc>
                <a:spcPct val="150000"/>
              </a:lnSpc>
            </a:pP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Đại từ dùng để hỏi</a:t>
            </a:r>
          </a:p>
          <a:p>
            <a:pPr algn="just">
              <a:lnSpc>
                <a:spcPct val="150000"/>
              </a:lnSpc>
            </a:pP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Đại từ thay thế</a:t>
            </a:r>
          </a:p>
        </p:txBody>
      </p:sp>
    </p:spTree>
    <p:extLst>
      <p:ext uri="{BB962C8B-B14F-4D97-AF65-F5344CB8AC3E}">
        <p14:creationId xmlns:p14="http://schemas.microsoft.com/office/powerpoint/2010/main" val="426631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B47EE-2581-A5BD-0004-3884F2E96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8EBA76-9CA3-8D1C-20CF-B8FE65009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id with flowers and trees&#10;&#10;Description automatically generated">
            <a:extLst>
              <a:ext uri="{FF2B5EF4-FFF2-40B4-BE49-F238E27FC236}">
                <a16:creationId xmlns:a16="http://schemas.microsoft.com/office/drawing/2014/main" id="{F1AB4728-9BA3-2CCD-F9C3-39EF124B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3B706-69F6-F450-B049-41D1986EE44E}"/>
              </a:ext>
            </a:extLst>
          </p:cNvPr>
          <p:cNvSpPr/>
          <p:nvPr/>
        </p:nvSpPr>
        <p:spPr>
          <a:xfrm>
            <a:off x="228600" y="342900"/>
            <a:ext cx="17678400" cy="9601200"/>
          </a:xfrm>
          <a:prstGeom prst="roundRect">
            <a:avLst/>
          </a:prstGeom>
          <a:ln>
            <a:solidFill>
              <a:srgbClr val="FFFC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498BD-75AF-7C8E-4332-07F9913FF1C3}"/>
              </a:ext>
            </a:extLst>
          </p:cNvPr>
          <p:cNvSpPr txBox="1"/>
          <p:nvPr/>
        </p:nvSpPr>
        <p:spPr>
          <a:xfrm>
            <a:off x="883209" y="573979"/>
            <a:ext cx="1653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i="0" dirty="0" err="1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i="0" dirty="0" err="1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vi-VN" sz="5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5126D-D9F7-297D-6090-48C690974BBE}"/>
              </a:ext>
            </a:extLst>
          </p:cNvPr>
          <p:cNvSpPr txBox="1"/>
          <p:nvPr/>
        </p:nvSpPr>
        <p:spPr>
          <a:xfrm>
            <a:off x="4495799" y="495300"/>
            <a:ext cx="129228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rgbClr val="1F93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một câu có đại từ. Cho biết đại từ đó được dùng để làm gì.</a:t>
            </a:r>
          </a:p>
          <a:p>
            <a:endParaRPr lang="vi-VN" sz="6000" b="1" dirty="0" err="1">
              <a:solidFill>
                <a:srgbClr val="1F93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4727D-56BE-4085-C1FC-989A9C81156C}"/>
              </a:ext>
            </a:extLst>
          </p:cNvPr>
          <p:cNvSpPr txBox="1"/>
          <p:nvPr/>
        </p:nvSpPr>
        <p:spPr>
          <a:xfrm>
            <a:off x="1066800" y="2951899"/>
            <a:ext cx="12573000" cy="4924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5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</a:t>
            </a:r>
            <a:r>
              <a:rPr lang="vi-VN" sz="5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rất khéo tay, và đảm đang</a:t>
            </a:r>
          </a:p>
          <a:p>
            <a:pPr algn="just">
              <a:lnSpc>
                <a:spcPct val="150000"/>
              </a:lnSpc>
            </a:pPr>
            <a:endParaRPr lang="vi-VN" sz="5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Đại từ tôi được dùng để xưng hô</a:t>
            </a:r>
          </a:p>
        </p:txBody>
      </p:sp>
    </p:spTree>
    <p:extLst>
      <p:ext uri="{BB962C8B-B14F-4D97-AF65-F5344CB8AC3E}">
        <p14:creationId xmlns:p14="http://schemas.microsoft.com/office/powerpoint/2010/main" val="134082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0575-D30F-4A2D-E4B7-491EF9F9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rtoon of a dog in a field&#10;&#10;Description automatically generated with medium confidence">
            <a:extLst>
              <a:ext uri="{FF2B5EF4-FFF2-40B4-BE49-F238E27FC236}">
                <a16:creationId xmlns:a16="http://schemas.microsoft.com/office/drawing/2014/main" id="{E6C057E3-ADD7-29A3-44CD-A805597A9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28"/>
            <a:ext cx="18288000" cy="1028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2F6423-B503-3026-7A43-A086F11E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29100"/>
            <a:ext cx="17400321" cy="23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2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books and an apple&#10;&#10;Description automatically generated">
            <a:extLst>
              <a:ext uri="{FF2B5EF4-FFF2-40B4-BE49-F238E27FC236}">
                <a16:creationId xmlns:a16="http://schemas.microsoft.com/office/drawing/2014/main" id="{9C106BAE-0B0C-23A5-6187-7BCD3E6C1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44EFEA-E732-630D-110D-6B0282DCCE58}"/>
              </a:ext>
            </a:extLst>
          </p:cNvPr>
          <p:cNvGrpSpPr/>
          <p:nvPr/>
        </p:nvGrpSpPr>
        <p:grpSpPr>
          <a:xfrm>
            <a:off x="1524000" y="1257300"/>
            <a:ext cx="6175111" cy="1457968"/>
            <a:chOff x="2484120" y="407682"/>
            <a:chExt cx="6175111" cy="14579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E99496-DF41-5C8F-BC31-A65EE68A61B8}"/>
                </a:ext>
              </a:extLst>
            </p:cNvPr>
            <p:cNvSpPr txBox="1"/>
            <p:nvPr/>
          </p:nvSpPr>
          <p:spPr>
            <a:xfrm>
              <a:off x="2514600" y="419100"/>
              <a:ext cx="6144631" cy="144655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8800" dirty="0" err="1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SVNMomento" panose="00000500000000000000" pitchFamily="2" charset="0"/>
                </a:rPr>
                <a:t>Luyện</a:t>
              </a:r>
              <a:r>
                <a:rPr lang="en-GB" sz="8800" dirty="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SVNMomento" panose="00000500000000000000" pitchFamily="2" charset="0"/>
                </a:rPr>
                <a:t> </a:t>
              </a:r>
              <a:r>
                <a:rPr lang="en-GB" sz="8800" dirty="0" err="1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SVNMomento" panose="00000500000000000000" pitchFamily="2" charset="0"/>
                </a:rPr>
                <a:t>từ</a:t>
              </a:r>
              <a:r>
                <a:rPr lang="en-GB" sz="8800" dirty="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SVNMomento" panose="00000500000000000000" pitchFamily="2" charset="0"/>
                </a:rPr>
                <a:t> </a:t>
              </a:r>
              <a:r>
                <a:rPr lang="en-GB" sz="8800" dirty="0" err="1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SVNMomento" panose="00000500000000000000" pitchFamily="2" charset="0"/>
                </a:rPr>
                <a:t>và</a:t>
              </a:r>
              <a:r>
                <a:rPr lang="en-GB" sz="8800" dirty="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SVNMomento" panose="00000500000000000000" pitchFamily="2" charset="0"/>
                </a:rPr>
                <a:t> </a:t>
              </a:r>
              <a:r>
                <a:rPr lang="en-GB" sz="8800" dirty="0" err="1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SVNMomento" panose="00000500000000000000" pitchFamily="2" charset="0"/>
                </a:rPr>
                <a:t>câu</a:t>
              </a:r>
              <a:endParaRPr lang="vi-VN" sz="8800" dirty="0">
                <a:ln w="3175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4FD06C-A5C9-BFC9-6F00-4F1A7286EF26}"/>
                </a:ext>
              </a:extLst>
            </p:cNvPr>
            <p:cNvSpPr txBox="1"/>
            <p:nvPr/>
          </p:nvSpPr>
          <p:spPr>
            <a:xfrm>
              <a:off x="2484120" y="407682"/>
              <a:ext cx="6144631" cy="144655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8800" dirty="0" err="1">
                  <a:solidFill>
                    <a:schemeClr val="accent2"/>
                  </a:solidFill>
                  <a:latin typeface="#9Slide07 SVNMomento" panose="00000500000000000000" pitchFamily="2" charset="0"/>
                </a:rPr>
                <a:t>Luyện</a:t>
              </a:r>
              <a:r>
                <a:rPr lang="en-GB" sz="8800" dirty="0">
                  <a:solidFill>
                    <a:schemeClr val="accent2"/>
                  </a:solidFill>
                  <a:latin typeface="#9Slide07 SVNMomento" panose="00000500000000000000" pitchFamily="2" charset="0"/>
                </a:rPr>
                <a:t> </a:t>
              </a:r>
              <a:r>
                <a:rPr lang="en-GB" sz="8800" dirty="0" err="1">
                  <a:solidFill>
                    <a:schemeClr val="accent2"/>
                  </a:solidFill>
                  <a:latin typeface="#9Slide07 SVNMomento" panose="00000500000000000000" pitchFamily="2" charset="0"/>
                </a:rPr>
                <a:t>từ</a:t>
              </a:r>
              <a:r>
                <a:rPr lang="en-GB" sz="8800" dirty="0">
                  <a:solidFill>
                    <a:schemeClr val="accent2"/>
                  </a:solidFill>
                  <a:latin typeface="#9Slide07 SVNMomento" panose="00000500000000000000" pitchFamily="2" charset="0"/>
                </a:rPr>
                <a:t> </a:t>
              </a:r>
              <a:r>
                <a:rPr lang="en-GB" sz="8800" dirty="0" err="1">
                  <a:solidFill>
                    <a:schemeClr val="accent2"/>
                  </a:solidFill>
                  <a:latin typeface="#9Slide07 SVNMomento" panose="00000500000000000000" pitchFamily="2" charset="0"/>
                </a:rPr>
                <a:t>và</a:t>
              </a:r>
              <a:r>
                <a:rPr lang="en-GB" sz="8800" dirty="0">
                  <a:solidFill>
                    <a:schemeClr val="accent2"/>
                  </a:solidFill>
                  <a:latin typeface="#9Slide07 SVNMomento" panose="00000500000000000000" pitchFamily="2" charset="0"/>
                </a:rPr>
                <a:t> </a:t>
              </a:r>
              <a:r>
                <a:rPr lang="en-GB" sz="8800" dirty="0" err="1">
                  <a:solidFill>
                    <a:schemeClr val="accent2"/>
                  </a:solidFill>
                  <a:latin typeface="#9Slide07 SVNMomento" panose="00000500000000000000" pitchFamily="2" charset="0"/>
                </a:rPr>
                <a:t>câu</a:t>
              </a:r>
              <a:endParaRPr lang="vi-VN" sz="8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772B38-9A04-281B-88AE-DC529ED8ED6B}"/>
              </a:ext>
            </a:extLst>
          </p:cNvPr>
          <p:cNvGrpSpPr/>
          <p:nvPr/>
        </p:nvGrpSpPr>
        <p:grpSpPr>
          <a:xfrm>
            <a:off x="4605414" y="2166610"/>
            <a:ext cx="8997705" cy="3159800"/>
            <a:chOff x="4605414" y="2166610"/>
            <a:chExt cx="8997705" cy="3159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C93996-F170-AFBD-5435-098E8E2D4CC1}"/>
                </a:ext>
              </a:extLst>
            </p:cNvPr>
            <p:cNvSpPr txBox="1"/>
            <p:nvPr/>
          </p:nvSpPr>
          <p:spPr>
            <a:xfrm>
              <a:off x="4605414" y="2171700"/>
              <a:ext cx="8991564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900" dirty="0">
                  <a:ln w="555625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7 SVNDessert Menu Scrip" panose="00000500000000000000" pitchFamily="2" charset="0"/>
                </a:rPr>
                <a:t>ĐẠI TỪ</a:t>
              </a:r>
              <a:endParaRPr lang="vi-VN" sz="19900" dirty="0">
                <a:ln w="555625">
                  <a:solidFill>
                    <a:schemeClr val="bg1"/>
                  </a:solidFill>
                </a:ln>
                <a:effectLst>
                  <a:outerShdw dist="38100" dir="5400000" algn="t" rotWithShape="0">
                    <a:prstClr val="black"/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FC6B93-7AFE-19D9-F217-C90D753A3E22}"/>
                </a:ext>
              </a:extLst>
            </p:cNvPr>
            <p:cNvSpPr txBox="1"/>
            <p:nvPr/>
          </p:nvSpPr>
          <p:spPr>
            <a:xfrm>
              <a:off x="4611555" y="2166610"/>
              <a:ext cx="8991564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900" dirty="0">
                  <a:solidFill>
                    <a:srgbClr val="1F9390"/>
                  </a:solidFill>
                  <a:latin typeface="#9Slide07 SVNDessert Menu Scrip" panose="00000500000000000000" pitchFamily="2" charset="0"/>
                </a:rPr>
                <a:t>ĐẠI TỪ</a:t>
              </a:r>
              <a:endParaRPr lang="vi-VN" sz="19900" dirty="0">
                <a:solidFill>
                  <a:srgbClr val="1F93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23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8944-7CA7-587D-1580-46704FCD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rtoon of a dog in a field&#10;&#10;Description automatically generated with medium confidence">
            <a:extLst>
              <a:ext uri="{FF2B5EF4-FFF2-40B4-BE49-F238E27FC236}">
                <a16:creationId xmlns:a16="http://schemas.microsoft.com/office/drawing/2014/main" id="{79CAE0A9-2A1D-FC59-8FAE-196D5F09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28"/>
            <a:ext cx="18288000" cy="1028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A1B99-9246-D777-E2AB-C06C6FEF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58666"/>
            <a:ext cx="10439400" cy="71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0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D64D75-41F9-4D48-64C8-CED9E6B2B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id with flowers and trees&#10;&#10;Description automatically generated">
            <a:extLst>
              <a:ext uri="{FF2B5EF4-FFF2-40B4-BE49-F238E27FC236}">
                <a16:creationId xmlns:a16="http://schemas.microsoft.com/office/drawing/2014/main" id="{8B7A349D-3D5D-1F32-B570-795D9885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1A6BD3-5672-F84E-5766-35AD39F227F3}"/>
              </a:ext>
            </a:extLst>
          </p:cNvPr>
          <p:cNvSpPr/>
          <p:nvPr/>
        </p:nvSpPr>
        <p:spPr>
          <a:xfrm>
            <a:off x="228600" y="342900"/>
            <a:ext cx="17678400" cy="9601200"/>
          </a:xfrm>
          <a:prstGeom prst="roundRect">
            <a:avLst/>
          </a:prstGeom>
          <a:ln>
            <a:solidFill>
              <a:srgbClr val="FFFC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D3EFC-3911-1236-3200-582A2711C113}"/>
              </a:ext>
            </a:extLst>
          </p:cNvPr>
          <p:cNvSpPr txBox="1"/>
          <p:nvPr/>
        </p:nvSpPr>
        <p:spPr>
          <a:xfrm>
            <a:off x="876300" y="283473"/>
            <a:ext cx="1653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Nhận xét</a:t>
            </a:r>
          </a:p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bài trang 94 SGK Tiếng Việt lớp 5 Tập 1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 các từ in đậm ở bên A vào nhóm phù hợp ở bên B</a:t>
            </a:r>
          </a:p>
        </p:txBody>
      </p:sp>
      <p:pic>
        <p:nvPicPr>
          <p:cNvPr id="10" name="Picture 9" descr="A screenshot of a chat&#10;&#10;Description automatically generated">
            <a:extLst>
              <a:ext uri="{FF2B5EF4-FFF2-40B4-BE49-F238E27FC236}">
                <a16:creationId xmlns:a16="http://schemas.microsoft.com/office/drawing/2014/main" id="{A5655E9E-17BF-B5A9-A60B-BAC6FEF40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33284" r="10352" b="10995"/>
          <a:stretch/>
        </p:blipFill>
        <p:spPr>
          <a:xfrm>
            <a:off x="686369" y="2432721"/>
            <a:ext cx="16687800" cy="69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9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897AA-3E9A-71BE-CAA4-FBCFAD3CE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01C0DE-3CD9-8C9E-F71F-86DAEEE98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id with flowers and trees&#10;&#10;Description automatically generated">
            <a:extLst>
              <a:ext uri="{FF2B5EF4-FFF2-40B4-BE49-F238E27FC236}">
                <a16:creationId xmlns:a16="http://schemas.microsoft.com/office/drawing/2014/main" id="{69E7D6C9-EB37-8352-BA60-D4F16097C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0CCABB-9B7C-948E-E79B-48DEFA7CA9B5}"/>
              </a:ext>
            </a:extLst>
          </p:cNvPr>
          <p:cNvSpPr/>
          <p:nvPr/>
        </p:nvSpPr>
        <p:spPr>
          <a:xfrm>
            <a:off x="228600" y="342900"/>
            <a:ext cx="17678400" cy="9601200"/>
          </a:xfrm>
          <a:prstGeom prst="roundRect">
            <a:avLst/>
          </a:prstGeom>
          <a:ln>
            <a:solidFill>
              <a:srgbClr val="FFFC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BF2DA-3486-AEAE-03B5-AE8107737B8F}"/>
              </a:ext>
            </a:extLst>
          </p:cNvPr>
          <p:cNvSpPr txBox="1"/>
          <p:nvPr/>
        </p:nvSpPr>
        <p:spPr>
          <a:xfrm>
            <a:off x="876300" y="283473"/>
            <a:ext cx="1653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Nhận xét</a:t>
            </a:r>
          </a:p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bài trang 94 SGK Tiếng Việt lớp 5 Tập 1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 các từ in đậm ở bên A vào nhóm phù hợp ở bên B</a:t>
            </a:r>
          </a:p>
        </p:txBody>
      </p:sp>
      <p:pic>
        <p:nvPicPr>
          <p:cNvPr id="10" name="Picture 9" descr="A screenshot of a chat&#10;&#10;Description automatically generated">
            <a:extLst>
              <a:ext uri="{FF2B5EF4-FFF2-40B4-BE49-F238E27FC236}">
                <a16:creationId xmlns:a16="http://schemas.microsoft.com/office/drawing/2014/main" id="{FD950617-48FA-D79D-6EE3-F7FF42081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33284" r="10352" b="10995"/>
          <a:stretch/>
        </p:blipFill>
        <p:spPr>
          <a:xfrm>
            <a:off x="533400" y="2651718"/>
            <a:ext cx="12015318" cy="500638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FAA882B2-53EF-4847-2B97-D73569FF3997}"/>
              </a:ext>
            </a:extLst>
          </p:cNvPr>
          <p:cNvSpPr/>
          <p:nvPr/>
        </p:nvSpPr>
        <p:spPr>
          <a:xfrm>
            <a:off x="12344400" y="6438900"/>
            <a:ext cx="4800600" cy="3365793"/>
          </a:xfrm>
          <a:custGeom>
            <a:avLst/>
            <a:gdLst/>
            <a:ahLst/>
            <a:cxnLst/>
            <a:rect l="l" t="t" r="r" b="b"/>
            <a:pathLst>
              <a:path w="3418696" h="2551202">
                <a:moveTo>
                  <a:pt x="0" y="0"/>
                </a:moveTo>
                <a:lnTo>
                  <a:pt x="3418696" y="0"/>
                </a:lnTo>
                <a:lnTo>
                  <a:pt x="3418696" y="2551202"/>
                </a:lnTo>
                <a:lnTo>
                  <a:pt x="0" y="255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2AC751-6C68-1D8E-C55C-E5375568A15B}"/>
              </a:ext>
            </a:extLst>
          </p:cNvPr>
          <p:cNvSpPr/>
          <p:nvPr/>
        </p:nvSpPr>
        <p:spPr>
          <a:xfrm>
            <a:off x="12775032" y="3657600"/>
            <a:ext cx="4381500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F93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1F9390"/>
                </a:solidFill>
                <a:latin typeface="#9Slide07 SVNDessert Menu Scrip" panose="00000500000000000000" pitchFamily="2" charset="0"/>
              </a:rPr>
              <a:t>Thảo</a:t>
            </a:r>
            <a:r>
              <a:rPr lang="en-GB" sz="5400" dirty="0">
                <a:solidFill>
                  <a:srgbClr val="1F939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5400" dirty="0" err="1">
                <a:solidFill>
                  <a:srgbClr val="1F9390"/>
                </a:solidFill>
                <a:latin typeface="#9Slide07 SVNDessert Menu Scrip" panose="00000500000000000000" pitchFamily="2" charset="0"/>
              </a:rPr>
              <a:t>luận</a:t>
            </a:r>
            <a:r>
              <a:rPr lang="en-GB" sz="5400" dirty="0">
                <a:solidFill>
                  <a:srgbClr val="1F939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5400" dirty="0" err="1">
                <a:solidFill>
                  <a:srgbClr val="1F9390"/>
                </a:solidFill>
                <a:latin typeface="#9Slide07 SVNDessert Menu Scrip" panose="00000500000000000000" pitchFamily="2" charset="0"/>
              </a:rPr>
              <a:t>nhóm</a:t>
            </a:r>
            <a:r>
              <a:rPr lang="en-GB" sz="5400" dirty="0">
                <a:solidFill>
                  <a:srgbClr val="1F939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5400" dirty="0" err="1">
                <a:solidFill>
                  <a:srgbClr val="1F9390"/>
                </a:solidFill>
                <a:latin typeface="#9Slide07 SVNDessert Menu Scrip" panose="00000500000000000000" pitchFamily="2" charset="0"/>
              </a:rPr>
              <a:t>đôi</a:t>
            </a:r>
            <a:endParaRPr lang="vi-VN" sz="5400" dirty="0">
              <a:solidFill>
                <a:srgbClr val="1F93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3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5E6FC2-4673-7DFD-6535-7B487B900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FB7E66-1DED-E1B8-25C8-F927325A56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id with flowers and trees&#10;&#10;Description automatically generated">
            <a:extLst>
              <a:ext uri="{FF2B5EF4-FFF2-40B4-BE49-F238E27FC236}">
                <a16:creationId xmlns:a16="http://schemas.microsoft.com/office/drawing/2014/main" id="{24CA3D20-D677-B258-EA1D-99F050C51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2E2F9C-61FE-7D03-E5AE-35DF842532CD}"/>
              </a:ext>
            </a:extLst>
          </p:cNvPr>
          <p:cNvSpPr/>
          <p:nvPr/>
        </p:nvSpPr>
        <p:spPr>
          <a:xfrm>
            <a:off x="228600" y="342900"/>
            <a:ext cx="17678400" cy="9601200"/>
          </a:xfrm>
          <a:prstGeom prst="roundRect">
            <a:avLst/>
          </a:prstGeom>
          <a:ln>
            <a:solidFill>
              <a:srgbClr val="FFFC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B3A54-2BB7-73F0-C12A-C83F694B6B79}"/>
              </a:ext>
            </a:extLst>
          </p:cNvPr>
          <p:cNvSpPr txBox="1"/>
          <p:nvPr/>
        </p:nvSpPr>
        <p:spPr>
          <a:xfrm>
            <a:off x="876300" y="283473"/>
            <a:ext cx="1653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Nhận xét</a:t>
            </a:r>
          </a:p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bài trang 94 SGK Tiếng Việt lớp 5 Tập 1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 các từ in đậm ở bên A vào nhóm phù hợp ở bên B</a:t>
            </a:r>
          </a:p>
        </p:txBody>
      </p:sp>
      <p:pic>
        <p:nvPicPr>
          <p:cNvPr id="10" name="Picture 9" descr="A screenshot of a chat&#10;&#10;Description automatically generated">
            <a:extLst>
              <a:ext uri="{FF2B5EF4-FFF2-40B4-BE49-F238E27FC236}">
                <a16:creationId xmlns:a16="http://schemas.microsoft.com/office/drawing/2014/main" id="{8BAA722E-207E-D6F8-E93F-6E822E9F1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33284" r="10352" b="10995"/>
          <a:stretch/>
        </p:blipFill>
        <p:spPr>
          <a:xfrm>
            <a:off x="533400" y="2651718"/>
            <a:ext cx="12015318" cy="500638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558307-22DA-A259-3473-8D389EF215E1}"/>
              </a:ext>
            </a:extLst>
          </p:cNvPr>
          <p:cNvSpPr/>
          <p:nvPr/>
        </p:nvSpPr>
        <p:spPr>
          <a:xfrm>
            <a:off x="13037109" y="3935709"/>
            <a:ext cx="4381500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F93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1F9390"/>
                </a:solidFill>
                <a:latin typeface="#9Slide07 SVNDessert Menu Scrip" panose="00000500000000000000" pitchFamily="2" charset="0"/>
              </a:rPr>
              <a:t>a - 3</a:t>
            </a:r>
          </a:p>
          <a:p>
            <a:pPr algn="ctr"/>
            <a:r>
              <a:rPr lang="en-GB" sz="5400" dirty="0">
                <a:solidFill>
                  <a:srgbClr val="1F9390"/>
                </a:solidFill>
                <a:latin typeface="#9Slide07 SVNDessert Menu Scrip" panose="00000500000000000000" pitchFamily="2" charset="0"/>
              </a:rPr>
              <a:t>b – 1</a:t>
            </a:r>
          </a:p>
          <a:p>
            <a:pPr algn="ctr"/>
            <a:r>
              <a:rPr lang="en-GB" sz="5400" dirty="0">
                <a:solidFill>
                  <a:srgbClr val="1F9390"/>
                </a:solidFill>
                <a:latin typeface="#9Slide07 SVNDessert Menu Scrip" panose="00000500000000000000" pitchFamily="2" charset="0"/>
              </a:rPr>
              <a:t>c - 2</a:t>
            </a:r>
            <a:endParaRPr lang="vi-VN" sz="5400" dirty="0">
              <a:solidFill>
                <a:srgbClr val="1F93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68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93F2CF-D1A4-76BE-9929-B4F5997C4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542575-E302-C3B7-6549-69C8587E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id with flowers and trees&#10;&#10;Description automatically generated">
            <a:extLst>
              <a:ext uri="{FF2B5EF4-FFF2-40B4-BE49-F238E27FC236}">
                <a16:creationId xmlns:a16="http://schemas.microsoft.com/office/drawing/2014/main" id="{6B9B6AC6-E1F8-E8F7-AD22-BA9C89BF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F29340-C8C1-F18A-59E1-AC2CA86A1ED3}"/>
              </a:ext>
            </a:extLst>
          </p:cNvPr>
          <p:cNvSpPr/>
          <p:nvPr/>
        </p:nvSpPr>
        <p:spPr>
          <a:xfrm>
            <a:off x="228600" y="342900"/>
            <a:ext cx="17678400" cy="9601200"/>
          </a:xfrm>
          <a:prstGeom prst="roundRect">
            <a:avLst/>
          </a:prstGeom>
          <a:ln>
            <a:solidFill>
              <a:srgbClr val="FFFC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8BDFC-FC63-B29C-E48D-8161C025DC53}"/>
              </a:ext>
            </a:extLst>
          </p:cNvPr>
          <p:cNvSpPr txBox="1"/>
          <p:nvPr/>
        </p:nvSpPr>
        <p:spPr>
          <a:xfrm>
            <a:off x="883209" y="573979"/>
            <a:ext cx="1653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vi-VN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 ra bài học</a:t>
            </a:r>
            <a:endParaRPr lang="vi-VN" sz="5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7C459-51AB-D362-2B56-B753C0653F0C}"/>
              </a:ext>
            </a:extLst>
          </p:cNvPr>
          <p:cNvSpPr txBox="1"/>
          <p:nvPr/>
        </p:nvSpPr>
        <p:spPr>
          <a:xfrm>
            <a:off x="883209" y="1728388"/>
            <a:ext cx="167951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 từ là những từ dùng để xưng hô (đại từ xưng hô: </a:t>
            </a:r>
            <a:r>
              <a:rPr lang="vi-VN" sz="5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tôi, ta, nó,…)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hoặc để hỏi (đại từ nghi vấn: </a:t>
            </a:r>
            <a:r>
              <a:rPr lang="vi-VN" sz="5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gì, đâu, nào, bao nhiêu,…), 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thay thế các từ ngữ khác (đại từ thay thế: </a:t>
            </a:r>
            <a:r>
              <a:rPr lang="vi-VN" sz="5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thế, vậy, đó, này).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4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4DE4B-3B72-4166-7AD4-B4EFE8AF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rtoon of a dog in a field&#10;&#10;Description automatically generated with medium confidence">
            <a:extLst>
              <a:ext uri="{FF2B5EF4-FFF2-40B4-BE49-F238E27FC236}">
                <a16:creationId xmlns:a16="http://schemas.microsoft.com/office/drawing/2014/main" id="{12F08201-DEBD-0665-8360-EBBF72408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28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E5D126-63B9-BC6D-DAB7-481A8C76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42009"/>
            <a:ext cx="12059408" cy="31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27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2F98B-B1A3-EAFA-6D7F-F00021F8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CC804D-2DD5-859E-AA46-EA22F634C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id with flowers and trees&#10;&#10;Description automatically generated">
            <a:extLst>
              <a:ext uri="{FF2B5EF4-FFF2-40B4-BE49-F238E27FC236}">
                <a16:creationId xmlns:a16="http://schemas.microsoft.com/office/drawing/2014/main" id="{76FC18E1-03EC-1F92-E836-46A8D0A3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E3751F-F0BF-C532-6364-7DD237DC8E27}"/>
              </a:ext>
            </a:extLst>
          </p:cNvPr>
          <p:cNvSpPr/>
          <p:nvPr/>
        </p:nvSpPr>
        <p:spPr>
          <a:xfrm>
            <a:off x="228600" y="342900"/>
            <a:ext cx="17678400" cy="9601200"/>
          </a:xfrm>
          <a:prstGeom prst="roundRect">
            <a:avLst/>
          </a:prstGeom>
          <a:ln>
            <a:solidFill>
              <a:srgbClr val="FFFC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9541D-5644-800F-4D23-1E59B6B28D0B}"/>
              </a:ext>
            </a:extLst>
          </p:cNvPr>
          <p:cNvSpPr txBox="1"/>
          <p:nvPr/>
        </p:nvSpPr>
        <p:spPr>
          <a:xfrm>
            <a:off x="883209" y="573979"/>
            <a:ext cx="1653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i="0" dirty="0" err="1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i="0" dirty="0" err="1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54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5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2C52B-26CF-DFDE-9178-828DF52DF96C}"/>
              </a:ext>
            </a:extLst>
          </p:cNvPr>
          <p:cNvSpPr txBox="1"/>
          <p:nvPr/>
        </p:nvSpPr>
        <p:spPr>
          <a:xfrm>
            <a:off x="4495799" y="495300"/>
            <a:ext cx="12922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i="0" dirty="0">
                <a:solidFill>
                  <a:srgbClr val="1F939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đại từ in đậm dưới đây được dùng làm gì?</a:t>
            </a:r>
            <a:endParaRPr lang="vi-VN" sz="6000" b="1" dirty="0">
              <a:solidFill>
                <a:srgbClr val="1F93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452A9-438F-4D77-B27A-D3A0A2A2645A}"/>
              </a:ext>
            </a:extLst>
          </p:cNvPr>
          <p:cNvSpPr txBox="1"/>
          <p:nvPr/>
        </p:nvSpPr>
        <p:spPr>
          <a:xfrm>
            <a:off x="457200" y="2857500"/>
            <a:ext cx="1653198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ta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phải thương yêu nhau, phải kính trọng nhau, phải giúp đỡ nhau để mưu hạnh phúc chung của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ta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và con cháu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ta.</a:t>
            </a:r>
            <a:endParaRPr lang="vi-VN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 CHÍ MINH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Chim non đang sống với mẹ,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em nỡ bắt nó? Lát nữa chim mẹ về không thấy con sẽ buồn lắm đấy.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sách Quốc văn giáo khoa thư</a:t>
            </a:r>
            <a:endParaRPr lang="en-GB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Bé Rơm vừa chạy vừa nhìn xung quanh với nụ cười tươi rồi. Thỉnh thoảng, bé quay đầu lại, ngoắc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ngoắc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bàn tay bé xíu gọi bọn trẻ.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thấy vậy thích thú, đua nhau đuổi theo.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 HOÀI DƯƠNG</a:t>
            </a:r>
          </a:p>
          <a:p>
            <a:endParaRPr lang="en-GB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56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248</Words>
  <Application>Microsoft Office PowerPoint</Application>
  <PresentationFormat>Custom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Cambria</vt:lpstr>
      <vt:lpstr>#9Slide07 SVNDessert Menu Scrip</vt:lpstr>
      <vt:lpstr>Calibri</vt:lpstr>
      <vt:lpstr>Arial</vt:lpstr>
      <vt:lpstr>#9Slide07 SVNMomento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</dc:title>
  <dc:creator>ADMIN</dc:creator>
  <cp:lastModifiedBy>THKD</cp:lastModifiedBy>
  <cp:revision>2</cp:revision>
  <dcterms:created xsi:type="dcterms:W3CDTF">2006-08-16T00:00:00Z</dcterms:created>
  <dcterms:modified xsi:type="dcterms:W3CDTF">2024-11-25T14:50:51Z</dcterms:modified>
  <dc:identifier>DAGVZjbtGGg</dc:identifier>
</cp:coreProperties>
</file>