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305" r:id="rId2"/>
    <p:sldId id="454" r:id="rId3"/>
    <p:sldId id="456" r:id="rId4"/>
    <p:sldId id="450" r:id="rId5"/>
    <p:sldId id="455" r:id="rId6"/>
    <p:sldId id="347" r:id="rId7"/>
    <p:sldId id="453" r:id="rId8"/>
    <p:sldId id="458" r:id="rId9"/>
    <p:sldId id="459" r:id="rId10"/>
    <p:sldId id="452" r:id="rId11"/>
    <p:sldId id="445" r:id="rId12"/>
    <p:sldId id="446" r:id="rId13"/>
  </p:sldIdLst>
  <p:sldSz cx="12192000" cy="6858000"/>
  <p:notesSz cx="6858000" cy="9144000"/>
  <p:custDataLst>
    <p:tags r:id="rId15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229D"/>
    <a:srgbClr val="5B957E"/>
    <a:srgbClr val="FF3300"/>
    <a:srgbClr val="0000CC"/>
    <a:srgbClr val="6600FF"/>
    <a:srgbClr val="BEF488"/>
    <a:srgbClr val="FF99CC"/>
    <a:srgbClr val="CBF9C5"/>
    <a:srgbClr val="DAE9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74" autoAdjust="0"/>
    <p:restoredTop sz="85063" autoAdjust="0"/>
  </p:normalViewPr>
  <p:slideViewPr>
    <p:cSldViewPr>
      <p:cViewPr varScale="1">
        <p:scale>
          <a:sx n="57" d="100"/>
          <a:sy n="57" d="100"/>
        </p:scale>
        <p:origin x="844" y="5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C6A80E74-5C63-4567-9E1D-85990305E9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7167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80E74-5C63-4567-9E1D-85990305E9E2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6513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C182D5-9A57-4D41-8004-71D48B91AA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0137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642696-76AD-4910-A61C-3CE08A8885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320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C77251-FB86-4650-828E-17A56F22E6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90802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AEDF99-D713-483D-B8D5-55E056F88A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6892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703958-85A8-4553-BC98-7A311689EA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6377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D35E1B-FAE3-42FB-B73C-249FC76A0D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0252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50F60A-B2C2-4E61-93F5-1F7E1FE20E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9519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9C414E-8818-47C0-B21F-C4A253DB29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4585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8F29E7-4A63-4BC8-9C79-6DB6766CB83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8591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FC1B41-189D-461C-B5D3-0D02BCB040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0129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0F9C9A-42F9-4C34-8C3D-8412EB6BEE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9977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AB66E5-8B6A-48A2-893E-41C249D68A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3682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fld id="{5F10DE5D-6CB7-436A-8139-AD8DFE82ABC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DED3C353-00ED-97C8-B607-95A9EB8D8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7"/>
            <a:ext cx="12192000" cy="688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4">
            <a:extLst>
              <a:ext uri="{FF2B5EF4-FFF2-40B4-BE49-F238E27FC236}">
                <a16:creationId xmlns:a16="http://schemas.microsoft.com/office/drawing/2014/main" id="{7343FE20-CCED-4429-D608-EDFC2D4CF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2478" y="1268760"/>
            <a:ext cx="12192000" cy="3324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4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Tuần </a:t>
            </a:r>
            <a:r>
              <a:rPr lang="en-US" sz="4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12</a:t>
            </a:r>
            <a:endParaRPr lang="en-US" sz="4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ts val="1350"/>
              </a:spcBef>
              <a:defRPr/>
            </a:pPr>
            <a:r>
              <a:rPr lang="en-US" sz="4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Bài viết </a:t>
            </a:r>
            <a:r>
              <a:rPr lang="en-US" sz="4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2: </a:t>
            </a:r>
            <a:endParaRPr lang="en-US" sz="4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ts val="1350"/>
              </a:spcBef>
              <a:defRPr/>
            </a:pPr>
            <a:r>
              <a:rPr lang="en-US" sz="4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Luyện tập viết đoạn văn </a:t>
            </a:r>
            <a:r>
              <a:rPr lang="en-US" sz="4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tưởng tượng</a:t>
            </a:r>
            <a:endParaRPr lang="en-US" sz="4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ts val="1350"/>
              </a:spcBef>
              <a:defRPr/>
            </a:pPr>
            <a:r>
              <a:rPr lang="en-US" sz="3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(Tìm ý, sắp xếp ý)</a:t>
            </a:r>
            <a:endParaRPr lang="en-US" sz="46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5" descr="POINSET2">
            <a:extLst>
              <a:ext uri="{FF2B5EF4-FFF2-40B4-BE49-F238E27FC236}">
                <a16:creationId xmlns:a16="http://schemas.microsoft.com/office/drawing/2014/main" id="{1A6D274C-1A33-761B-475D-091A88CF1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219216" y="-174519"/>
            <a:ext cx="1560910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POINSET3">
            <a:extLst>
              <a:ext uri="{FF2B5EF4-FFF2-40B4-BE49-F238E27FC236}">
                <a16:creationId xmlns:a16="http://schemas.microsoft.com/office/drawing/2014/main" id="{4C1F8A6F-720C-F2D7-C0C6-522D12E0E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4621" y="4571333"/>
            <a:ext cx="3246937" cy="2319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POINSET2">
            <a:extLst>
              <a:ext uri="{FF2B5EF4-FFF2-40B4-BE49-F238E27FC236}">
                <a16:creationId xmlns:a16="http://schemas.microsoft.com/office/drawing/2014/main" id="{CA0AACF5-C8A2-5EB0-1D5A-4BB0F9E3B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473002" y="-113391"/>
            <a:ext cx="1566863" cy="187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7ACA080E-F0CF-2992-9618-9A62FEF2F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39" y="4740354"/>
            <a:ext cx="15240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A5F7FBD-720F-57E4-1A61-AD9CAA147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61" y="0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4D98A605-D995-00F2-6875-171F705C6C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06" b="94767" l="3074" r="96002">
                        <a14:foregroundMark x1="51056" y1="7892" x2="51056" y2="7892"/>
                        <a14:foregroundMark x1="41003" y1="7892" x2="48642" y2="7217"/>
                        <a14:foregroundMark x1="7431" y1="38574" x2="8035" y2="44440"/>
                        <a14:foregroundMark x1="62599" y1="82507" x2="51358" y2="86706"/>
                        <a14:foregroundMark x1="51358" y1="86706" x2="51358" y2="86706"/>
                        <a14:foregroundMark x1="93474" y1="32876" x2="93474" y2="32876"/>
                        <a14:foregroundMark x1="63033" y1="87888" x2="55545" y2="89892"/>
                        <a14:foregroundMark x1="96020" y1="35387" x2="96020" y2="35387"/>
                        <a14:foregroundMark x1="4131" y1="42266" x2="4131" y2="42266"/>
                        <a14:foregroundMark x1="46398" y1="4706" x2="46398" y2="4706"/>
                        <a14:foregroundMark x1="48642" y1="88225" x2="46398" y2="87550"/>
                        <a14:foregroundMark x1="71728" y1="87719" x2="73387" y2="90230"/>
                        <a14:foregroundMark x1="63636" y1="94429" x2="61392" y2="94767"/>
                        <a14:foregroundMark x1="3074" y1="88711" x2="3074" y2="88711"/>
                        <a14:foregroundMark x1="3074" y1="88711" x2="3074" y2="88711"/>
                        <a14:backgroundMark x1="50000" y1="78666" x2="50000" y2="78666"/>
                        <a14:backgroundMark x1="38910" y1="81177" x2="38910" y2="81177"/>
                        <a14:backgroundMark x1="81479" y1="71618" x2="81479" y2="71618"/>
                        <a14:backgroundMark x1="53452" y1="80333" x2="53452" y2="8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03712" y="2924944"/>
            <a:ext cx="4899565" cy="329917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F9532F-B2AA-66F5-145F-097AC94B4FF5}"/>
              </a:ext>
            </a:extLst>
          </p:cNvPr>
          <p:cNvSpPr txBox="1"/>
          <p:nvPr/>
        </p:nvSpPr>
        <p:spPr>
          <a:xfrm>
            <a:off x="3287688" y="1026880"/>
            <a:ext cx="59766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BÁO CÁO KẾT QUẢ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B85F67-5D62-4E7F-8C5B-3299221D1006}"/>
              </a:ext>
            </a:extLst>
          </p:cNvPr>
          <p:cNvSpPr txBox="1"/>
          <p:nvPr/>
        </p:nvSpPr>
        <p:spPr>
          <a:xfrm>
            <a:off x="371364" y="1772056"/>
            <a:ext cx="1144927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en-US" sz="3600" kern="0" dirty="0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Một số </a:t>
            </a:r>
            <a:r>
              <a:rPr lang="en-US" sz="3600" kern="0" dirty="0" smtClean="0">
                <a:solidFill>
                  <a:srgbClr val="00B05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 nêu kết quả thảo luận nhóm mình.</a:t>
            </a:r>
            <a:endParaRPr lang="en-US" sz="3600" kern="100" dirty="0">
              <a:solidFill>
                <a:srgbClr val="00B050"/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285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FBABD0B5-C827-6F1C-9A9A-EE350A15F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0" y="0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32A544-12D1-8EEB-46A4-F1F019CA2F59}"/>
              </a:ext>
            </a:extLst>
          </p:cNvPr>
          <p:cNvSpPr txBox="1"/>
          <p:nvPr/>
        </p:nvSpPr>
        <p:spPr>
          <a:xfrm>
            <a:off x="400062" y="3199395"/>
            <a:ext cx="11449272" cy="8056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en-US" sz="3600" kern="0" dirty="0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kern="0" dirty="0" err="1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kern="0" dirty="0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kern="0" dirty="0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kern="0" dirty="0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kern="0" dirty="0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kern="0" dirty="0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kern="0" dirty="0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kern="0" dirty="0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kern="0" dirty="0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kern="0" dirty="0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600" kern="0" dirty="0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nay?</a:t>
            </a:r>
            <a:endParaRPr lang="en-US" sz="3600" kern="100" dirty="0">
              <a:solidFill>
                <a:srgbClr val="00B050"/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3D8FD5-C341-41E5-CFFD-CF923AADC7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3691" y="960189"/>
            <a:ext cx="6822015" cy="1892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404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FBABD0B5-C827-6F1C-9A9A-EE350A15F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0" y="0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CC0C0EB-BDF5-9E72-E291-300F55E6803F}"/>
              </a:ext>
            </a:extLst>
          </p:cNvPr>
          <p:cNvSpPr txBox="1"/>
          <p:nvPr/>
        </p:nvSpPr>
        <p:spPr>
          <a:xfrm>
            <a:off x="1199456" y="2875001"/>
            <a:ext cx="100650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0070C0"/>
                </a:solidFill>
                <a:latin typeface="UTM Avo" panose="02040603050506020204" pitchFamily="18" charset="0"/>
              </a:rPr>
              <a:t>Chúc các em học tốt!</a:t>
            </a:r>
          </a:p>
        </p:txBody>
      </p:sp>
    </p:spTree>
    <p:extLst>
      <p:ext uri="{BB962C8B-B14F-4D97-AF65-F5344CB8AC3E}">
        <p14:creationId xmlns:p14="http://schemas.microsoft.com/office/powerpoint/2010/main" val="386814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19853E-3929-7515-FE66-0A9B9C5848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7999" y="1586784"/>
            <a:ext cx="6573079" cy="291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754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15580" y="188640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UTM Avo" panose="02040603050506020204" pitchFamily="18" charset="0"/>
              </a:rPr>
              <a:t> Bài hát: Em vẽ con tàu tương lai</a:t>
            </a:r>
            <a:endParaRPr lang="en-US" sz="3600" dirty="0">
              <a:latin typeface="UTM Avo" panose="02040603050506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43672" y="6093296"/>
            <a:ext cx="8784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Bài hát nói về điều gì?</a:t>
            </a:r>
            <a:endParaRPr lang="en-US" sz="3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Em vẽ con tàu tương lai - Bé Phan Hiếu Kiê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5400" y="836475"/>
            <a:ext cx="10729192" cy="453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204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A5F7FBD-720F-57E4-1A61-AD9CAA147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861" y="-99392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0093DF-C030-4E19-777D-1D939078136E}"/>
              </a:ext>
            </a:extLst>
          </p:cNvPr>
          <p:cNvSpPr txBox="1"/>
          <p:nvPr/>
        </p:nvSpPr>
        <p:spPr>
          <a:xfrm>
            <a:off x="4511824" y="-67163"/>
            <a:ext cx="349346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b="1" kern="100" dirty="0" smtClean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KHÁM PHÁ</a:t>
            </a:r>
            <a:endParaRPr lang="en-US" sz="4400" b="1" dirty="0">
              <a:solidFill>
                <a:srgbClr val="7030A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0093DF-C030-4E19-777D-1D939078136E}"/>
              </a:ext>
            </a:extLst>
          </p:cNvPr>
          <p:cNvSpPr txBox="1"/>
          <p:nvPr/>
        </p:nvSpPr>
        <p:spPr>
          <a:xfrm>
            <a:off x="1118177" y="670936"/>
            <a:ext cx="10369152" cy="14738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200" b="1" kern="100" dirty="0" smtClean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 ý và sắp xếp ý cho đoạn văn theo 1 trong 2 đề sau:</a:t>
            </a:r>
            <a:endParaRPr lang="en-US" sz="3600" b="1" dirty="0">
              <a:solidFill>
                <a:srgbClr val="7030A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0093DF-C030-4E19-777D-1D939078136E}"/>
              </a:ext>
            </a:extLst>
          </p:cNvPr>
          <p:cNvSpPr txBox="1"/>
          <p:nvPr/>
        </p:nvSpPr>
        <p:spPr>
          <a:xfrm>
            <a:off x="875420" y="1945335"/>
            <a:ext cx="10854666" cy="2203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3200" kern="100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3200" kern="1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 vào vở kịch “Ở vương quốc Tương Lai”, hãy viết một đoạn văn về vương quốc đó theo tưởng tượng của em.</a:t>
            </a:r>
            <a:endParaRPr lang="en-US" sz="3600" dirty="0">
              <a:solidFill>
                <a:schemeClr val="accent6">
                  <a:lumMod val="60000"/>
                  <a:lumOff val="4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0093DF-C030-4E19-777D-1D939078136E}"/>
              </a:ext>
            </a:extLst>
          </p:cNvPr>
          <p:cNvSpPr txBox="1"/>
          <p:nvPr/>
        </p:nvSpPr>
        <p:spPr>
          <a:xfrm>
            <a:off x="767408" y="3951407"/>
            <a:ext cx="11070690" cy="2203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kern="100" dirty="0" smtClean="0">
                <a:solidFill>
                  <a:srgbClr val="00B05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Dựa vào vở kịch “</a:t>
            </a:r>
            <a:r>
              <a:rPr lang="en-US" sz="3200" kern="100" dirty="0">
                <a:solidFill>
                  <a:srgbClr val="00B05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Ở vương quốc Tương </a:t>
            </a:r>
            <a:r>
              <a:rPr lang="en-US" sz="3200" kern="100" dirty="0" smtClean="0">
                <a:solidFill>
                  <a:srgbClr val="00B05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Lai” hãy viết đoạn văn về một em bé trong vở kịch đó theo tưởng tượng của em.</a:t>
            </a:r>
            <a:endParaRPr lang="en-US" sz="3200" dirty="0"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797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A5F7FBD-720F-57E4-1A61-AD9CAA147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861" y="-99392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0093DF-C030-4E19-777D-1D939078136E}"/>
              </a:ext>
            </a:extLst>
          </p:cNvPr>
          <p:cNvSpPr txBox="1"/>
          <p:nvPr/>
        </p:nvSpPr>
        <p:spPr>
          <a:xfrm>
            <a:off x="1127448" y="946844"/>
            <a:ext cx="11305256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000" kern="100" dirty="0" smtClean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Nhắc </a:t>
            </a:r>
            <a:r>
              <a:rPr lang="en-US" sz="3000" kern="1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 các b</a:t>
            </a:r>
            <a:r>
              <a:rPr lang="en-US" sz="3000" kern="10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ước</a:t>
            </a:r>
            <a:r>
              <a:rPr lang="en-US" sz="3000" kern="1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trong quy tắc bàn tay?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1421B8-8C5D-417B-A7D1-EAB06A8C598F}"/>
              </a:ext>
            </a:extLst>
          </p:cNvPr>
          <p:cNvPicPr/>
          <p:nvPr/>
        </p:nvPicPr>
        <p:blipFill rotWithShape="1">
          <a:blip r:embed="rId3"/>
          <a:srcRect l="23220" t="28616" r="54415" b="43020"/>
          <a:stretch/>
        </p:blipFill>
        <p:spPr bwMode="auto">
          <a:xfrm>
            <a:off x="2831544" y="1955551"/>
            <a:ext cx="6864856" cy="41377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2281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9" y="-7815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FB8D8513-8E17-4CA8-86C2-1AA18DF283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775520" y="7815"/>
            <a:ext cx="10073901" cy="6842370"/>
          </a:xfrm>
          <a:prstGeom prst="rect">
            <a:avLst/>
          </a:prstGeom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8F7FD592-9131-4F5D-BD64-5B42BCA7DDB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256448" y="2296343"/>
            <a:ext cx="2617140" cy="37100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47A2A5C-6D59-4C25-B322-0CC1892E6E2E}"/>
              </a:ext>
            </a:extLst>
          </p:cNvPr>
          <p:cNvSpPr txBox="1"/>
          <p:nvPr/>
        </p:nvSpPr>
        <p:spPr>
          <a:xfrm>
            <a:off x="3396082" y="2060848"/>
            <a:ext cx="7416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LUYỆN TẬP THỰC HÀNH</a:t>
            </a:r>
            <a:endParaRPr lang="vi-VN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8556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FBABD0B5-C827-6F1C-9A9A-EE350A15F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0" y="0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icture containing stationary&#10;&#10;Description automatically generated">
            <a:extLst>
              <a:ext uri="{FF2B5EF4-FFF2-40B4-BE49-F238E27FC236}">
                <a16:creationId xmlns:a16="http://schemas.microsoft.com/office/drawing/2014/main" id="{2720D724-7322-FC07-44CF-1F139282B0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44" b="96830" l="2798" r="97290">
                        <a14:foregroundMark x1="8680" y1="17137" x2="18484" y2="23650"/>
                        <a14:foregroundMark x1="18484" y1="23650" x2="34347" y2="26897"/>
                        <a14:foregroundMark x1="34347" y1="26897" x2="30337" y2="15485"/>
                        <a14:foregroundMark x1="30337" y1="15485" x2="23419" y2="16350"/>
                        <a14:foregroundMark x1="78211" y1="44131" x2="73474" y2="89356"/>
                        <a14:foregroundMark x1="73474" y1="89356" x2="73474" y2="89356"/>
                        <a14:foregroundMark x1="31064" y1="81902" x2="40163" y2="86513"/>
                        <a14:foregroundMark x1="68385" y1="9837" x2="81846" y2="20327"/>
                        <a14:foregroundMark x1="81846" y1="20327" x2="81846" y2="20327"/>
                        <a14:foregroundMark x1="82772" y1="7301" x2="70941" y2="18732"/>
                        <a14:foregroundMark x1="70941" y1="18732" x2="70941" y2="18732"/>
                        <a14:foregroundMark x1="83851" y1="85245" x2="79313" y2="92065"/>
                        <a14:foregroundMark x1="62194" y1="93967" x2="70566" y2="93180"/>
                        <a14:foregroundMark x1="55827" y1="58886" x2="61842" y2="61595"/>
                        <a14:foregroundMark x1="67658" y1="11278" x2="68738" y2="21422"/>
                        <a14:foregroundMark x1="68738" y1="21422" x2="68738" y2="21422"/>
                        <a14:foregroundMark x1="74752" y1="4611" x2="77484" y2="7935"/>
                        <a14:foregroundMark x1="86032" y1="13333" x2="86032" y2="16196"/>
                        <a14:foregroundMark x1="80767" y1="63016" x2="83675" y2="70951"/>
                        <a14:foregroundMark x1="40538" y1="84611" x2="39811" y2="88261"/>
                        <a14:foregroundMark x1="19960" y1="27301" x2="20687" y2="31912"/>
                        <a14:foregroundMark x1="8857" y1="29203" x2="11588" y2="31431"/>
                        <a14:foregroundMark x1="43269" y1="45072" x2="46354" y2="45879"/>
                        <a14:foregroundMark x1="88235" y1="71585" x2="88235" y2="78732"/>
                        <a14:foregroundMark x1="77308" y1="87301" x2="76757" y2="95235"/>
                        <a14:foregroundMark x1="80767" y1="7627" x2="78762" y2="23650"/>
                        <a14:foregroundMark x1="78762" y1="23650" x2="78762" y2="23650"/>
                        <a14:foregroundMark x1="14497" y1="61268" x2="17427" y2="61268"/>
                        <a14:foregroundMark x1="4142" y1="21595" x2="7777" y2="26667"/>
                        <a14:foregroundMark x1="88588" y1="44611" x2="88962" y2="45399"/>
                        <a14:foregroundMark x1="91870" y1="46513" x2="91870" y2="48722"/>
                        <a14:foregroundMark x1="25072" y1="85399" x2="43269" y2="87147"/>
                        <a14:foregroundMark x1="58185" y1="88088" x2="68011" y2="89529"/>
                        <a14:foregroundMark x1="68011" y1="90471" x2="67284" y2="94448"/>
                        <a14:foregroundMark x1="2864" y1="19673" x2="2864" y2="19673"/>
                        <a14:foregroundMark x1="41617" y1="16196" x2="41617" y2="16196"/>
                        <a14:foregroundMark x1="46728" y1="17618" x2="46728" y2="17618"/>
                        <a14:foregroundMark x1="52919" y1="17310" x2="52919" y2="17310"/>
                        <a14:foregroundMark x1="57832" y1="18098" x2="57832" y2="18098"/>
                        <a14:foregroundMark x1="22340" y1="80327" x2="22340" y2="84438"/>
                        <a14:foregroundMark x1="86032" y1="82229" x2="89866" y2="82690"/>
                        <a14:foregroundMark x1="20687" y1="81268" x2="36902" y2="87627"/>
                        <a14:foregroundMark x1="36902" y1="87627" x2="36902" y2="87627"/>
                        <a14:foregroundMark x1="37982" y1="84765" x2="41617" y2="90163"/>
                        <a14:foregroundMark x1="43446" y1="86033" x2="47279" y2="89529"/>
                        <a14:foregroundMark x1="27980" y1="83804" x2="27980" y2="83804"/>
                        <a14:foregroundMark x1="29610" y1="82863" x2="45803" y2="86513"/>
                        <a14:foregroundMark x1="48535" y1="81595" x2="41992" y2="87301"/>
                        <a14:foregroundMark x1="71668" y1="95235" x2="71668" y2="95235"/>
                        <a14:foregroundMark x1="93148" y1="62229" x2="93148" y2="62229"/>
                        <a14:foregroundMark x1="91870" y1="49529" x2="91870" y2="49529"/>
                        <a14:foregroundMark x1="89315" y1="8261" x2="90218" y2="10163"/>
                        <a14:foregroundMark x1="94779" y1="81902" x2="94779" y2="81902"/>
                        <a14:foregroundMark x1="71668" y1="96503" x2="69112" y2="96830"/>
                        <a14:foregroundMark x1="97334" y1="85552" x2="95880" y2="85552"/>
                        <a14:foregroundMark x1="94052" y1="90317" x2="94228" y2="91278"/>
                        <a14:foregroundMark x1="57656" y1="92853" x2="55276" y2="93487"/>
                        <a14:foregroundMark x1="46354" y1="95869" x2="46354" y2="95869"/>
                        <a14:foregroundMark x1="18881" y1="37771" x2="18881" y2="37771"/>
                        <a14:foregroundMark x1="28531" y1="42229" x2="28531" y2="42229"/>
                        <a14:foregroundMark x1="84953" y1="4131" x2="84953" y2="4131"/>
                        <a14:foregroundMark x1="73849" y1="4284" x2="73849" y2="4284"/>
                        <a14:foregroundMark x1="14871" y1="35082" x2="14871" y2="35082"/>
                        <a14:foregroundMark x1="15973" y1="35562" x2="15973" y2="35562"/>
                        <a14:foregroundMark x1="26702" y1="36196" x2="26702" y2="36196"/>
                        <a14:foregroundMark x1="17118" y1="36427" x2="26195" y2="44015"/>
                        <a14:foregroundMark x1="25511" y1="40729" x2="28266" y2="43842"/>
                        <a14:foregroundMark x1="23029" y1="37925" x2="23790" y2="38785"/>
                        <a14:foregroundMark x1="28148" y1="40457" x2="28464" y2="41383"/>
                        <a14:foregroundMark x1="25821" y1="33641" x2="27648" y2="38992"/>
                        <a14:foregroundMark x1="82111" y1="1844" x2="82111" y2="1844"/>
                        <a14:backgroundMark x1="20908" y1="37253" x2="21855" y2="38905"/>
                        <a14:backgroundMark x1="25248" y1="35274" x2="25622" y2="38079"/>
                        <a14:backgroundMark x1="23551" y1="37925" x2="23551" y2="37925"/>
                        <a14:backgroundMark x1="25248" y1="43343" x2="25248" y2="43343"/>
                        <a14:backgroundMark x1="26944" y1="39885" x2="26944" y2="39885"/>
                        <a14:backgroundMark x1="27319" y1="34621" x2="27319" y2="34621"/>
                        <a14:backgroundMark x1="23728" y1="37099" x2="23728" y2="37099"/>
                        <a14:backgroundMark x1="26195" y1="38252" x2="28266" y2="40384"/>
                        <a14:backgroundMark x1="22979" y1="36926" x2="24124" y2="38252"/>
                        <a14:backgroundMark x1="25446" y1="39558" x2="25446" y2="39558"/>
                        <a14:backgroundMark x1="24124" y1="38578" x2="27693" y2="42190"/>
                        <a14:backgroundMark x1="17515" y1="38905" x2="25248" y2="43842"/>
                        <a14:backgroundMark x1="27319" y1="38405" x2="27319" y2="38405"/>
                        <a14:backgroundMark x1="19762" y1="39232" x2="25821" y2="43689"/>
                        <a14:backgroundMark x1="26371" y1="38079" x2="28090" y2="39232"/>
                        <a14:backgroundMark x1="26195" y1="33967" x2="26195" y2="339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0" y="1628800"/>
            <a:ext cx="4079776" cy="54381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7BED81-B16E-AD3F-610E-2FA51821610F}"/>
              </a:ext>
            </a:extLst>
          </p:cNvPr>
          <p:cNvSpPr txBox="1"/>
          <p:nvPr/>
        </p:nvSpPr>
        <p:spPr>
          <a:xfrm>
            <a:off x="4104424" y="1484784"/>
            <a:ext cx="65399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    THẢO LUẬN NHÓM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4E321A-3EF8-9A54-A89A-F5F11EEF2DF7}"/>
              </a:ext>
            </a:extLst>
          </p:cNvPr>
          <p:cNvSpPr txBox="1"/>
          <p:nvPr/>
        </p:nvSpPr>
        <p:spPr>
          <a:xfrm>
            <a:off x="3863752" y="2639690"/>
            <a:ext cx="799288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smtClean="0">
                <a:solidFill>
                  <a:srgbClr val="7030A0"/>
                </a:solidFill>
              </a:rPr>
              <a:t>- </a:t>
            </a:r>
            <a:r>
              <a:rPr lang="vi-VN" sz="3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Dựa vào những gợi ý về nội dung trong SGK, tưởng tượng về nhân vật hoặc sự vật, sự việc được nêu trong đề bài và trao đổi với bạn theo gợi  ý.</a:t>
            </a:r>
            <a:endParaRPr lang="en-US" sz="6000" b="1" dirty="0">
              <a:solidFill>
                <a:schemeClr val="accent2">
                  <a:lumMod val="60000"/>
                  <a:lumOff val="4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160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7408" y="908720"/>
            <a:ext cx="108012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smtClean="0">
                <a:solidFill>
                  <a:srgbClr val="CE229D"/>
                </a:solidFill>
                <a:latin typeface="UTM Avo" panose="02040603050506020204" pitchFamily="18" charset="0"/>
              </a:rPr>
              <a:t>Gợi ý về nội dung:</a:t>
            </a:r>
          </a:p>
          <a:p>
            <a:pPr marL="342900" indent="-342900">
              <a:buAutoNum type="alphaLcParenR"/>
            </a:pPr>
            <a:r>
              <a:rPr lang="en-US" sz="3200" dirty="0" smtClean="0">
                <a:solidFill>
                  <a:srgbClr val="5B957E"/>
                </a:solidFill>
                <a:latin typeface="UTM Avo" panose="02040603050506020204" pitchFamily="18" charset="0"/>
              </a:rPr>
              <a:t>Tưởng tượng về vương quốc Tương Lai</a:t>
            </a:r>
          </a:p>
          <a:p>
            <a:pPr marL="285750" indent="-285750">
              <a:buFontTx/>
              <a:buChar char="-"/>
            </a:pPr>
            <a:r>
              <a:rPr lang="en-US" sz="3200" dirty="0" smtClean="0">
                <a:solidFill>
                  <a:srgbClr val="5B957E"/>
                </a:solidFill>
                <a:latin typeface="UTM Avo" panose="02040603050506020204" pitchFamily="18" charset="0"/>
              </a:rPr>
              <a:t>Nhà cửa trang trí thế nào? Vườn cây kì lạ thế nào?</a:t>
            </a:r>
          </a:p>
          <a:p>
            <a:pPr marL="285750" indent="-285750">
              <a:buFontTx/>
              <a:buChar char="-"/>
            </a:pPr>
            <a:r>
              <a:rPr lang="en-US" sz="3200" dirty="0" smtClean="0">
                <a:solidFill>
                  <a:srgbClr val="5B957E"/>
                </a:solidFill>
                <a:latin typeface="UTM Avo" panose="02040603050506020204" pitchFamily="18" charset="0"/>
              </a:rPr>
              <a:t>Ánh sáng và những đám mây đẹp thế nào?</a:t>
            </a:r>
          </a:p>
          <a:p>
            <a:pPr marL="285750" indent="-285750">
              <a:buFontTx/>
              <a:buChar char="-"/>
            </a:pPr>
            <a:r>
              <a:rPr lang="en-US" sz="3200" dirty="0" smtClean="0">
                <a:solidFill>
                  <a:srgbClr val="5B957E"/>
                </a:solidFill>
                <a:latin typeface="UTM Avo" panose="02040603050506020204" pitchFamily="18" charset="0"/>
              </a:rPr>
              <a:t>Ở đó có những ai? Họ đang làm gì?</a:t>
            </a:r>
          </a:p>
          <a:p>
            <a:r>
              <a:rPr lang="en-US" sz="3200" dirty="0" smtClean="0">
                <a:solidFill>
                  <a:srgbClr val="5B957E"/>
                </a:solidFill>
                <a:latin typeface="UTM Avo" panose="02040603050506020204" pitchFamily="18" charset="0"/>
              </a:rPr>
              <a:t>b) Tưởng tượng về một em bé ở Vương quốc Tương Lai</a:t>
            </a:r>
          </a:p>
          <a:p>
            <a:pPr marL="285750" indent="-285750">
              <a:buFontTx/>
              <a:buChar char="-"/>
            </a:pPr>
            <a:r>
              <a:rPr lang="en-US" sz="3200" dirty="0" smtClean="0">
                <a:solidFill>
                  <a:srgbClr val="5B957E"/>
                </a:solidFill>
                <a:latin typeface="UTM Avo" panose="02040603050506020204" pitchFamily="18" charset="0"/>
              </a:rPr>
              <a:t>Hình dáng, trang phục của em bé ấy như thế nào?</a:t>
            </a:r>
          </a:p>
          <a:p>
            <a:pPr marL="285750" indent="-285750">
              <a:buFontTx/>
              <a:buChar char="-"/>
            </a:pPr>
            <a:r>
              <a:rPr lang="en-US" sz="3200" dirty="0" smtClean="0">
                <a:solidFill>
                  <a:srgbClr val="5B957E"/>
                </a:solidFill>
                <a:latin typeface="UTM Avo" panose="02040603050506020204" pitchFamily="18" charset="0"/>
              </a:rPr>
              <a:t>Em bé ấy đang làm gì?</a:t>
            </a:r>
          </a:p>
          <a:p>
            <a:pPr marL="285750" indent="-285750">
              <a:buFontTx/>
              <a:buChar char="-"/>
            </a:pPr>
            <a:r>
              <a:rPr lang="en-US" sz="3200" dirty="0" smtClean="0">
                <a:solidFill>
                  <a:srgbClr val="5B957E"/>
                </a:solidFill>
                <a:latin typeface="UTM Avo" panose="02040603050506020204" pitchFamily="18" charset="0"/>
              </a:rPr>
              <a:t>Em bé ấy gặp ai, nói gì, giọng nói thế nào?</a:t>
            </a:r>
          </a:p>
        </p:txBody>
      </p:sp>
    </p:spTree>
    <p:extLst>
      <p:ext uri="{BB962C8B-B14F-4D97-AF65-F5344CB8AC3E}">
        <p14:creationId xmlns:p14="http://schemas.microsoft.com/office/powerpoint/2010/main" val="128879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5400" y="1124744"/>
            <a:ext cx="10801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smtClean="0">
                <a:solidFill>
                  <a:srgbClr val="CE229D"/>
                </a:solidFill>
                <a:latin typeface="UTM Avo" panose="02040603050506020204" pitchFamily="18" charset="0"/>
              </a:rPr>
              <a:t>Gợi ý về cách thực hiện:</a:t>
            </a:r>
          </a:p>
          <a:p>
            <a:pPr marL="342900" indent="-342900">
              <a:buAutoNum type="alphaLcParenR"/>
            </a:pPr>
            <a:r>
              <a:rPr lang="en-US" sz="3200" dirty="0" smtClean="0">
                <a:solidFill>
                  <a:srgbClr val="5B957E"/>
                </a:solidFill>
                <a:latin typeface="UTM Avo" panose="02040603050506020204" pitchFamily="18" charset="0"/>
              </a:rPr>
              <a:t>Tìm ý: Viết ra giấy bất kì từ nào thể hiện suy nghĩ của em (từ khóa)</a:t>
            </a:r>
          </a:p>
          <a:p>
            <a:pPr marL="342900" indent="-342900">
              <a:buAutoNum type="alphaLcParenR"/>
            </a:pPr>
            <a:r>
              <a:rPr lang="en-US" sz="3200" dirty="0" smtClean="0">
                <a:solidFill>
                  <a:srgbClr val="5B957E"/>
                </a:solidFill>
                <a:latin typeface="UTM Avo" panose="02040603050506020204" pitchFamily="18" charset="0"/>
              </a:rPr>
              <a:t>Sắp xếp ý:</a:t>
            </a:r>
          </a:p>
          <a:p>
            <a:pPr marL="457200" indent="-457200">
              <a:buFontTx/>
              <a:buChar char="-"/>
            </a:pPr>
            <a:r>
              <a:rPr lang="en-US" sz="3200" dirty="0" smtClean="0">
                <a:solidFill>
                  <a:srgbClr val="5B957E"/>
                </a:solidFill>
                <a:latin typeface="UTM Avo" panose="02040603050506020204" pitchFamily="18" charset="0"/>
              </a:rPr>
              <a:t>Nối các từ khóa có quan hệ gần nhất với nhau.</a:t>
            </a:r>
          </a:p>
          <a:p>
            <a:pPr marL="457200" indent="-457200">
              <a:buFontTx/>
              <a:buChar char="-"/>
            </a:pPr>
            <a:r>
              <a:rPr lang="en-US" sz="3200" dirty="0" smtClean="0">
                <a:solidFill>
                  <a:srgbClr val="5B957E"/>
                </a:solidFill>
                <a:latin typeface="UTM Avo" panose="02040603050506020204" pitchFamily="18" charset="0"/>
              </a:rPr>
              <a:t>Bỏ bớt những từ không phù hợp hoặc không cần thiết.</a:t>
            </a:r>
          </a:p>
          <a:p>
            <a:pPr marL="457200" indent="-457200">
              <a:buFontTx/>
              <a:buChar char="-"/>
            </a:pPr>
            <a:r>
              <a:rPr lang="en-US" sz="3200" dirty="0" smtClean="0">
                <a:solidFill>
                  <a:srgbClr val="5B957E"/>
                </a:solidFill>
                <a:latin typeface="UTM Avo" panose="02040603050506020204" pitchFamily="18" charset="0"/>
              </a:rPr>
              <a:t>Sắp xếp lại các từ khóa theo thứ bậc từ ý lớn đến ý nhỏ.</a:t>
            </a:r>
          </a:p>
        </p:txBody>
      </p:sp>
    </p:spTree>
    <p:extLst>
      <p:ext uri="{BB962C8B-B14F-4D97-AF65-F5344CB8AC3E}">
        <p14:creationId xmlns:p14="http://schemas.microsoft.com/office/powerpoint/2010/main" val="756785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76&quot;&gt;&lt;property id=&quot;20148&quot; value=&quot;5&quot;/&gt;&lt;property id=&quot;20300&quot; value=&quot;Slide 1&quot;/&gt;&lt;property id=&quot;20307&quot; value=&quot;284&quot;/&gt;&lt;/object&gt;&lt;object type=&quot;3&quot; unique_id=&quot;10077&quot;&gt;&lt;property id=&quot;20148&quot; value=&quot;5&quot;/&gt;&lt;property id=&quot;20300&quot; value=&quot;Slide 2&quot;/&gt;&lt;property id=&quot;20307&quot; value=&quot;271&quot;/&gt;&lt;/object&gt;&lt;object type=&quot;3&quot; unique_id=&quot;10078&quot;&gt;&lt;property id=&quot;20148&quot; value=&quot;5&quot;/&gt;&lt;property id=&quot;20300&quot; value=&quot;Slide 3&quot;/&gt;&lt;property id=&quot;20307&quot; value=&quot;279&quot;/&gt;&lt;/object&gt;&lt;object type=&quot;3&quot; unique_id=&quot;10079&quot;&gt;&lt;property id=&quot;20148&quot; value=&quot;5&quot;/&gt;&lt;property id=&quot;20300&quot; value=&quot;Slide 4&quot;/&gt;&lt;property id=&quot;20307&quot; value=&quot;281&quot;/&gt;&lt;/object&gt;&lt;object type=&quot;3&quot; unique_id=&quot;10080&quot;&gt;&lt;property id=&quot;20148&quot; value=&quot;5&quot;/&gt;&lt;property id=&quot;20300&quot; value=&quot;Slide 5&quot;/&gt;&lt;property id=&quot;20307&quot; value=&quot;272&quot;/&gt;&lt;/object&gt;&lt;object type=&quot;3&quot; unique_id=&quot;10081&quot;&gt;&lt;property id=&quot;20148&quot; value=&quot;5&quot;/&gt;&lt;property id=&quot;20300&quot; value=&quot;Slide 6&quot;/&gt;&lt;property id=&quot;20307&quot; value=&quot;288&quot;/&gt;&lt;/object&gt;&lt;object type=&quot;3&quot; unique_id=&quot;10082&quot;&gt;&lt;property id=&quot;20148&quot; value=&quot;5&quot;/&gt;&lt;property id=&quot;20300&quot; value=&quot;Slide 7&quot;/&gt;&lt;property id=&quot;20307&quot; value=&quot;273&quot;/&gt;&lt;/object&gt;&lt;object type=&quot;3&quot; unique_id=&quot;10083&quot;&gt;&lt;property id=&quot;20148&quot; value=&quot;5&quot;/&gt;&lt;property id=&quot;20300&quot; value=&quot;Slide 8 - &amp;quot;Trao đổi, thực hành&amp;quot;&quot;/&gt;&lt;property id=&quot;20307&quot; value=&quot;278&quot;/&gt;&lt;/object&gt;&lt;object type=&quot;3&quot; unique_id=&quot;10084&quot;&gt;&lt;property id=&quot;20148&quot; value=&quot;5&quot;/&gt;&lt;property id=&quot;20300&quot; value=&quot;Slide 9&quot;/&gt;&lt;property id=&quot;20307&quot; value=&quot;286&quot;/&gt;&lt;/object&gt;&lt;object type=&quot;3&quot; unique_id=&quot;10085&quot;&gt;&lt;property id=&quot;20148&quot; value=&quot;5&quot;/&gt;&lt;property id=&quot;20300&quot; value=&quot;Slide 10&quot;/&gt;&lt;property id=&quot;20307&quot; value=&quot;282&quot;/&gt;&lt;/object&gt;&lt;object type=&quot;3&quot; unique_id=&quot;10086&quot;&gt;&lt;property id=&quot;20148&quot; value=&quot;5&quot;/&gt;&lt;property id=&quot;20300&quot; value=&quot;Slide 11&quot;/&gt;&lt;property id=&quot;20307&quot; value=&quot;285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3709</TotalTime>
  <Words>372</Words>
  <Application>Microsoft Office PowerPoint</Application>
  <PresentationFormat>Widescreen</PresentationFormat>
  <Paragraphs>34</Paragraphs>
  <Slides>12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Times New Roman</vt:lpstr>
      <vt:lpstr>UTM Avo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XP-PRO-2011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Chuyen de GDNSTLVM</dc:title>
  <dc:creator>quyennt0412</dc:creator>
  <cp:lastModifiedBy>THKD</cp:lastModifiedBy>
  <cp:revision>239</cp:revision>
  <dcterms:created xsi:type="dcterms:W3CDTF">2013-10-28T09:13:32Z</dcterms:created>
  <dcterms:modified xsi:type="dcterms:W3CDTF">2024-11-25T13:44:24Z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