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56" r:id="rId5"/>
    <p:sldId id="260" r:id="rId6"/>
    <p:sldId id="265" r:id="rId7"/>
    <p:sldId id="264" r:id="rId8"/>
    <p:sldId id="263" r:id="rId9"/>
    <p:sldId id="261" r:id="rId10"/>
    <p:sldId id="268" r:id="rId11"/>
    <p:sldId id="269" r:id="rId12"/>
    <p:sldId id="267" r:id="rId13"/>
    <p:sldId id="266"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C63768-72AE-4D11-8909-9E24974CAA81}" type="datetimeFigureOut">
              <a:rPr lang="en-US" smtClean="0"/>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D033-B71B-47DE-9791-78BC304EDD50}" type="slidenum">
              <a:rPr lang="en-US" smtClean="0"/>
              <a:t>‹#›</a:t>
            </a:fld>
            <a:endParaRPr lang="en-US"/>
          </a:p>
        </p:txBody>
      </p:sp>
    </p:spTree>
    <p:extLst>
      <p:ext uri="{BB962C8B-B14F-4D97-AF65-F5344CB8AC3E}">
        <p14:creationId xmlns:p14="http://schemas.microsoft.com/office/powerpoint/2010/main" val="78180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63768-72AE-4D11-8909-9E24974CAA81}" type="datetimeFigureOut">
              <a:rPr lang="en-US" smtClean="0"/>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D033-B71B-47DE-9791-78BC304EDD50}" type="slidenum">
              <a:rPr lang="en-US" smtClean="0"/>
              <a:t>‹#›</a:t>
            </a:fld>
            <a:endParaRPr lang="en-US"/>
          </a:p>
        </p:txBody>
      </p:sp>
    </p:spTree>
    <p:extLst>
      <p:ext uri="{BB962C8B-B14F-4D97-AF65-F5344CB8AC3E}">
        <p14:creationId xmlns:p14="http://schemas.microsoft.com/office/powerpoint/2010/main" val="286910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63768-72AE-4D11-8909-9E24974CAA81}" type="datetimeFigureOut">
              <a:rPr lang="en-US" smtClean="0"/>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D033-B71B-47DE-9791-78BC304EDD50}" type="slidenum">
              <a:rPr lang="en-US" smtClean="0"/>
              <a:t>‹#›</a:t>
            </a:fld>
            <a:endParaRPr lang="en-US"/>
          </a:p>
        </p:txBody>
      </p:sp>
    </p:spTree>
    <p:extLst>
      <p:ext uri="{BB962C8B-B14F-4D97-AF65-F5344CB8AC3E}">
        <p14:creationId xmlns:p14="http://schemas.microsoft.com/office/powerpoint/2010/main" val="3143383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63768-72AE-4D11-8909-9E24974CAA81}" type="datetimeFigureOut">
              <a:rPr lang="en-US" smtClean="0"/>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D033-B71B-47DE-9791-78BC304EDD50}" type="slidenum">
              <a:rPr lang="en-US" smtClean="0"/>
              <a:t>‹#›</a:t>
            </a:fld>
            <a:endParaRPr lang="en-US"/>
          </a:p>
        </p:txBody>
      </p:sp>
    </p:spTree>
    <p:extLst>
      <p:ext uri="{BB962C8B-B14F-4D97-AF65-F5344CB8AC3E}">
        <p14:creationId xmlns:p14="http://schemas.microsoft.com/office/powerpoint/2010/main" val="157948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C63768-72AE-4D11-8909-9E24974CAA81}" type="datetimeFigureOut">
              <a:rPr lang="en-US" smtClean="0"/>
              <a:t>11/24/2024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D033-B71B-47DE-9791-78BC304EDD50}" type="slidenum">
              <a:rPr lang="en-US" smtClean="0"/>
              <a:t>‹#›</a:t>
            </a:fld>
            <a:endParaRPr lang="en-US"/>
          </a:p>
        </p:txBody>
      </p:sp>
    </p:spTree>
    <p:extLst>
      <p:ext uri="{BB962C8B-B14F-4D97-AF65-F5344CB8AC3E}">
        <p14:creationId xmlns:p14="http://schemas.microsoft.com/office/powerpoint/2010/main" val="419470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C63768-72AE-4D11-8909-9E24974CAA81}" type="datetimeFigureOut">
              <a:rPr lang="en-US" smtClean="0"/>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0D033-B71B-47DE-9791-78BC304EDD50}" type="slidenum">
              <a:rPr lang="en-US" smtClean="0"/>
              <a:t>‹#›</a:t>
            </a:fld>
            <a:endParaRPr lang="en-US"/>
          </a:p>
        </p:txBody>
      </p:sp>
    </p:spTree>
    <p:extLst>
      <p:ext uri="{BB962C8B-B14F-4D97-AF65-F5344CB8AC3E}">
        <p14:creationId xmlns:p14="http://schemas.microsoft.com/office/powerpoint/2010/main" val="1162247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C63768-72AE-4D11-8909-9E24974CAA81}" type="datetimeFigureOut">
              <a:rPr lang="en-US" smtClean="0"/>
              <a:t>11/24/2024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0D033-B71B-47DE-9791-78BC304EDD50}" type="slidenum">
              <a:rPr lang="en-US" smtClean="0"/>
              <a:t>‹#›</a:t>
            </a:fld>
            <a:endParaRPr lang="en-US"/>
          </a:p>
        </p:txBody>
      </p:sp>
    </p:spTree>
    <p:extLst>
      <p:ext uri="{BB962C8B-B14F-4D97-AF65-F5344CB8AC3E}">
        <p14:creationId xmlns:p14="http://schemas.microsoft.com/office/powerpoint/2010/main" val="380006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C63768-72AE-4D11-8909-9E24974CAA81}" type="datetimeFigureOut">
              <a:rPr lang="en-US" smtClean="0"/>
              <a:t>11/24/2024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0D033-B71B-47DE-9791-78BC304EDD50}" type="slidenum">
              <a:rPr lang="en-US" smtClean="0"/>
              <a:t>‹#›</a:t>
            </a:fld>
            <a:endParaRPr lang="en-US"/>
          </a:p>
        </p:txBody>
      </p:sp>
    </p:spTree>
    <p:extLst>
      <p:ext uri="{BB962C8B-B14F-4D97-AF65-F5344CB8AC3E}">
        <p14:creationId xmlns:p14="http://schemas.microsoft.com/office/powerpoint/2010/main" val="232405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C63768-72AE-4D11-8909-9E24974CAA81}" type="datetimeFigureOut">
              <a:rPr lang="en-US" smtClean="0"/>
              <a:t>11/24/2024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0D033-B71B-47DE-9791-78BC304EDD50}" type="slidenum">
              <a:rPr lang="en-US" smtClean="0"/>
              <a:t>‹#›</a:t>
            </a:fld>
            <a:endParaRPr lang="en-US"/>
          </a:p>
        </p:txBody>
      </p:sp>
    </p:spTree>
    <p:extLst>
      <p:ext uri="{BB962C8B-B14F-4D97-AF65-F5344CB8AC3E}">
        <p14:creationId xmlns:p14="http://schemas.microsoft.com/office/powerpoint/2010/main" val="36558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C63768-72AE-4D11-8909-9E24974CAA81}" type="datetimeFigureOut">
              <a:rPr lang="en-US" smtClean="0"/>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0D033-B71B-47DE-9791-78BC304EDD50}" type="slidenum">
              <a:rPr lang="en-US" smtClean="0"/>
              <a:t>‹#›</a:t>
            </a:fld>
            <a:endParaRPr lang="en-US"/>
          </a:p>
        </p:txBody>
      </p:sp>
    </p:spTree>
    <p:extLst>
      <p:ext uri="{BB962C8B-B14F-4D97-AF65-F5344CB8AC3E}">
        <p14:creationId xmlns:p14="http://schemas.microsoft.com/office/powerpoint/2010/main" val="1053886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8C63768-72AE-4D11-8909-9E24974CAA81}" type="datetimeFigureOut">
              <a:rPr lang="en-US" smtClean="0"/>
              <a:t>11/24/2024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0D033-B71B-47DE-9791-78BC304EDD50}" type="slidenum">
              <a:rPr lang="en-US" smtClean="0"/>
              <a:t>‹#›</a:t>
            </a:fld>
            <a:endParaRPr lang="en-US"/>
          </a:p>
        </p:txBody>
      </p:sp>
    </p:spTree>
    <p:extLst>
      <p:ext uri="{BB962C8B-B14F-4D97-AF65-F5344CB8AC3E}">
        <p14:creationId xmlns:p14="http://schemas.microsoft.com/office/powerpoint/2010/main" val="60553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63768-72AE-4D11-8909-9E24974CAA81}" type="datetimeFigureOut">
              <a:rPr lang="en-US" smtClean="0"/>
              <a:t>11/24/2024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0D033-B71B-47DE-9791-78BC304EDD50}" type="slidenum">
              <a:rPr lang="en-US" smtClean="0"/>
              <a:t>‹#›</a:t>
            </a:fld>
            <a:endParaRPr lang="en-US"/>
          </a:p>
        </p:txBody>
      </p:sp>
    </p:spTree>
    <p:extLst>
      <p:ext uri="{BB962C8B-B14F-4D97-AF65-F5344CB8AC3E}">
        <p14:creationId xmlns:p14="http://schemas.microsoft.com/office/powerpoint/2010/main" val="365347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2-Point Star 7"/>
          <p:cNvSpPr/>
          <p:nvPr/>
        </p:nvSpPr>
        <p:spPr>
          <a:xfrm rot="319331">
            <a:off x="0" y="197640"/>
            <a:ext cx="5184576" cy="2747437"/>
          </a:xfrm>
          <a:prstGeom prst="star32">
            <a:avLst>
              <a:gd name="adj" fmla="val 42371"/>
            </a:avLst>
          </a:prstGeom>
          <a:solidFill>
            <a:srgbClr val="FFFF00"/>
          </a:solidFill>
          <a:ln>
            <a:solidFill>
              <a:srgbClr val="FFCC00"/>
            </a:solidFill>
          </a:ln>
        </p:spPr>
        <p:style>
          <a:lnRef idx="3">
            <a:schemeClr val="lt1"/>
          </a:lnRef>
          <a:fillRef idx="1">
            <a:schemeClr val="accent5"/>
          </a:fillRef>
          <a:effectRef idx="1">
            <a:schemeClr val="accent5"/>
          </a:effectRef>
          <a:fontRef idx="minor">
            <a:schemeClr val="lt1"/>
          </a:fontRef>
        </p:style>
        <p:txBody>
          <a:bodyPr rtlCol="0" anchor="ctr">
            <a:prstTxWarp prst="textArchUp">
              <a:avLst/>
            </a:prstTxWarp>
          </a:bodyPr>
          <a:lstStyle/>
          <a:p>
            <a:pPr algn="ctr" defTabSz="1219170">
              <a:defRPr/>
            </a:pPr>
            <a:endParaRPr lang="en-US" sz="8000" b="1" dirty="0">
              <a:solidFill>
                <a:prstClr val="black">
                  <a:lumMod val="95000"/>
                  <a:lumOff val="5000"/>
                </a:prst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10" name="Rectangle 9"/>
          <p:cNvSpPr/>
          <p:nvPr/>
        </p:nvSpPr>
        <p:spPr>
          <a:xfrm>
            <a:off x="-455712" y="1713971"/>
            <a:ext cx="6096000" cy="1231107"/>
          </a:xfrm>
          <a:prstGeom prst="rect">
            <a:avLst/>
          </a:prstGeom>
        </p:spPr>
        <p:txBody>
          <a:bodyPr>
            <a:prstTxWarp prst="textArchUp">
              <a:avLst/>
            </a:prstTxWarp>
            <a:spAutoFit/>
          </a:bodyPr>
          <a:lstStyle/>
          <a:p>
            <a:pPr algn="ctr" defTabSz="1219170">
              <a:defRPr/>
            </a:pPr>
            <a:r>
              <a:rPr lang="vi-VN" sz="4800" b="1">
                <a:solidFill>
                  <a:prstClr val="black">
                    <a:lumMod val="95000"/>
                    <a:lumOff val="5000"/>
                  </a:prstClr>
                </a:solidFill>
                <a:effectLst>
                  <a:outerShdw blurRad="38100" dist="38100" dir="2700000" algn="tl">
                    <a:srgbClr val="000000">
                      <a:alpha val="43137"/>
                    </a:srgbClr>
                  </a:outerShdw>
                </a:effectLst>
                <a:latin typeface="Calibri" pitchFamily="34" charset="0"/>
                <a:cs typeface="Calibri" pitchFamily="34" charset="0"/>
              </a:rPr>
              <a:t>Lớp 1</a:t>
            </a:r>
            <a:endParaRPr lang="en-US" sz="9600" b="1" dirty="0">
              <a:solidFill>
                <a:prstClr val="black">
                  <a:lumMod val="95000"/>
                  <a:lumOff val="5000"/>
                </a:prst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TextBox 3"/>
          <p:cNvSpPr txBox="1"/>
          <p:nvPr/>
        </p:nvSpPr>
        <p:spPr>
          <a:xfrm>
            <a:off x="3503712" y="3621021"/>
            <a:ext cx="8160907" cy="830997"/>
          </a:xfrm>
          <a:prstGeom prst="rect">
            <a:avLst/>
          </a:prstGeom>
          <a:noFill/>
        </p:spPr>
        <p:txBody>
          <a:bodyPr wrap="square" rtlCol="0">
            <a:spAutoFit/>
          </a:bodyPr>
          <a:lstStyle/>
          <a:p>
            <a:pPr defTabSz="1219170"/>
            <a:r>
              <a:rPr lang="vi-VN" sz="4800" b="1" dirty="0">
                <a:solidFill>
                  <a:srgbClr val="FF0000"/>
                </a:solidFill>
                <a:latin typeface="HP001 4 hàng" panose="020B0603050302020204" pitchFamily="34" charset="0"/>
              </a:rPr>
              <a:t>Giáo viên: Nguyễn Thị </a:t>
            </a:r>
            <a:r>
              <a:rPr lang="en-US" sz="4800" b="1" dirty="0" err="1" smtClean="0">
                <a:solidFill>
                  <a:srgbClr val="FF0000"/>
                </a:solidFill>
                <a:latin typeface="HP001 4 hàng" panose="020B0603050302020204" pitchFamily="34" charset="0"/>
              </a:rPr>
              <a:t>Hà</a:t>
            </a:r>
            <a:endParaRPr lang="en-US" sz="4800" b="1"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2093972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Quê Hương Tươi Đẹp - Nhạc Thiếu Nhi Ha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4587061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ỔNG HỢP\ẢNH BÌA\HÌNH ẢNH TRANG TRÍ\ẢNH BÌA G.A\55449150-nature-summer-daisy-flowers-with-butterfly.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4" name="WordArt 8"/>
          <p:cNvSpPr>
            <a:spLocks noChangeArrowheads="1" noChangeShapeType="1" noTextEdit="1"/>
          </p:cNvSpPr>
          <p:nvPr/>
        </p:nvSpPr>
        <p:spPr bwMode="auto">
          <a:xfrm>
            <a:off x="1625601" y="3225802"/>
            <a:ext cx="9873673" cy="1223433"/>
          </a:xfrm>
          <a:prstGeom prst="rect">
            <a:avLst/>
          </a:prstGeom>
        </p:spPr>
        <p:txBody>
          <a:bodyPr spcFirstLastPara="1" wrap="none" lIns="121917" tIns="60959" rIns="121917" bIns="60959" numCol="1" fromWordArt="1">
            <a:prstTxWarp prst="textArchDown">
              <a:avLst>
                <a:gd name="adj" fmla="val 21535708"/>
              </a:avLst>
            </a:prstTxWarp>
          </a:bodyPr>
          <a:lstStyle/>
          <a:p>
            <a:pPr algn="ctr"/>
            <a:r>
              <a:rPr lang="pt-BR" sz="4800" b="1" kern="10" dirty="0">
                <a:ln w="31550" cmpd="sng">
                  <a:solidFill>
                    <a:srgbClr val="0000FF"/>
                  </a:solidFill>
                  <a:prstDash val="solid"/>
                </a:ln>
                <a:solidFill>
                  <a:srgbClr val="FFFF00"/>
                </a:solidFill>
                <a:effectLst>
                  <a:outerShdw blurRad="50800" dist="40000" dir="5400000" algn="tl" rotWithShape="0">
                    <a:srgbClr val="000000">
                      <a:shade val="5000"/>
                      <a:satMod val="120000"/>
                      <a:alpha val="33000"/>
                    </a:srgbClr>
                  </a:outerShdw>
                </a:effectLst>
                <a:latin typeface="Times New Roman"/>
                <a:cs typeface="Times New Roman"/>
              </a:rPr>
              <a:t>Chúc các em học giỏi</a:t>
            </a:r>
            <a:endParaRPr lang="en-US" sz="4800" b="1" kern="10" dirty="0">
              <a:ln w="31550" cmpd="sng">
                <a:solidFill>
                  <a:srgbClr val="0000FF"/>
                </a:solidFill>
                <a:prstDash val="solid"/>
              </a:ln>
              <a:solidFill>
                <a:srgbClr val="FFFF00"/>
              </a:solidFill>
              <a:effectLst>
                <a:outerShdw blurRad="50800" dist="40000" dir="5400000" algn="tl" rotWithShape="0">
                  <a:srgbClr val="000000">
                    <a:shade val="5000"/>
                    <a:satMod val="120000"/>
                    <a:alpha val="33000"/>
                  </a:srgbClr>
                </a:outerShdw>
              </a:effectLst>
              <a:latin typeface="Times New Roman"/>
              <a:cs typeface="Times New Roman"/>
            </a:endParaRPr>
          </a:p>
        </p:txBody>
      </p:sp>
    </p:spTree>
    <p:extLst>
      <p:ext uri="{BB962C8B-B14F-4D97-AF65-F5344CB8AC3E}">
        <p14:creationId xmlns:p14="http://schemas.microsoft.com/office/powerpoint/2010/main" val="843383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661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259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702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thiết kế giáo án điện tử Powerpoint (P2) | Hình nền, Thiết kế,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72589" y="789272"/>
            <a:ext cx="5628139" cy="707886"/>
          </a:xfrm>
          <a:prstGeom prst="rect">
            <a:avLst/>
          </a:prstGeom>
          <a:noFill/>
        </p:spPr>
        <p:txBody>
          <a:bodyPr wrap="square" rtlCol="0">
            <a:spAutoFit/>
          </a:bodyPr>
          <a:lstStyle/>
          <a:p>
            <a:r>
              <a:rPr lang="vi-VN" sz="4000" b="1" dirty="0">
                <a:latin typeface="+mj-lt"/>
              </a:rPr>
              <a:t>Môn: </a:t>
            </a:r>
            <a:r>
              <a:rPr lang="en-US" sz="4000" b="1" dirty="0">
                <a:latin typeface="Times New Roman" panose="02020603050405020304" pitchFamily="18" charset="0"/>
                <a:cs typeface="Times New Roman" panose="02020603050405020304" pitchFamily="18" charset="0"/>
              </a:rPr>
              <a:t>Tự nhiên và xã hội</a:t>
            </a:r>
          </a:p>
        </p:txBody>
      </p:sp>
      <p:sp>
        <p:nvSpPr>
          <p:cNvPr id="5" name="TextBox 4"/>
          <p:cNvSpPr txBox="1"/>
          <p:nvPr/>
        </p:nvSpPr>
        <p:spPr>
          <a:xfrm>
            <a:off x="635267" y="1742173"/>
            <a:ext cx="10222030" cy="1446550"/>
          </a:xfrm>
          <a:prstGeom prst="rect">
            <a:avLst/>
          </a:prstGeom>
          <a:noFill/>
        </p:spPr>
        <p:txBody>
          <a:bodyPr wrap="square" rtlCol="0">
            <a:spAutoFit/>
          </a:bodyPr>
          <a:lstStyle/>
          <a:p>
            <a:r>
              <a:rPr lang="vi-VN" sz="4400" b="1" dirty="0" smtClean="0">
                <a:solidFill>
                  <a:srgbClr val="FF0000"/>
                </a:solidFill>
                <a:latin typeface="+mj-lt"/>
              </a:rPr>
              <a:t>                           Thực hành:</a:t>
            </a:r>
          </a:p>
          <a:p>
            <a:r>
              <a:rPr lang="vi-VN" sz="4400" b="1" dirty="0" smtClean="0">
                <a:solidFill>
                  <a:srgbClr val="FF0000"/>
                </a:solidFill>
                <a:latin typeface="+mj-lt"/>
              </a:rPr>
              <a:t> Cuộc sống xung quanh trường học</a:t>
            </a:r>
            <a:r>
              <a:rPr lang="en-US" sz="4400" b="1" dirty="0" smtClean="0">
                <a:solidFill>
                  <a:srgbClr val="FF0000"/>
                </a:solidFill>
                <a:latin typeface="+mj-lt"/>
              </a:rPr>
              <a:t>(</a:t>
            </a:r>
            <a:r>
              <a:rPr lang="vi-VN" sz="4400" b="1" dirty="0" smtClean="0">
                <a:solidFill>
                  <a:srgbClr val="FF0000"/>
                </a:solidFill>
                <a:latin typeface="+mj-lt"/>
              </a:rPr>
              <a:t>T1</a:t>
            </a:r>
            <a:r>
              <a:rPr lang="en-US" sz="4400" b="1" dirty="0" smtClean="0">
                <a:solidFill>
                  <a:srgbClr val="FF0000"/>
                </a:solidFill>
                <a:latin typeface="+mj-lt"/>
              </a:rPr>
              <a:t>)</a:t>
            </a:r>
            <a:endParaRPr lang="en-US" sz="4400" b="1" dirty="0">
              <a:solidFill>
                <a:srgbClr val="FF0000"/>
              </a:solidFill>
              <a:latin typeface="+mj-lt"/>
            </a:endParaRPr>
          </a:p>
        </p:txBody>
      </p:sp>
      <p:sp>
        <p:nvSpPr>
          <p:cNvPr id="6" name="TextBox 5"/>
          <p:cNvSpPr txBox="1"/>
          <p:nvPr/>
        </p:nvSpPr>
        <p:spPr>
          <a:xfrm>
            <a:off x="4353618" y="4201181"/>
            <a:ext cx="4782078" cy="461665"/>
          </a:xfrm>
          <a:prstGeom prst="rect">
            <a:avLst/>
          </a:prstGeom>
          <a:noFill/>
        </p:spPr>
        <p:txBody>
          <a:bodyPr wrap="none" rtlCol="0">
            <a:spAutoFit/>
          </a:bodyPr>
          <a:lstStyle/>
          <a:p>
            <a:r>
              <a:rPr lang="vi-VN" sz="2400" b="1" i="1" dirty="0">
                <a:latin typeface="+mj-lt"/>
              </a:rPr>
              <a:t>Giáo viên thực hiện</a:t>
            </a:r>
            <a:r>
              <a:rPr lang="en-US" sz="2400" b="1" i="1" dirty="0">
                <a:latin typeface="+mj-lt"/>
              </a:rPr>
              <a:t>: </a:t>
            </a:r>
            <a:r>
              <a:rPr lang="vi-VN" sz="2400" b="1" i="1" dirty="0" smtClean="0">
                <a:latin typeface="+mj-lt"/>
              </a:rPr>
              <a:t>Nguyễn Thị </a:t>
            </a:r>
            <a:r>
              <a:rPr lang="en-US" sz="2400" b="1" i="1" dirty="0" err="1" smtClean="0">
                <a:latin typeface="+mj-lt"/>
              </a:rPr>
              <a:t>Hà</a:t>
            </a:r>
            <a:endParaRPr lang="en-US" sz="2400" b="1" i="1" dirty="0">
              <a:latin typeface="+mj-lt"/>
            </a:endParaRPr>
          </a:p>
        </p:txBody>
      </p:sp>
    </p:spTree>
    <p:extLst>
      <p:ext uri="{BB962C8B-B14F-4D97-AF65-F5344CB8AC3E}">
        <p14:creationId xmlns:p14="http://schemas.microsoft.com/office/powerpoint/2010/main" val="327170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544945"/>
            <a:ext cx="10058400" cy="5657850"/>
          </a:xfrm>
          <a:prstGeom prst="rect">
            <a:avLst/>
          </a:prstGeom>
        </p:spPr>
      </p:pic>
    </p:spTree>
    <p:extLst>
      <p:ext uri="{BB962C8B-B14F-4D97-AF65-F5344CB8AC3E}">
        <p14:creationId xmlns:p14="http://schemas.microsoft.com/office/powerpoint/2010/main" val="196935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889" y="-462012"/>
            <a:ext cx="10058400" cy="3757877"/>
          </a:xfrm>
          <a:prstGeom prst="rect">
            <a:avLst/>
          </a:prstGeom>
        </p:spPr>
      </p:pic>
      <p:sp>
        <p:nvSpPr>
          <p:cNvPr id="5" name="Rectangle 4"/>
          <p:cNvSpPr/>
          <p:nvPr/>
        </p:nvSpPr>
        <p:spPr>
          <a:xfrm>
            <a:off x="250257" y="3946358"/>
            <a:ext cx="11357810" cy="1569660"/>
          </a:xfrm>
          <a:prstGeom prst="rect">
            <a:avLst/>
          </a:prstGeom>
        </p:spPr>
        <p:txBody>
          <a:bodyPr wrap="square">
            <a:spAutoFit/>
          </a:bodyPr>
          <a:lstStyle/>
          <a:p>
            <a:r>
              <a:rPr lang="vi-VN" sz="2400" b="0" i="0" dirty="0" smtClean="0">
                <a:solidFill>
                  <a:srgbClr val="116AB1"/>
                </a:solidFill>
                <a:effectLst/>
                <a:latin typeface="Roboto"/>
              </a:rPr>
              <a:t>1. Chuẩn bị khi đi quan sát </a:t>
            </a:r>
            <a:r>
              <a:rPr lang="vi-VN" sz="2400" b="1" i="0" dirty="0" smtClean="0">
                <a:solidFill>
                  <a:srgbClr val="116AB1"/>
                </a:solidFill>
                <a:effectLst/>
                <a:latin typeface="Roboto"/>
              </a:rPr>
              <a:t/>
            </a:r>
            <a:br>
              <a:rPr lang="vi-VN" sz="2400" b="1" i="0" dirty="0" smtClean="0">
                <a:solidFill>
                  <a:srgbClr val="116AB1"/>
                </a:solidFill>
                <a:effectLst/>
                <a:latin typeface="Roboto"/>
              </a:rPr>
            </a:br>
            <a:endParaRPr lang="vi-VN" sz="2400" b="0" i="0" dirty="0" smtClean="0">
              <a:solidFill>
                <a:srgbClr val="116AB1"/>
              </a:solidFill>
              <a:effectLst/>
              <a:latin typeface="Roboto"/>
            </a:endParaRPr>
          </a:p>
          <a:p>
            <a:r>
              <a:rPr lang="vi-VN" sz="2400" b="1" i="0" dirty="0" smtClean="0">
                <a:solidFill>
                  <a:srgbClr val="333333"/>
                </a:solidFill>
                <a:effectLst/>
                <a:latin typeface="Roboto"/>
              </a:rPr>
              <a:t>Khi đi quan sát các bạn trong hình dưới đây mang theo những gì và trang phục như thế nào?</a:t>
            </a:r>
            <a:endParaRPr lang="vi-VN" sz="2400" b="0" i="0" dirty="0">
              <a:solidFill>
                <a:srgbClr val="333333"/>
              </a:solidFill>
              <a:effectLst/>
              <a:latin typeface="Roboto"/>
            </a:endParaRPr>
          </a:p>
        </p:txBody>
      </p:sp>
    </p:spTree>
    <p:extLst>
      <p:ext uri="{BB962C8B-B14F-4D97-AF65-F5344CB8AC3E}">
        <p14:creationId xmlns:p14="http://schemas.microsoft.com/office/powerpoint/2010/main" val="16310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4909" y="64656"/>
            <a:ext cx="7472218" cy="5030498"/>
          </a:xfrm>
          <a:prstGeom prst="rect">
            <a:avLst/>
          </a:prstGeom>
        </p:spPr>
      </p:pic>
      <p:sp>
        <p:nvSpPr>
          <p:cNvPr id="3" name="Rectangle 2"/>
          <p:cNvSpPr/>
          <p:nvPr/>
        </p:nvSpPr>
        <p:spPr>
          <a:xfrm>
            <a:off x="406401" y="5366328"/>
            <a:ext cx="11517744" cy="954107"/>
          </a:xfrm>
          <a:prstGeom prst="rect">
            <a:avLst/>
          </a:prstGeom>
        </p:spPr>
        <p:txBody>
          <a:bodyPr wrap="square">
            <a:spAutoFit/>
          </a:bodyPr>
          <a:lstStyle/>
          <a:p>
            <a:pPr>
              <a:buFont typeface="Arial" panose="020B0604020202020204" pitchFamily="34" charset="0"/>
              <a:buChar char="•"/>
            </a:pPr>
            <a:r>
              <a:rPr lang="vi-VN" sz="2800" b="1" i="0" dirty="0" smtClean="0">
                <a:solidFill>
                  <a:srgbClr val="333333"/>
                </a:solidFill>
                <a:effectLst/>
                <a:latin typeface="Roboto"/>
              </a:rPr>
              <a:t>Quan sát hình vẽ, ta thấy khi đi quan sát các bạn mang phiếu quan sát, bút, bình nước và mặc đồng phục đúng quy định.</a:t>
            </a:r>
            <a:endParaRPr lang="vi-VN" sz="2800" b="1" i="0" dirty="0">
              <a:solidFill>
                <a:srgbClr val="333333"/>
              </a:solidFill>
              <a:effectLst/>
              <a:latin typeface="Roboto"/>
            </a:endParaRPr>
          </a:p>
        </p:txBody>
      </p:sp>
    </p:spTree>
    <p:extLst>
      <p:ext uri="{BB962C8B-B14F-4D97-AF65-F5344CB8AC3E}">
        <p14:creationId xmlns:p14="http://schemas.microsoft.com/office/powerpoint/2010/main" val="361081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817" y="0"/>
            <a:ext cx="10372437" cy="400110"/>
          </a:xfrm>
          <a:prstGeom prst="rect">
            <a:avLst/>
          </a:prstGeom>
        </p:spPr>
        <p:txBody>
          <a:bodyPr wrap="square">
            <a:spAutoFit/>
          </a:bodyPr>
          <a:lstStyle/>
          <a:p>
            <a:r>
              <a:rPr lang="vi-VN" sz="2000" b="1" i="0" dirty="0" smtClean="0">
                <a:solidFill>
                  <a:srgbClr val="333333"/>
                </a:solidFill>
                <a:effectLst/>
                <a:latin typeface="Roboto"/>
              </a:rPr>
              <a:t>Dựa vào mẫu phiếu dưới đây, hãy cho biết em cần quan sát những gì?</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308" y="526473"/>
            <a:ext cx="9217891" cy="4922982"/>
          </a:xfrm>
          <a:prstGeom prst="rect">
            <a:avLst/>
          </a:prstGeom>
        </p:spPr>
      </p:pic>
      <p:sp>
        <p:nvSpPr>
          <p:cNvPr id="4" name="Rectangle 3"/>
          <p:cNvSpPr/>
          <p:nvPr/>
        </p:nvSpPr>
        <p:spPr>
          <a:xfrm>
            <a:off x="277091" y="5828145"/>
            <a:ext cx="11028219" cy="707886"/>
          </a:xfrm>
          <a:prstGeom prst="rect">
            <a:avLst/>
          </a:prstGeom>
        </p:spPr>
        <p:txBody>
          <a:bodyPr wrap="square">
            <a:spAutoFit/>
          </a:bodyPr>
          <a:lstStyle/>
          <a:p>
            <a:pPr>
              <a:buFont typeface="Arial" panose="020B0604020202020204" pitchFamily="34" charset="0"/>
              <a:buChar char="•"/>
            </a:pPr>
            <a:r>
              <a:rPr lang="vi-VN" sz="2000" b="0" i="0" dirty="0" smtClean="0">
                <a:solidFill>
                  <a:srgbClr val="333333"/>
                </a:solidFill>
                <a:effectLst/>
                <a:latin typeface="Roboto"/>
              </a:rPr>
              <a:t>Quan sát mẫu phiếu trên, em cần quan sát: nhà ở (có những loại nhà nào); các phương tiện giao thông (có những loại xe nào đi lại trên đường); hoạt động của người dân.</a:t>
            </a:r>
            <a:endParaRPr lang="vi-VN" sz="2000" b="0" i="0" dirty="0">
              <a:solidFill>
                <a:srgbClr val="333333"/>
              </a:solidFill>
              <a:effectLst/>
              <a:latin typeface="Roboto"/>
            </a:endParaRPr>
          </a:p>
        </p:txBody>
      </p:sp>
    </p:spTree>
    <p:extLst>
      <p:ext uri="{BB962C8B-B14F-4D97-AF65-F5344CB8AC3E}">
        <p14:creationId xmlns:p14="http://schemas.microsoft.com/office/powerpoint/2010/main" val="174638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036" y="212436"/>
            <a:ext cx="8829964" cy="923330"/>
          </a:xfrm>
          <a:prstGeom prst="rect">
            <a:avLst/>
          </a:prstGeom>
        </p:spPr>
        <p:txBody>
          <a:bodyPr wrap="square">
            <a:spAutoFit/>
          </a:bodyPr>
          <a:lstStyle/>
          <a:p>
            <a:r>
              <a:rPr lang="en-US" b="0" i="0" dirty="0" smtClean="0">
                <a:solidFill>
                  <a:srgbClr val="116AB1"/>
                </a:solidFill>
                <a:effectLst/>
                <a:latin typeface="Roboto"/>
              </a:rPr>
              <a:t>2. </a:t>
            </a:r>
            <a:r>
              <a:rPr lang="en-US" b="0" i="0" dirty="0" err="1" smtClean="0">
                <a:solidFill>
                  <a:srgbClr val="116AB1"/>
                </a:solidFill>
                <a:effectLst/>
                <a:latin typeface="Roboto"/>
              </a:rPr>
              <a:t>Chuẩn</a:t>
            </a:r>
            <a:r>
              <a:rPr lang="en-US" b="0" i="0" dirty="0" smtClean="0">
                <a:solidFill>
                  <a:srgbClr val="116AB1"/>
                </a:solidFill>
                <a:effectLst/>
                <a:latin typeface="Roboto"/>
              </a:rPr>
              <a:t> </a:t>
            </a:r>
            <a:r>
              <a:rPr lang="en-US" b="0" i="0" dirty="0" err="1" smtClean="0">
                <a:solidFill>
                  <a:srgbClr val="116AB1"/>
                </a:solidFill>
                <a:effectLst/>
                <a:latin typeface="Roboto"/>
              </a:rPr>
              <a:t>bị</a:t>
            </a:r>
            <a:r>
              <a:rPr lang="en-US" b="0" i="0" dirty="0" smtClean="0">
                <a:solidFill>
                  <a:srgbClr val="116AB1"/>
                </a:solidFill>
                <a:effectLst/>
                <a:latin typeface="Roboto"/>
              </a:rPr>
              <a:t> </a:t>
            </a:r>
            <a:r>
              <a:rPr lang="en-US" b="0" i="0" dirty="0" err="1" smtClean="0">
                <a:solidFill>
                  <a:srgbClr val="116AB1"/>
                </a:solidFill>
                <a:effectLst/>
                <a:latin typeface="Roboto"/>
              </a:rPr>
              <a:t>khi</a:t>
            </a:r>
            <a:r>
              <a:rPr lang="en-US" b="0" i="0" dirty="0" smtClean="0">
                <a:solidFill>
                  <a:srgbClr val="116AB1"/>
                </a:solidFill>
                <a:effectLst/>
                <a:latin typeface="Roboto"/>
              </a:rPr>
              <a:t> </a:t>
            </a:r>
            <a:r>
              <a:rPr lang="en-US" b="0" i="0" dirty="0" err="1" smtClean="0">
                <a:solidFill>
                  <a:srgbClr val="116AB1"/>
                </a:solidFill>
                <a:effectLst/>
                <a:latin typeface="Roboto"/>
              </a:rPr>
              <a:t>đi</a:t>
            </a:r>
            <a:r>
              <a:rPr lang="en-US" b="0" i="0" dirty="0" smtClean="0">
                <a:solidFill>
                  <a:srgbClr val="116AB1"/>
                </a:solidFill>
                <a:effectLst/>
                <a:latin typeface="Roboto"/>
              </a:rPr>
              <a:t> </a:t>
            </a:r>
            <a:r>
              <a:rPr lang="en-US" b="0" i="0" dirty="0" err="1" smtClean="0">
                <a:solidFill>
                  <a:srgbClr val="116AB1"/>
                </a:solidFill>
                <a:effectLst/>
                <a:latin typeface="Roboto"/>
              </a:rPr>
              <a:t>quan</a:t>
            </a:r>
            <a:r>
              <a:rPr lang="en-US" b="0" i="0" dirty="0" smtClean="0">
                <a:solidFill>
                  <a:srgbClr val="116AB1"/>
                </a:solidFill>
                <a:effectLst/>
                <a:latin typeface="Roboto"/>
              </a:rPr>
              <a:t> </a:t>
            </a:r>
            <a:r>
              <a:rPr lang="en-US" b="0" i="0" dirty="0" err="1" smtClean="0">
                <a:solidFill>
                  <a:srgbClr val="116AB1"/>
                </a:solidFill>
                <a:effectLst/>
                <a:latin typeface="Roboto"/>
              </a:rPr>
              <a:t>sát</a:t>
            </a:r>
            <a:r>
              <a:rPr lang="en-US" b="0" i="0" dirty="0" smtClean="0">
                <a:solidFill>
                  <a:srgbClr val="116AB1"/>
                </a:solidFill>
                <a:effectLst/>
                <a:latin typeface="Roboto"/>
              </a:rPr>
              <a:t> </a:t>
            </a:r>
            <a:r>
              <a:rPr lang="en-US" b="1" i="0" dirty="0" smtClean="0">
                <a:solidFill>
                  <a:srgbClr val="116AB1"/>
                </a:solidFill>
                <a:effectLst/>
                <a:latin typeface="Roboto"/>
              </a:rPr>
              <a:t/>
            </a:r>
            <a:br>
              <a:rPr lang="en-US" b="1" i="0" dirty="0" smtClean="0">
                <a:solidFill>
                  <a:srgbClr val="116AB1"/>
                </a:solidFill>
                <a:effectLst/>
                <a:latin typeface="Roboto"/>
              </a:rPr>
            </a:br>
            <a:endParaRPr lang="en-US" b="0" i="0" dirty="0" smtClean="0">
              <a:solidFill>
                <a:srgbClr val="116AB1"/>
              </a:solidFill>
              <a:effectLst/>
              <a:latin typeface="Roboto"/>
            </a:endParaRPr>
          </a:p>
          <a:p>
            <a:r>
              <a:rPr lang="en-US" b="1" i="0" dirty="0" err="1" smtClean="0">
                <a:solidFill>
                  <a:srgbClr val="333333"/>
                </a:solidFill>
                <a:effectLst/>
                <a:latin typeface="Roboto"/>
              </a:rPr>
              <a:t>Hoàn</a:t>
            </a:r>
            <a:r>
              <a:rPr lang="en-US" b="1" i="0" dirty="0" smtClean="0">
                <a:solidFill>
                  <a:srgbClr val="333333"/>
                </a:solidFill>
                <a:effectLst/>
                <a:latin typeface="Roboto"/>
              </a:rPr>
              <a:t> </a:t>
            </a:r>
            <a:r>
              <a:rPr lang="en-US" b="1" i="0" dirty="0" err="1" smtClean="0">
                <a:solidFill>
                  <a:srgbClr val="333333"/>
                </a:solidFill>
                <a:effectLst/>
                <a:latin typeface="Roboto"/>
              </a:rPr>
              <a:t>thành</a:t>
            </a:r>
            <a:r>
              <a:rPr lang="en-US" b="1" i="0" dirty="0" smtClean="0">
                <a:solidFill>
                  <a:srgbClr val="333333"/>
                </a:solidFill>
                <a:effectLst/>
                <a:latin typeface="Roboto"/>
              </a:rPr>
              <a:t> </a:t>
            </a:r>
            <a:r>
              <a:rPr lang="en-US" b="1" i="0" dirty="0" err="1" smtClean="0">
                <a:solidFill>
                  <a:srgbClr val="333333"/>
                </a:solidFill>
                <a:effectLst/>
                <a:latin typeface="Roboto"/>
              </a:rPr>
              <a:t>phiếu</a:t>
            </a:r>
            <a:r>
              <a:rPr lang="en-US" b="1" i="0" dirty="0" smtClean="0">
                <a:solidFill>
                  <a:srgbClr val="333333"/>
                </a:solidFill>
                <a:effectLst/>
                <a:latin typeface="Roboto"/>
              </a:rPr>
              <a:t> </a:t>
            </a:r>
            <a:r>
              <a:rPr lang="en-US" b="1" i="0" dirty="0" err="1" smtClean="0">
                <a:solidFill>
                  <a:srgbClr val="333333"/>
                </a:solidFill>
                <a:effectLst/>
                <a:latin typeface="Roboto"/>
              </a:rPr>
              <a:t>khảo</a:t>
            </a:r>
            <a:r>
              <a:rPr lang="en-US" b="1" i="0" dirty="0" smtClean="0">
                <a:solidFill>
                  <a:srgbClr val="333333"/>
                </a:solidFill>
                <a:effectLst/>
                <a:latin typeface="Roboto"/>
              </a:rPr>
              <a:t> </a:t>
            </a:r>
            <a:r>
              <a:rPr lang="en-US" b="1" i="0" dirty="0" err="1" smtClean="0">
                <a:solidFill>
                  <a:srgbClr val="333333"/>
                </a:solidFill>
                <a:effectLst/>
                <a:latin typeface="Roboto"/>
              </a:rPr>
              <a:t>sát</a:t>
            </a:r>
            <a:r>
              <a:rPr lang="en-US" b="1" i="0" dirty="0" smtClean="0">
                <a:solidFill>
                  <a:srgbClr val="333333"/>
                </a:solidFill>
                <a:effectLst/>
                <a:latin typeface="Roboto"/>
              </a:rPr>
              <a:t>. </a:t>
            </a:r>
            <a:r>
              <a:rPr lang="en-US" b="1" i="0" dirty="0" err="1" smtClean="0">
                <a:solidFill>
                  <a:srgbClr val="333333"/>
                </a:solidFill>
                <a:effectLst/>
                <a:latin typeface="Roboto"/>
              </a:rPr>
              <a:t>Vẽ</a:t>
            </a:r>
            <a:r>
              <a:rPr lang="en-US" b="1" i="0" dirty="0" smtClean="0">
                <a:solidFill>
                  <a:srgbClr val="333333"/>
                </a:solidFill>
                <a:effectLst/>
                <a:latin typeface="Roboto"/>
              </a:rPr>
              <a:t> </a:t>
            </a:r>
            <a:r>
              <a:rPr lang="en-US" b="1" i="0" dirty="0" err="1" smtClean="0">
                <a:solidFill>
                  <a:srgbClr val="333333"/>
                </a:solidFill>
                <a:effectLst/>
                <a:latin typeface="Roboto"/>
              </a:rPr>
              <a:t>hoặc</a:t>
            </a:r>
            <a:r>
              <a:rPr lang="en-US" b="1" i="0" dirty="0" smtClean="0">
                <a:solidFill>
                  <a:srgbClr val="333333"/>
                </a:solidFill>
                <a:effectLst/>
                <a:latin typeface="Roboto"/>
              </a:rPr>
              <a:t> </a:t>
            </a:r>
            <a:r>
              <a:rPr lang="en-US" b="1" i="0" dirty="0" err="1" smtClean="0">
                <a:solidFill>
                  <a:srgbClr val="333333"/>
                </a:solidFill>
                <a:effectLst/>
                <a:latin typeface="Roboto"/>
              </a:rPr>
              <a:t>viết</a:t>
            </a:r>
            <a:r>
              <a:rPr lang="en-US" b="1" i="0" dirty="0" smtClean="0">
                <a:solidFill>
                  <a:srgbClr val="333333"/>
                </a:solidFill>
                <a:effectLst/>
                <a:latin typeface="Roboto"/>
              </a:rPr>
              <a:t> </a:t>
            </a:r>
            <a:r>
              <a:rPr lang="en-US" b="1" i="0" dirty="0" err="1" smtClean="0">
                <a:solidFill>
                  <a:srgbClr val="333333"/>
                </a:solidFill>
                <a:effectLst/>
                <a:latin typeface="Roboto"/>
              </a:rPr>
              <a:t>những</a:t>
            </a:r>
            <a:r>
              <a:rPr lang="en-US" b="1" i="0" dirty="0" smtClean="0">
                <a:solidFill>
                  <a:srgbClr val="333333"/>
                </a:solidFill>
                <a:effectLst/>
                <a:latin typeface="Roboto"/>
              </a:rPr>
              <a:t> </a:t>
            </a:r>
            <a:r>
              <a:rPr lang="en-US" b="1" i="0" dirty="0" err="1" smtClean="0">
                <a:solidFill>
                  <a:srgbClr val="333333"/>
                </a:solidFill>
                <a:effectLst/>
                <a:latin typeface="Roboto"/>
              </a:rPr>
              <a:t>gì</a:t>
            </a:r>
            <a:r>
              <a:rPr lang="en-US" b="1" i="0" dirty="0" smtClean="0">
                <a:solidFill>
                  <a:srgbClr val="333333"/>
                </a:solidFill>
                <a:effectLst/>
                <a:latin typeface="Roboto"/>
              </a:rPr>
              <a:t> </a:t>
            </a:r>
            <a:r>
              <a:rPr lang="en-US" b="1" i="0" dirty="0" err="1" smtClean="0">
                <a:solidFill>
                  <a:srgbClr val="333333"/>
                </a:solidFill>
                <a:effectLst/>
                <a:latin typeface="Roboto"/>
              </a:rPr>
              <a:t>em</a:t>
            </a:r>
            <a:r>
              <a:rPr lang="en-US" b="1" i="0" dirty="0" smtClean="0">
                <a:solidFill>
                  <a:srgbClr val="333333"/>
                </a:solidFill>
                <a:effectLst/>
                <a:latin typeface="Roboto"/>
              </a:rPr>
              <a:t> </a:t>
            </a:r>
            <a:r>
              <a:rPr lang="en-US" b="1" i="0" dirty="0" err="1" smtClean="0">
                <a:solidFill>
                  <a:srgbClr val="333333"/>
                </a:solidFill>
                <a:effectLst/>
                <a:latin typeface="Roboto"/>
              </a:rPr>
              <a:t>thích</a:t>
            </a:r>
            <a:r>
              <a:rPr lang="en-US" b="1" i="0" dirty="0" smtClean="0">
                <a:solidFill>
                  <a:srgbClr val="333333"/>
                </a:solidFill>
                <a:effectLst/>
                <a:latin typeface="Roboto"/>
              </a:rPr>
              <a:t> </a:t>
            </a:r>
            <a:r>
              <a:rPr lang="en-US" b="1" i="0" dirty="0" err="1" smtClean="0">
                <a:solidFill>
                  <a:srgbClr val="333333"/>
                </a:solidFill>
                <a:effectLst/>
                <a:latin typeface="Roboto"/>
              </a:rPr>
              <a:t>sau</a:t>
            </a:r>
            <a:r>
              <a:rPr lang="en-US" b="1" i="0" dirty="0" smtClean="0">
                <a:solidFill>
                  <a:srgbClr val="333333"/>
                </a:solidFill>
                <a:effectLst/>
                <a:latin typeface="Roboto"/>
              </a:rPr>
              <a:t> </a:t>
            </a:r>
            <a:r>
              <a:rPr lang="en-US" b="1" i="0" dirty="0" err="1" smtClean="0">
                <a:solidFill>
                  <a:srgbClr val="333333"/>
                </a:solidFill>
                <a:effectLst/>
                <a:latin typeface="Roboto"/>
              </a:rPr>
              <a:t>khi</a:t>
            </a:r>
            <a:r>
              <a:rPr lang="en-US" b="1" i="0" dirty="0" smtClean="0">
                <a:solidFill>
                  <a:srgbClr val="333333"/>
                </a:solidFill>
                <a:effectLst/>
                <a:latin typeface="Roboto"/>
              </a:rPr>
              <a:t> </a:t>
            </a:r>
            <a:r>
              <a:rPr lang="en-US" b="1" i="0" dirty="0" err="1" smtClean="0">
                <a:solidFill>
                  <a:srgbClr val="333333"/>
                </a:solidFill>
                <a:effectLst/>
                <a:latin typeface="Roboto"/>
              </a:rPr>
              <a:t>quan</a:t>
            </a:r>
            <a:r>
              <a:rPr lang="en-US" b="1" i="0" dirty="0" smtClean="0">
                <a:solidFill>
                  <a:srgbClr val="333333"/>
                </a:solidFill>
                <a:effectLst/>
                <a:latin typeface="Roboto"/>
              </a:rPr>
              <a:t> </a:t>
            </a:r>
            <a:r>
              <a:rPr lang="en-US" b="1" i="0" dirty="0" err="1" smtClean="0">
                <a:solidFill>
                  <a:srgbClr val="333333"/>
                </a:solidFill>
                <a:effectLst/>
                <a:latin typeface="Roboto"/>
              </a:rPr>
              <a:t>sát</a:t>
            </a:r>
            <a:r>
              <a:rPr lang="en-US" b="1" i="0" dirty="0" smtClean="0">
                <a:solidFill>
                  <a:srgbClr val="333333"/>
                </a:solidFill>
                <a:effectLst/>
                <a:latin typeface="Roboto"/>
              </a:rPr>
              <a:t>.</a:t>
            </a:r>
            <a:endParaRPr lang="en-US" b="0" i="0" dirty="0">
              <a:solidFill>
                <a:srgbClr val="333333"/>
              </a:solidFill>
              <a:effectLst/>
              <a:latin typeface="Roboto"/>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6" y="1413163"/>
            <a:ext cx="7463703" cy="4895273"/>
          </a:xfrm>
          <a:prstGeom prst="rect">
            <a:avLst/>
          </a:prstGeom>
        </p:spPr>
      </p:pic>
      <p:sp>
        <p:nvSpPr>
          <p:cNvPr id="4" name="Rectangle 3"/>
          <p:cNvSpPr/>
          <p:nvPr/>
        </p:nvSpPr>
        <p:spPr>
          <a:xfrm>
            <a:off x="7583054" y="1219200"/>
            <a:ext cx="4359564" cy="5016758"/>
          </a:xfrm>
          <a:prstGeom prst="rect">
            <a:avLst/>
          </a:prstGeom>
        </p:spPr>
        <p:txBody>
          <a:bodyPr wrap="square">
            <a:spAutoFit/>
          </a:bodyPr>
          <a:lstStyle/>
          <a:p>
            <a:pPr lvl="1">
              <a:buFont typeface="Arial" panose="020B0604020202020204" pitchFamily="34" charset="0"/>
              <a:buChar char="•"/>
            </a:pPr>
            <a:r>
              <a:rPr lang="vi-VN" sz="3200" b="0" i="0" dirty="0" smtClean="0">
                <a:solidFill>
                  <a:srgbClr val="333333"/>
                </a:solidFill>
                <a:effectLst/>
                <a:latin typeface="Roboto"/>
              </a:rPr>
              <a:t>Quan sát cuộc sống xung quanh trường em thấy có hiệu sách, khu vui chơi, các của hàng bán bánh ngọt, hoa tươi, trên đường rất nhiều các phương tiện giao thông đi lại,...</a:t>
            </a:r>
            <a:endParaRPr lang="vi-VN" sz="3200" b="0" i="0" dirty="0">
              <a:solidFill>
                <a:srgbClr val="333333"/>
              </a:solidFill>
              <a:effectLst/>
              <a:latin typeface="Roboto"/>
            </a:endParaRPr>
          </a:p>
        </p:txBody>
      </p:sp>
    </p:spTree>
    <p:extLst>
      <p:ext uri="{BB962C8B-B14F-4D97-AF65-F5344CB8AC3E}">
        <p14:creationId xmlns:p14="http://schemas.microsoft.com/office/powerpoint/2010/main" val="169576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491" y="0"/>
            <a:ext cx="11924145" cy="923330"/>
          </a:xfrm>
          <a:prstGeom prst="rect">
            <a:avLst/>
          </a:prstGeom>
        </p:spPr>
        <p:txBody>
          <a:bodyPr wrap="square">
            <a:spAutoFit/>
          </a:bodyPr>
          <a:lstStyle/>
          <a:p>
            <a:r>
              <a:rPr lang="en-US" b="0" i="0" dirty="0" smtClean="0">
                <a:solidFill>
                  <a:srgbClr val="116AB1"/>
                </a:solidFill>
                <a:effectLst/>
                <a:latin typeface="Roboto"/>
              </a:rPr>
              <a:t>3. </a:t>
            </a:r>
            <a:r>
              <a:rPr lang="en-US" b="0" i="0" dirty="0" err="1" smtClean="0">
                <a:solidFill>
                  <a:srgbClr val="116AB1"/>
                </a:solidFill>
                <a:effectLst/>
                <a:latin typeface="Roboto"/>
              </a:rPr>
              <a:t>Trình</a:t>
            </a:r>
            <a:r>
              <a:rPr lang="en-US" b="0" i="0" dirty="0" smtClean="0">
                <a:solidFill>
                  <a:srgbClr val="116AB1"/>
                </a:solidFill>
                <a:effectLst/>
                <a:latin typeface="Roboto"/>
              </a:rPr>
              <a:t> </a:t>
            </a:r>
            <a:r>
              <a:rPr lang="en-US" b="0" i="0" dirty="0" err="1" smtClean="0">
                <a:solidFill>
                  <a:srgbClr val="116AB1"/>
                </a:solidFill>
                <a:effectLst/>
                <a:latin typeface="Roboto"/>
              </a:rPr>
              <a:t>bày</a:t>
            </a:r>
            <a:r>
              <a:rPr lang="en-US" b="0" i="0" dirty="0" smtClean="0">
                <a:solidFill>
                  <a:srgbClr val="116AB1"/>
                </a:solidFill>
                <a:effectLst/>
                <a:latin typeface="Roboto"/>
              </a:rPr>
              <a:t> </a:t>
            </a:r>
            <a:r>
              <a:rPr lang="en-US" b="0" i="0" dirty="0" err="1" smtClean="0">
                <a:solidFill>
                  <a:srgbClr val="116AB1"/>
                </a:solidFill>
                <a:effectLst/>
                <a:latin typeface="Roboto"/>
              </a:rPr>
              <a:t>kết</a:t>
            </a:r>
            <a:r>
              <a:rPr lang="en-US" b="0" i="0" dirty="0" smtClean="0">
                <a:solidFill>
                  <a:srgbClr val="116AB1"/>
                </a:solidFill>
                <a:effectLst/>
                <a:latin typeface="Roboto"/>
              </a:rPr>
              <a:t> </a:t>
            </a:r>
            <a:r>
              <a:rPr lang="en-US" b="0" i="0" dirty="0" err="1" smtClean="0">
                <a:solidFill>
                  <a:srgbClr val="116AB1"/>
                </a:solidFill>
                <a:effectLst/>
                <a:latin typeface="Roboto"/>
              </a:rPr>
              <a:t>quả</a:t>
            </a:r>
            <a:r>
              <a:rPr lang="en-US" b="0" i="0" dirty="0" smtClean="0">
                <a:solidFill>
                  <a:srgbClr val="116AB1"/>
                </a:solidFill>
                <a:effectLst/>
                <a:latin typeface="Roboto"/>
              </a:rPr>
              <a:t> </a:t>
            </a:r>
            <a:r>
              <a:rPr lang="en-US" b="0" i="0" dirty="0" err="1" smtClean="0">
                <a:solidFill>
                  <a:srgbClr val="116AB1"/>
                </a:solidFill>
                <a:effectLst/>
                <a:latin typeface="Roboto"/>
              </a:rPr>
              <a:t>quan</a:t>
            </a:r>
            <a:r>
              <a:rPr lang="en-US" b="0" i="0" dirty="0" smtClean="0">
                <a:solidFill>
                  <a:srgbClr val="116AB1"/>
                </a:solidFill>
                <a:effectLst/>
                <a:latin typeface="Roboto"/>
              </a:rPr>
              <a:t> </a:t>
            </a:r>
            <a:r>
              <a:rPr lang="en-US" b="0" i="0" dirty="0" err="1" smtClean="0">
                <a:solidFill>
                  <a:srgbClr val="116AB1"/>
                </a:solidFill>
                <a:effectLst/>
                <a:latin typeface="Roboto"/>
              </a:rPr>
              <a:t>sát</a:t>
            </a:r>
            <a:endParaRPr lang="en-US" b="0" i="0" dirty="0" smtClean="0">
              <a:solidFill>
                <a:srgbClr val="116AB1"/>
              </a:solidFill>
              <a:effectLst/>
              <a:latin typeface="Roboto"/>
            </a:endParaRPr>
          </a:p>
          <a:p>
            <a:r>
              <a:rPr lang="en-US" b="1" i="0" dirty="0" err="1" smtClean="0">
                <a:solidFill>
                  <a:srgbClr val="333333"/>
                </a:solidFill>
                <a:effectLst/>
                <a:latin typeface="Roboto"/>
              </a:rPr>
              <a:t>Trình</a:t>
            </a:r>
            <a:r>
              <a:rPr lang="en-US" b="1" i="0" dirty="0" smtClean="0">
                <a:solidFill>
                  <a:srgbClr val="333333"/>
                </a:solidFill>
                <a:effectLst/>
                <a:latin typeface="Roboto"/>
              </a:rPr>
              <a:t> </a:t>
            </a:r>
            <a:r>
              <a:rPr lang="en-US" b="1" i="0" dirty="0" err="1" smtClean="0">
                <a:solidFill>
                  <a:srgbClr val="333333"/>
                </a:solidFill>
                <a:effectLst/>
                <a:latin typeface="Roboto"/>
              </a:rPr>
              <a:t>bày</a:t>
            </a:r>
            <a:r>
              <a:rPr lang="en-US" b="1" i="0" dirty="0" smtClean="0">
                <a:solidFill>
                  <a:srgbClr val="333333"/>
                </a:solidFill>
                <a:effectLst/>
                <a:latin typeface="Roboto"/>
              </a:rPr>
              <a:t> </a:t>
            </a:r>
            <a:r>
              <a:rPr lang="en-US" b="1" i="0" dirty="0" err="1" smtClean="0">
                <a:solidFill>
                  <a:srgbClr val="333333"/>
                </a:solidFill>
                <a:effectLst/>
                <a:latin typeface="Roboto"/>
              </a:rPr>
              <a:t>kết</a:t>
            </a:r>
            <a:r>
              <a:rPr lang="en-US" b="1" i="0" dirty="0" smtClean="0">
                <a:solidFill>
                  <a:srgbClr val="333333"/>
                </a:solidFill>
                <a:effectLst/>
                <a:latin typeface="Roboto"/>
              </a:rPr>
              <a:t> </a:t>
            </a:r>
            <a:r>
              <a:rPr lang="en-US" b="1" i="0" dirty="0" err="1" smtClean="0">
                <a:solidFill>
                  <a:srgbClr val="333333"/>
                </a:solidFill>
                <a:effectLst/>
                <a:latin typeface="Roboto"/>
              </a:rPr>
              <a:t>quả</a:t>
            </a:r>
            <a:r>
              <a:rPr lang="en-US" b="1" i="0" dirty="0" smtClean="0">
                <a:solidFill>
                  <a:srgbClr val="333333"/>
                </a:solidFill>
                <a:effectLst/>
                <a:latin typeface="Roboto"/>
              </a:rPr>
              <a:t> </a:t>
            </a:r>
            <a:r>
              <a:rPr lang="en-US" b="1" i="0" dirty="0" err="1" smtClean="0">
                <a:solidFill>
                  <a:srgbClr val="333333"/>
                </a:solidFill>
                <a:effectLst/>
                <a:latin typeface="Roboto"/>
              </a:rPr>
              <a:t>quan</a:t>
            </a:r>
            <a:r>
              <a:rPr lang="en-US" b="1" i="0" dirty="0" smtClean="0">
                <a:solidFill>
                  <a:srgbClr val="333333"/>
                </a:solidFill>
                <a:effectLst/>
                <a:latin typeface="Roboto"/>
              </a:rPr>
              <a:t> </a:t>
            </a:r>
            <a:r>
              <a:rPr lang="en-US" b="1" i="0" dirty="0" err="1" smtClean="0">
                <a:solidFill>
                  <a:srgbClr val="333333"/>
                </a:solidFill>
                <a:effectLst/>
                <a:latin typeface="Roboto"/>
              </a:rPr>
              <a:t>sát</a:t>
            </a:r>
            <a:r>
              <a:rPr lang="en-US" b="1" i="0" dirty="0" smtClean="0">
                <a:solidFill>
                  <a:srgbClr val="333333"/>
                </a:solidFill>
                <a:effectLst/>
                <a:latin typeface="Roboto"/>
              </a:rPr>
              <a:t> </a:t>
            </a:r>
            <a:r>
              <a:rPr lang="en-US" b="1" i="0" dirty="0" err="1" smtClean="0">
                <a:solidFill>
                  <a:srgbClr val="333333"/>
                </a:solidFill>
                <a:effectLst/>
                <a:latin typeface="Roboto"/>
              </a:rPr>
              <a:t>của</a:t>
            </a:r>
            <a:r>
              <a:rPr lang="en-US" b="1" i="0" dirty="0" smtClean="0">
                <a:solidFill>
                  <a:srgbClr val="333333"/>
                </a:solidFill>
                <a:effectLst/>
                <a:latin typeface="Roboto"/>
              </a:rPr>
              <a:t> </a:t>
            </a:r>
            <a:r>
              <a:rPr lang="en-US" b="1" i="0" dirty="0" err="1" smtClean="0">
                <a:solidFill>
                  <a:srgbClr val="333333"/>
                </a:solidFill>
                <a:effectLst/>
                <a:latin typeface="Roboto"/>
              </a:rPr>
              <a:t>em</a:t>
            </a:r>
            <a:r>
              <a:rPr lang="en-US" b="1" i="0" dirty="0" smtClean="0">
                <a:solidFill>
                  <a:srgbClr val="333333"/>
                </a:solidFill>
                <a:effectLst/>
                <a:latin typeface="Roboto"/>
              </a:rPr>
              <a:t> </a:t>
            </a:r>
            <a:r>
              <a:rPr lang="en-US" b="1" i="0" dirty="0" err="1" smtClean="0">
                <a:solidFill>
                  <a:srgbClr val="333333"/>
                </a:solidFill>
                <a:effectLst/>
                <a:latin typeface="Roboto"/>
              </a:rPr>
              <a:t>với</a:t>
            </a:r>
            <a:r>
              <a:rPr lang="en-US" b="1" i="0" dirty="0" smtClean="0">
                <a:solidFill>
                  <a:srgbClr val="333333"/>
                </a:solidFill>
                <a:effectLst/>
                <a:latin typeface="Roboto"/>
              </a:rPr>
              <a:t> </a:t>
            </a:r>
            <a:r>
              <a:rPr lang="en-US" b="1" i="0" dirty="0" err="1" smtClean="0">
                <a:solidFill>
                  <a:srgbClr val="333333"/>
                </a:solidFill>
                <a:effectLst/>
                <a:latin typeface="Roboto"/>
              </a:rPr>
              <a:t>các</a:t>
            </a:r>
            <a:r>
              <a:rPr lang="en-US" b="1" i="0" dirty="0" smtClean="0">
                <a:solidFill>
                  <a:srgbClr val="333333"/>
                </a:solidFill>
                <a:effectLst/>
                <a:latin typeface="Roboto"/>
              </a:rPr>
              <a:t> </a:t>
            </a:r>
            <a:r>
              <a:rPr lang="en-US" b="1" i="0" dirty="0" err="1" smtClean="0">
                <a:solidFill>
                  <a:srgbClr val="333333"/>
                </a:solidFill>
                <a:effectLst/>
                <a:latin typeface="Roboto"/>
              </a:rPr>
              <a:t>bạn</a:t>
            </a:r>
            <a:r>
              <a:rPr lang="en-US" b="1" i="0" dirty="0" smtClean="0">
                <a:solidFill>
                  <a:srgbClr val="333333"/>
                </a:solidFill>
                <a:effectLst/>
                <a:latin typeface="Roboto"/>
              </a:rPr>
              <a:t> </a:t>
            </a:r>
            <a:r>
              <a:rPr lang="en-US" b="1" i="0" dirty="0" err="1" smtClean="0">
                <a:solidFill>
                  <a:srgbClr val="333333"/>
                </a:solidFill>
                <a:effectLst/>
                <a:latin typeface="Roboto"/>
              </a:rPr>
              <a:t>trong</a:t>
            </a:r>
            <a:r>
              <a:rPr lang="en-US" b="1" i="0" dirty="0" smtClean="0">
                <a:solidFill>
                  <a:srgbClr val="333333"/>
                </a:solidFill>
                <a:effectLst/>
                <a:latin typeface="Roboto"/>
              </a:rPr>
              <a:t> </a:t>
            </a:r>
            <a:r>
              <a:rPr lang="en-US" b="1" i="0" dirty="0" err="1" smtClean="0">
                <a:solidFill>
                  <a:srgbClr val="333333"/>
                </a:solidFill>
                <a:effectLst/>
                <a:latin typeface="Roboto"/>
              </a:rPr>
              <a:t>nhóm</a:t>
            </a:r>
            <a:r>
              <a:rPr lang="en-US" b="1" i="0" dirty="0" smtClean="0">
                <a:solidFill>
                  <a:srgbClr val="333333"/>
                </a:solidFill>
                <a:effectLst/>
                <a:latin typeface="Roboto"/>
              </a:rPr>
              <a:t>. </a:t>
            </a:r>
            <a:r>
              <a:rPr lang="en-US" b="1" i="0" dirty="0" err="1" smtClean="0">
                <a:solidFill>
                  <a:srgbClr val="333333"/>
                </a:solidFill>
                <a:effectLst/>
                <a:latin typeface="Roboto"/>
              </a:rPr>
              <a:t>Lựa</a:t>
            </a:r>
            <a:r>
              <a:rPr lang="en-US" b="1" i="0" dirty="0" smtClean="0">
                <a:solidFill>
                  <a:srgbClr val="333333"/>
                </a:solidFill>
                <a:effectLst/>
                <a:latin typeface="Roboto"/>
              </a:rPr>
              <a:t> </a:t>
            </a:r>
            <a:r>
              <a:rPr lang="en-US" b="1" i="0" dirty="0" err="1" smtClean="0">
                <a:solidFill>
                  <a:srgbClr val="333333"/>
                </a:solidFill>
                <a:effectLst/>
                <a:latin typeface="Roboto"/>
              </a:rPr>
              <a:t>chọn</a:t>
            </a:r>
            <a:r>
              <a:rPr lang="en-US" b="1" i="0" dirty="0" smtClean="0">
                <a:solidFill>
                  <a:srgbClr val="333333"/>
                </a:solidFill>
                <a:effectLst/>
                <a:latin typeface="Roboto"/>
              </a:rPr>
              <a:t> </a:t>
            </a:r>
            <a:r>
              <a:rPr lang="en-US" b="1" i="0" dirty="0" err="1" smtClean="0">
                <a:solidFill>
                  <a:srgbClr val="333333"/>
                </a:solidFill>
                <a:effectLst/>
                <a:latin typeface="Roboto"/>
              </a:rPr>
              <a:t>cách</a:t>
            </a:r>
            <a:r>
              <a:rPr lang="en-US" b="1" i="0" dirty="0" smtClean="0">
                <a:solidFill>
                  <a:srgbClr val="333333"/>
                </a:solidFill>
                <a:effectLst/>
                <a:latin typeface="Roboto"/>
              </a:rPr>
              <a:t> </a:t>
            </a:r>
            <a:r>
              <a:rPr lang="en-US" b="1" i="0" dirty="0" err="1" smtClean="0">
                <a:solidFill>
                  <a:srgbClr val="333333"/>
                </a:solidFill>
                <a:effectLst/>
                <a:latin typeface="Roboto"/>
              </a:rPr>
              <a:t>trính</a:t>
            </a:r>
            <a:r>
              <a:rPr lang="en-US" b="1" i="0" dirty="0" smtClean="0">
                <a:solidFill>
                  <a:srgbClr val="333333"/>
                </a:solidFill>
                <a:effectLst/>
                <a:latin typeface="Roboto"/>
              </a:rPr>
              <a:t> </a:t>
            </a:r>
            <a:r>
              <a:rPr lang="en-US" b="1" i="0" dirty="0" err="1" smtClean="0">
                <a:solidFill>
                  <a:srgbClr val="333333"/>
                </a:solidFill>
                <a:effectLst/>
                <a:latin typeface="Roboto"/>
              </a:rPr>
              <a:t>bày</a:t>
            </a:r>
            <a:r>
              <a:rPr lang="en-US" b="1" i="0" dirty="0" smtClean="0">
                <a:solidFill>
                  <a:srgbClr val="333333"/>
                </a:solidFill>
                <a:effectLst/>
                <a:latin typeface="Roboto"/>
              </a:rPr>
              <a:t> </a:t>
            </a:r>
            <a:r>
              <a:rPr lang="en-US" b="1" i="0" dirty="0" err="1" smtClean="0">
                <a:solidFill>
                  <a:srgbClr val="333333"/>
                </a:solidFill>
                <a:effectLst/>
                <a:latin typeface="Roboto"/>
              </a:rPr>
              <a:t>kết</a:t>
            </a:r>
            <a:r>
              <a:rPr lang="en-US" b="1" i="0" dirty="0" smtClean="0">
                <a:solidFill>
                  <a:srgbClr val="333333"/>
                </a:solidFill>
                <a:effectLst/>
                <a:latin typeface="Roboto"/>
              </a:rPr>
              <a:t> </a:t>
            </a:r>
            <a:r>
              <a:rPr lang="en-US" b="1" i="0" dirty="0" err="1" smtClean="0">
                <a:solidFill>
                  <a:srgbClr val="333333"/>
                </a:solidFill>
                <a:effectLst/>
                <a:latin typeface="Roboto"/>
              </a:rPr>
              <a:t>quả</a:t>
            </a:r>
            <a:r>
              <a:rPr lang="en-US" b="1" i="0" dirty="0" smtClean="0">
                <a:solidFill>
                  <a:srgbClr val="333333"/>
                </a:solidFill>
                <a:effectLst/>
                <a:latin typeface="Roboto"/>
              </a:rPr>
              <a:t> </a:t>
            </a:r>
            <a:r>
              <a:rPr lang="en-US" b="1" i="0" dirty="0" err="1" smtClean="0">
                <a:solidFill>
                  <a:srgbClr val="333333"/>
                </a:solidFill>
                <a:effectLst/>
                <a:latin typeface="Roboto"/>
              </a:rPr>
              <a:t>quan</a:t>
            </a:r>
            <a:r>
              <a:rPr lang="en-US" b="1" i="0" dirty="0" smtClean="0">
                <a:solidFill>
                  <a:srgbClr val="333333"/>
                </a:solidFill>
                <a:effectLst/>
                <a:latin typeface="Roboto"/>
              </a:rPr>
              <a:t> </a:t>
            </a:r>
            <a:r>
              <a:rPr lang="en-US" b="1" i="0" dirty="0" err="1" smtClean="0">
                <a:solidFill>
                  <a:srgbClr val="333333"/>
                </a:solidFill>
                <a:effectLst/>
                <a:latin typeface="Roboto"/>
              </a:rPr>
              <a:t>sát</a:t>
            </a:r>
            <a:r>
              <a:rPr lang="en-US" b="1" i="0" dirty="0" smtClean="0">
                <a:solidFill>
                  <a:srgbClr val="333333"/>
                </a:solidFill>
                <a:effectLst/>
                <a:latin typeface="Roboto"/>
              </a:rPr>
              <a:t> </a:t>
            </a:r>
            <a:r>
              <a:rPr lang="en-US" b="1" i="0" dirty="0" err="1" smtClean="0">
                <a:solidFill>
                  <a:srgbClr val="333333"/>
                </a:solidFill>
                <a:effectLst/>
                <a:latin typeface="Roboto"/>
              </a:rPr>
              <a:t>của</a:t>
            </a:r>
            <a:r>
              <a:rPr lang="en-US" b="1" i="0" dirty="0" smtClean="0">
                <a:solidFill>
                  <a:srgbClr val="333333"/>
                </a:solidFill>
                <a:effectLst/>
                <a:latin typeface="Roboto"/>
              </a:rPr>
              <a:t> </a:t>
            </a:r>
            <a:r>
              <a:rPr lang="en-US" b="1" i="0" dirty="0" err="1" smtClean="0">
                <a:solidFill>
                  <a:srgbClr val="333333"/>
                </a:solidFill>
                <a:effectLst/>
                <a:latin typeface="Roboto"/>
              </a:rPr>
              <a:t>nhóm</a:t>
            </a:r>
            <a:r>
              <a:rPr lang="en-US" b="1" i="0" dirty="0" smtClean="0">
                <a:solidFill>
                  <a:srgbClr val="333333"/>
                </a:solidFill>
                <a:effectLst/>
                <a:latin typeface="Roboto"/>
              </a:rPr>
              <a:t>.</a:t>
            </a:r>
            <a:endParaRPr lang="en-US" b="0" i="0" dirty="0">
              <a:solidFill>
                <a:srgbClr val="333333"/>
              </a:solidFill>
              <a:effectLst/>
              <a:latin typeface="Roboto"/>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91" y="971550"/>
            <a:ext cx="10353964" cy="5577032"/>
          </a:xfrm>
          <a:prstGeom prst="rect">
            <a:avLst/>
          </a:prstGeom>
        </p:spPr>
      </p:pic>
    </p:spTree>
    <p:extLst>
      <p:ext uri="{BB962C8B-B14F-4D97-AF65-F5344CB8AC3E}">
        <p14:creationId xmlns:p14="http://schemas.microsoft.com/office/powerpoint/2010/main" val="142027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1" y="138545"/>
            <a:ext cx="11591636" cy="646331"/>
          </a:xfrm>
          <a:prstGeom prst="rect">
            <a:avLst/>
          </a:prstGeom>
        </p:spPr>
        <p:txBody>
          <a:bodyPr wrap="square">
            <a:spAutoFit/>
          </a:bodyPr>
          <a:lstStyle/>
          <a:p>
            <a:r>
              <a:rPr lang="vi-VN" b="1" i="0" dirty="0" smtClean="0">
                <a:solidFill>
                  <a:srgbClr val="333333"/>
                </a:solidFill>
                <a:effectLst/>
                <a:latin typeface="Roboto"/>
              </a:rPr>
              <a:t>So sánh kết quả quan sát của nhóm em với các nhóm khác. Em học được gì từ cách trình bày kết quả quan sát của nhóm?</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437" y="784876"/>
            <a:ext cx="10123054" cy="5681807"/>
          </a:xfrm>
          <a:prstGeom prst="rect">
            <a:avLst/>
          </a:prstGeom>
        </p:spPr>
      </p:pic>
    </p:spTree>
    <p:extLst>
      <p:ext uri="{BB962C8B-B14F-4D97-AF65-F5344CB8AC3E}">
        <p14:creationId xmlns:p14="http://schemas.microsoft.com/office/powerpoint/2010/main" val="19351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249</Words>
  <Application>Microsoft Office PowerPoint</Application>
  <PresentationFormat>Widescreen</PresentationFormat>
  <Paragraphs>18</Paragraphs>
  <Slides>14</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HP001 4 hàng</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FireFly</dc:creator>
  <cp:lastModifiedBy>THKD</cp:lastModifiedBy>
  <cp:revision>18</cp:revision>
  <dcterms:created xsi:type="dcterms:W3CDTF">2023-11-11T09:49:00Z</dcterms:created>
  <dcterms:modified xsi:type="dcterms:W3CDTF">2024-11-24T13:08:24Z</dcterms:modified>
</cp:coreProperties>
</file>