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05" r:id="rId2"/>
    <p:sldId id="347" r:id="rId3"/>
    <p:sldId id="447" r:id="rId4"/>
    <p:sldId id="452" r:id="rId5"/>
    <p:sldId id="451" r:id="rId6"/>
    <p:sldId id="439" r:id="rId7"/>
    <p:sldId id="454" r:id="rId8"/>
    <p:sldId id="453" r:id="rId9"/>
    <p:sldId id="438" r:id="rId10"/>
    <p:sldId id="442" r:id="rId11"/>
    <p:sldId id="443" r:id="rId12"/>
    <p:sldId id="444" r:id="rId13"/>
    <p:sldId id="449" r:id="rId14"/>
    <p:sldId id="267" r:id="rId15"/>
    <p:sldId id="446" r:id="rId16"/>
  </p:sldIdLst>
  <p:sldSz cx="12192000" cy="6858000"/>
  <p:notesSz cx="6858000" cy="9144000"/>
  <p:custDataLst>
    <p:tags r:id="rId18"/>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229D"/>
    <a:srgbClr val="0000CC"/>
    <a:srgbClr val="6600FF"/>
    <a:srgbClr val="BEF488"/>
    <a:srgbClr val="FF99CC"/>
    <a:srgbClr val="CBF9C5"/>
    <a:srgbClr val="DAE917"/>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74" autoAdjust="0"/>
    <p:restoredTop sz="85063" autoAdjust="0"/>
  </p:normalViewPr>
  <p:slideViewPr>
    <p:cSldViewPr>
      <p:cViewPr varScale="1">
        <p:scale>
          <a:sx n="99" d="100"/>
          <a:sy n="99" d="100"/>
        </p:scale>
        <p:origin x="-786" y="-9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C6A80E74-5C63-4567-9E1D-85990305E9E2}" type="slidenum">
              <a:rPr lang="en-US" altLang="en-US"/>
              <a:pPr/>
              <a:t>‹#›</a:t>
            </a:fld>
            <a:endParaRPr lang="en-US" altLang="en-US"/>
          </a:p>
        </p:txBody>
      </p:sp>
    </p:spTree>
    <p:extLst>
      <p:ext uri="{BB962C8B-B14F-4D97-AF65-F5344CB8AC3E}">
        <p14:creationId xmlns:p14="http://schemas.microsoft.com/office/powerpoint/2010/main" val="307716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0E74-5C63-4567-9E1D-85990305E9E2}" type="slidenum">
              <a:rPr lang="en-US" altLang="en-US" smtClean="0"/>
              <a:pPr/>
              <a:t>8</a:t>
            </a:fld>
            <a:endParaRPr lang="en-US" altLang="en-US"/>
          </a:p>
        </p:txBody>
      </p:sp>
    </p:spTree>
    <p:extLst>
      <p:ext uri="{BB962C8B-B14F-4D97-AF65-F5344CB8AC3E}">
        <p14:creationId xmlns:p14="http://schemas.microsoft.com/office/powerpoint/2010/main" val="2305244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C182D5-9A57-4D41-8004-71D48B91AAED}" type="slidenum">
              <a:rPr lang="en-US" altLang="en-US"/>
              <a:pPr/>
              <a:t>‹#›</a:t>
            </a:fld>
            <a:endParaRPr lang="en-US" altLang="en-US"/>
          </a:p>
        </p:txBody>
      </p:sp>
    </p:spTree>
    <p:extLst>
      <p:ext uri="{BB962C8B-B14F-4D97-AF65-F5344CB8AC3E}">
        <p14:creationId xmlns:p14="http://schemas.microsoft.com/office/powerpoint/2010/main" val="246013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D642696-76AD-4910-A61C-3CE08A888586}" type="slidenum">
              <a:rPr lang="en-US" altLang="en-US"/>
              <a:pPr/>
              <a:t>‹#›</a:t>
            </a:fld>
            <a:endParaRPr lang="en-US" altLang="en-US"/>
          </a:p>
        </p:txBody>
      </p:sp>
    </p:spTree>
    <p:extLst>
      <p:ext uri="{BB962C8B-B14F-4D97-AF65-F5344CB8AC3E}">
        <p14:creationId xmlns:p14="http://schemas.microsoft.com/office/powerpoint/2010/main" val="33832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C77251-FB86-4650-828E-17A56F22E60B}" type="slidenum">
              <a:rPr lang="en-US" altLang="en-US"/>
              <a:pPr/>
              <a:t>‹#›</a:t>
            </a:fld>
            <a:endParaRPr lang="en-US" altLang="en-US"/>
          </a:p>
        </p:txBody>
      </p:sp>
    </p:spTree>
    <p:extLst>
      <p:ext uri="{BB962C8B-B14F-4D97-AF65-F5344CB8AC3E}">
        <p14:creationId xmlns:p14="http://schemas.microsoft.com/office/powerpoint/2010/main" val="275908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DAEDF99-D713-483D-B8D5-55E056F88A06}" type="slidenum">
              <a:rPr lang="en-US" altLang="en-US"/>
              <a:pPr/>
              <a:t>‹#›</a:t>
            </a:fld>
            <a:endParaRPr lang="en-US" altLang="en-US"/>
          </a:p>
        </p:txBody>
      </p:sp>
    </p:spTree>
    <p:extLst>
      <p:ext uri="{BB962C8B-B14F-4D97-AF65-F5344CB8AC3E}">
        <p14:creationId xmlns:p14="http://schemas.microsoft.com/office/powerpoint/2010/main" val="229689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703958-85A8-4553-BC98-7A311689EA79}" type="slidenum">
              <a:rPr lang="en-US" altLang="en-US"/>
              <a:pPr/>
              <a:t>‹#›</a:t>
            </a:fld>
            <a:endParaRPr lang="en-US" altLang="en-US"/>
          </a:p>
        </p:txBody>
      </p:sp>
    </p:spTree>
    <p:extLst>
      <p:ext uri="{BB962C8B-B14F-4D97-AF65-F5344CB8AC3E}">
        <p14:creationId xmlns:p14="http://schemas.microsoft.com/office/powerpoint/2010/main" val="366637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D35E1B-FAE3-42FB-B73C-249FC76A0D5C}" type="slidenum">
              <a:rPr lang="en-US" altLang="en-US"/>
              <a:pPr/>
              <a:t>‹#›</a:t>
            </a:fld>
            <a:endParaRPr lang="en-US" altLang="en-US"/>
          </a:p>
        </p:txBody>
      </p:sp>
    </p:spTree>
    <p:extLst>
      <p:ext uri="{BB962C8B-B14F-4D97-AF65-F5344CB8AC3E}">
        <p14:creationId xmlns:p14="http://schemas.microsoft.com/office/powerpoint/2010/main" val="228025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50F60A-B2C2-4E61-93F5-1F7E1FE20ED7}" type="slidenum">
              <a:rPr lang="en-US" altLang="en-US"/>
              <a:pPr/>
              <a:t>‹#›</a:t>
            </a:fld>
            <a:endParaRPr lang="en-US" altLang="en-US"/>
          </a:p>
        </p:txBody>
      </p:sp>
    </p:spTree>
    <p:extLst>
      <p:ext uri="{BB962C8B-B14F-4D97-AF65-F5344CB8AC3E}">
        <p14:creationId xmlns:p14="http://schemas.microsoft.com/office/powerpoint/2010/main" val="331951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9C414E-8818-47C0-B21F-C4A253DB29FE}" type="slidenum">
              <a:rPr lang="en-US" altLang="en-US"/>
              <a:pPr/>
              <a:t>‹#›</a:t>
            </a:fld>
            <a:endParaRPr lang="en-US" altLang="en-US"/>
          </a:p>
        </p:txBody>
      </p:sp>
    </p:spTree>
    <p:extLst>
      <p:ext uri="{BB962C8B-B14F-4D97-AF65-F5344CB8AC3E}">
        <p14:creationId xmlns:p14="http://schemas.microsoft.com/office/powerpoint/2010/main" val="306458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88F29E7-4A63-4BC8-9C79-6DB6766CB83B}" type="slidenum">
              <a:rPr lang="en-US" altLang="en-US"/>
              <a:pPr/>
              <a:t>‹#›</a:t>
            </a:fld>
            <a:endParaRPr lang="en-US" altLang="en-US"/>
          </a:p>
        </p:txBody>
      </p:sp>
    </p:spTree>
    <p:extLst>
      <p:ext uri="{BB962C8B-B14F-4D97-AF65-F5344CB8AC3E}">
        <p14:creationId xmlns:p14="http://schemas.microsoft.com/office/powerpoint/2010/main" val="427859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FC1B41-189D-461C-B5D3-0D02BCB04056}" type="slidenum">
              <a:rPr lang="en-US" altLang="en-US"/>
              <a:pPr/>
              <a:t>‹#›</a:t>
            </a:fld>
            <a:endParaRPr lang="en-US" altLang="en-US"/>
          </a:p>
        </p:txBody>
      </p:sp>
    </p:spTree>
    <p:extLst>
      <p:ext uri="{BB962C8B-B14F-4D97-AF65-F5344CB8AC3E}">
        <p14:creationId xmlns:p14="http://schemas.microsoft.com/office/powerpoint/2010/main" val="258012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0F9C9A-42F9-4C34-8C3D-8412EB6BEE67}" type="slidenum">
              <a:rPr lang="en-US" altLang="en-US"/>
              <a:pPr/>
              <a:t>‹#›</a:t>
            </a:fld>
            <a:endParaRPr lang="en-US" altLang="en-US"/>
          </a:p>
        </p:txBody>
      </p:sp>
    </p:spTree>
    <p:extLst>
      <p:ext uri="{BB962C8B-B14F-4D97-AF65-F5344CB8AC3E}">
        <p14:creationId xmlns:p14="http://schemas.microsoft.com/office/powerpoint/2010/main" val="275997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AB66E5-8B6A-48A2-893E-41C249D68AB6}" type="slidenum">
              <a:rPr lang="en-US" altLang="en-US"/>
              <a:pPr/>
              <a:t>‹#›</a:t>
            </a:fld>
            <a:endParaRPr lang="en-US" altLang="en-US"/>
          </a:p>
        </p:txBody>
      </p:sp>
    </p:spTree>
    <p:extLst>
      <p:ext uri="{BB962C8B-B14F-4D97-AF65-F5344CB8AC3E}">
        <p14:creationId xmlns:p14="http://schemas.microsoft.com/office/powerpoint/2010/main" val="325368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5F10DE5D-6CB7-436A-8139-AD8DFE82A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xmlns="" id="{7343FE20-CCED-4429-D608-EDFC2D4CF6B1}"/>
              </a:ext>
            </a:extLst>
          </p:cNvPr>
          <p:cNvSpPr txBox="1">
            <a:spLocks noChangeArrowheads="1"/>
          </p:cNvSpPr>
          <p:nvPr/>
        </p:nvSpPr>
        <p:spPr bwMode="auto">
          <a:xfrm>
            <a:off x="695400" y="1844824"/>
            <a:ext cx="10801200"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12</a:t>
            </a:r>
            <a:endPar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 từ và câu: </a:t>
            </a:r>
            <a:r>
              <a:rPr lang="en-US" sz="4800" dirty="0"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Tính từ</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xmlns=""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xmlns=""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xmlns=""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xmlns=""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3D06C3B2-B4B7-FBDD-AABF-B9F11CFFB21E}"/>
              </a:ext>
            </a:extLst>
          </p:cNvPr>
          <p:cNvSpPr txBox="1"/>
          <p:nvPr/>
        </p:nvSpPr>
        <p:spPr>
          <a:xfrm>
            <a:off x="839416" y="1268760"/>
            <a:ext cx="11017224" cy="3876574"/>
          </a:xfrm>
          <a:prstGeom prst="rect">
            <a:avLst/>
          </a:prstGeom>
          <a:noFill/>
        </p:spPr>
        <p:txBody>
          <a:bodyPr wrap="square">
            <a:spAutoFit/>
          </a:bodyPr>
          <a:lstStyle/>
          <a:p>
            <a:pPr>
              <a:lnSpc>
                <a:spcPct val="150000"/>
              </a:lnSpc>
              <a:spcAft>
                <a:spcPts val="0"/>
              </a:spcAft>
            </a:pP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III.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Luyện</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tập</a:t>
            </a:r>
            <a:endParaRPr lang="en-US" sz="3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1. </a:t>
            </a:r>
            <a:r>
              <a:rPr lang="en-US" sz="3200" dirty="0" smtClean="0">
                <a:solidFill>
                  <a:srgbClr val="FF0000"/>
                </a:solidFill>
                <a:latin typeface="UTM Avo" panose="02040603050506020204" pitchFamily="18" charset="0"/>
                <a:ea typeface="Arial" panose="020B0604020202020204" pitchFamily="34" charset="0"/>
              </a:rPr>
              <a:t>Tìm tính từ trong hai khổ thơ sau:</a:t>
            </a:r>
            <a:endParaRPr lang="vi-VN" sz="3200" dirty="0">
              <a:solidFill>
                <a:srgbClr val="FF0000"/>
              </a:solidFill>
              <a:ea typeface="Arial" panose="020B0604020202020204" pitchFamily="34" charset="0"/>
            </a:endParaRPr>
          </a:p>
          <a:p>
            <a:pPr algn="just"/>
            <a:r>
              <a:rPr lang="vi-VN" sz="3200" dirty="0" smtClean="0">
                <a:solidFill>
                  <a:srgbClr val="0070C0"/>
                </a:solidFill>
                <a:latin typeface="UTM Avo" panose="02040603050506020204" pitchFamily="18" charset="0"/>
                <a:ea typeface="Arial" panose="020B0604020202020204" pitchFamily="34" charset="0"/>
                <a:cs typeface="Times New Roman" panose="02020603050405020304" pitchFamily="18" charset="0"/>
              </a:rPr>
              <a:t>T</a:t>
            </a:r>
            <a:r>
              <a:rPr lang="en-US" sz="3200" dirty="0" smtClean="0">
                <a:solidFill>
                  <a:srgbClr val="0070C0"/>
                </a:solidFill>
                <a:latin typeface="UTM Avo" panose="02040603050506020204" pitchFamily="18" charset="0"/>
                <a:ea typeface="Arial" panose="020B0604020202020204" pitchFamily="34" charset="0"/>
                <a:cs typeface="Times New Roman" panose="02020603050405020304" pitchFamily="18" charset="0"/>
              </a:rPr>
              <a:t>iếng ngọc trong veo        Chim bay chim sà</a:t>
            </a:r>
          </a:p>
          <a:p>
            <a:pPr algn="just"/>
            <a:r>
              <a:rPr lang="en-US" sz="3200" dirty="0" smtClean="0">
                <a:solidFill>
                  <a:srgbClr val="0070C0"/>
                </a:solidFill>
                <a:latin typeface="UTM Avo" panose="02040603050506020204" pitchFamily="18" charset="0"/>
                <a:cs typeface="Times New Roman" panose="02020603050405020304" pitchFamily="18" charset="0"/>
              </a:rPr>
              <a:t>Chim reo từng chuỗi          Lúa tròn bụng sữa</a:t>
            </a:r>
          </a:p>
          <a:p>
            <a:pPr algn="just"/>
            <a:r>
              <a:rPr lang="en-US" sz="3200" dirty="0" smtClean="0">
                <a:solidFill>
                  <a:srgbClr val="0070C0"/>
                </a:solidFill>
                <a:latin typeface="UTM Avo" panose="02040603050506020204" pitchFamily="18" charset="0"/>
                <a:cs typeface="Times New Roman" panose="02020603050405020304" pitchFamily="18" charset="0"/>
              </a:rPr>
              <a:t>Lòng chim vui nhiều            Đồng quê chan chứa</a:t>
            </a:r>
          </a:p>
          <a:p>
            <a:pPr algn="just"/>
            <a:r>
              <a:rPr lang="en-US" sz="3200" dirty="0" smtClean="0">
                <a:solidFill>
                  <a:srgbClr val="0070C0"/>
                </a:solidFill>
                <a:latin typeface="UTM Avo" panose="02040603050506020204" pitchFamily="18" charset="0"/>
                <a:cs typeface="Times New Roman" panose="02020603050405020304" pitchFamily="18" charset="0"/>
              </a:rPr>
              <a:t>Hát không biết mỏi             Những lời chim ca</a:t>
            </a:r>
          </a:p>
          <a:p>
            <a:pPr algn="just"/>
            <a:r>
              <a:rPr lang="en-US" sz="3200" dirty="0" smtClean="0">
                <a:solidFill>
                  <a:srgbClr val="0070C0"/>
                </a:solidFill>
                <a:latin typeface="UTM Avo" panose="02040603050506020204" pitchFamily="18" charset="0"/>
                <a:cs typeface="Times New Roman" panose="02020603050405020304" pitchFamily="18" charset="0"/>
              </a:rPr>
              <a:t>                                                             </a:t>
            </a:r>
            <a:r>
              <a:rPr lang="en-US" sz="3200" i="1" dirty="0" smtClean="0">
                <a:solidFill>
                  <a:srgbClr val="FF0000"/>
                </a:solidFill>
                <a:latin typeface="UTM Avo" panose="02040603050506020204" pitchFamily="18" charset="0"/>
                <a:cs typeface="Times New Roman" panose="02020603050405020304" pitchFamily="18" charset="0"/>
              </a:rPr>
              <a:t>Huy Cận</a:t>
            </a:r>
            <a:endParaRPr lang="vi-VN" sz="3200" i="1" dirty="0">
              <a:solidFill>
                <a:srgbClr val="FF0000"/>
              </a:solidFill>
            </a:endParaRPr>
          </a:p>
        </p:txBody>
      </p:sp>
      <p:cxnSp>
        <p:nvCxnSpPr>
          <p:cNvPr id="3" name="Straight Connector 2"/>
          <p:cNvCxnSpPr/>
          <p:nvPr/>
        </p:nvCxnSpPr>
        <p:spPr bwMode="auto">
          <a:xfrm>
            <a:off x="3287688" y="3068960"/>
            <a:ext cx="1728192"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bwMode="auto">
          <a:xfrm>
            <a:off x="3071664" y="4077072"/>
            <a:ext cx="648072"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bwMode="auto">
          <a:xfrm>
            <a:off x="8544272" y="4077072"/>
            <a:ext cx="1872208"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bwMode="auto">
          <a:xfrm>
            <a:off x="6960096" y="3573016"/>
            <a:ext cx="720080"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bwMode="auto">
          <a:xfrm>
            <a:off x="3935760" y="4077072"/>
            <a:ext cx="864096"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1775520" y="5373216"/>
            <a:ext cx="8640960" cy="646331"/>
          </a:xfrm>
          <a:prstGeom prst="rect">
            <a:avLst/>
          </a:prstGeom>
          <a:noFill/>
        </p:spPr>
        <p:txBody>
          <a:bodyPr wrap="square" rtlCol="0">
            <a:spAutoFit/>
          </a:bodyPr>
          <a:lstStyle/>
          <a:p>
            <a:r>
              <a:rPr lang="en-US" sz="3600" dirty="0" smtClean="0">
                <a:solidFill>
                  <a:srgbClr val="CE229D"/>
                </a:solidFill>
                <a:latin typeface="UTM Avo" panose="02040603050506020204" pitchFamily="18" charset="0"/>
              </a:rPr>
              <a:t>Tính từ là những từ như thế nào?</a:t>
            </a:r>
            <a:endParaRPr lang="en-US" sz="3600" dirty="0">
              <a:solidFill>
                <a:srgbClr val="CE229D"/>
              </a:solidFill>
              <a:latin typeface="UTM Avo" panose="02040603050506020204" pitchFamily="18" charset="0"/>
            </a:endParaRPr>
          </a:p>
        </p:txBody>
      </p:sp>
    </p:spTree>
    <p:extLst>
      <p:ext uri="{BB962C8B-B14F-4D97-AF65-F5344CB8AC3E}">
        <p14:creationId xmlns:p14="http://schemas.microsoft.com/office/powerpoint/2010/main" val="420278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BD19B416-8328-C841-102D-2D06C89DC94D}"/>
              </a:ext>
            </a:extLst>
          </p:cNvPr>
          <p:cNvSpPr txBox="1"/>
          <p:nvPr/>
        </p:nvSpPr>
        <p:spPr>
          <a:xfrm>
            <a:off x="479376" y="836712"/>
            <a:ext cx="11089232" cy="2203745"/>
          </a:xfrm>
          <a:prstGeom prst="rect">
            <a:avLst/>
          </a:prstGeom>
          <a:noFill/>
        </p:spPr>
        <p:txBody>
          <a:bodyPr wrap="square">
            <a:spAutoFit/>
          </a:bodyPr>
          <a:lstStyle/>
          <a:p>
            <a:pPr indent="270510" algn="just">
              <a:lnSpc>
                <a:spcPct val="150000"/>
              </a:lnSpc>
            </a:pPr>
            <a:r>
              <a:rPr lang="en-US" sz="3200" b="1" dirty="0" smtClean="0">
                <a:solidFill>
                  <a:srgbClr val="FF0000"/>
                </a:solidFill>
                <a:latin typeface="UTM Avo" panose="02040603050506020204" pitchFamily="18" charset="0"/>
                <a:ea typeface="Arial" panose="020B0604020202020204" pitchFamily="34" charset="0"/>
                <a:cs typeface="Times New Roman" panose="02020603050405020304" pitchFamily="18" charset="0"/>
              </a:rPr>
              <a:t>Bài 2: Đặt câu tả một cây hoa (hoặc một đồ vật, con vật, ...). Cho biết trong câu đó, từ nào là tính từ, việc sử dụng tính từ ấy có tác dụng gì?</a:t>
            </a:r>
            <a:endParaRPr lang="en-US" sz="3200" b="1" dirty="0">
              <a:solidFill>
                <a:srgbClr val="FF0000"/>
              </a:solidFill>
              <a:effectLst/>
              <a:latin typeface="UTM Avo" panose="02040603050506020204" pitchFamily="18" charset="0"/>
              <a:ea typeface="Times New Roman" panose="02020603050405020304" pitchFamily="18" charset="0"/>
            </a:endParaRPr>
          </a:p>
        </p:txBody>
      </p:sp>
      <p:sp>
        <p:nvSpPr>
          <p:cNvPr id="2" name="TextBox 1"/>
          <p:cNvSpPr txBox="1"/>
          <p:nvPr/>
        </p:nvSpPr>
        <p:spPr>
          <a:xfrm>
            <a:off x="839416" y="3939083"/>
            <a:ext cx="10369152" cy="1569660"/>
          </a:xfrm>
          <a:prstGeom prst="rect">
            <a:avLst/>
          </a:prstGeom>
          <a:noFill/>
        </p:spPr>
        <p:txBody>
          <a:bodyPr wrap="square" rtlCol="0">
            <a:spAutoFit/>
          </a:bodyPr>
          <a:lstStyle/>
          <a:p>
            <a:r>
              <a:rPr lang="en-US" sz="3200" b="1" dirty="0" smtClean="0">
                <a:solidFill>
                  <a:srgbClr val="00B050"/>
                </a:solidFill>
                <a:latin typeface="UTM Avo" panose="02040603050506020204" pitchFamily="18" charset="0"/>
              </a:rPr>
              <a:t>Ví dụ: Con mèo nhà em rất tinh nghịch</a:t>
            </a:r>
          </a:p>
          <a:p>
            <a:r>
              <a:rPr lang="en-US" sz="3200" b="1" dirty="0" smtClean="0">
                <a:solidFill>
                  <a:srgbClr val="00B050"/>
                </a:solidFill>
                <a:latin typeface="UTM Avo" panose="02040603050506020204" pitchFamily="18" charset="0"/>
              </a:rPr>
              <a:t>Tính từ: tinh nghịch</a:t>
            </a:r>
          </a:p>
          <a:p>
            <a:r>
              <a:rPr lang="en-US" sz="3200" b="1" dirty="0" smtClean="0">
                <a:solidFill>
                  <a:srgbClr val="00B050"/>
                </a:solidFill>
                <a:latin typeface="UTM Avo" panose="02040603050506020204" pitchFamily="18" charset="0"/>
              </a:rPr>
              <a:t>Tác dụng: Miêu tả đặc điểm của con mèo.</a:t>
            </a:r>
            <a:endParaRPr lang="en-US" sz="3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326402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9" y="-243408"/>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9244DAC6-0360-E348-2F57-3546809C3095}"/>
              </a:ext>
            </a:extLst>
          </p:cNvPr>
          <p:cNvSpPr txBox="1"/>
          <p:nvPr/>
        </p:nvSpPr>
        <p:spPr>
          <a:xfrm>
            <a:off x="-21461" y="476672"/>
            <a:ext cx="11377264" cy="757836"/>
          </a:xfrm>
          <a:prstGeom prst="rect">
            <a:avLst/>
          </a:prstGeom>
          <a:noFill/>
        </p:spPr>
        <p:txBody>
          <a:bodyPr wrap="square">
            <a:spAutoFit/>
          </a:bodyPr>
          <a:lstStyle/>
          <a:p>
            <a:pPr algn="ctr">
              <a:lnSpc>
                <a:spcPct val="107000"/>
              </a:lnSpc>
              <a:spcAft>
                <a:spcPts val="800"/>
              </a:spcAft>
            </a:pPr>
            <a:r>
              <a:rPr lang="en-US" sz="4400" b="1" kern="100" dirty="0" smtClean="0">
                <a:solidFill>
                  <a:srgbClr val="FF0000"/>
                </a:solidFill>
                <a:latin typeface="UTM Avo" panose="02040603050506020204" pitchFamily="18" charset="0"/>
                <a:ea typeface="Calibri" panose="020F0502020204030204" pitchFamily="34" charset="0"/>
                <a:cs typeface="Times New Roman" panose="02020603050405020304" pitchFamily="18" charset="0"/>
              </a:rPr>
              <a:t>VẬN DỤNG</a:t>
            </a:r>
            <a:endParaRPr lang="en-US" sz="4400" b="1" kern="100" dirty="0">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2" name="TextBox 1"/>
          <p:cNvSpPr txBox="1"/>
          <p:nvPr/>
        </p:nvSpPr>
        <p:spPr>
          <a:xfrm>
            <a:off x="1362776" y="1484784"/>
            <a:ext cx="10009112" cy="1446550"/>
          </a:xfrm>
          <a:prstGeom prst="rect">
            <a:avLst/>
          </a:prstGeom>
          <a:noFill/>
        </p:spPr>
        <p:txBody>
          <a:bodyPr wrap="square" rtlCol="0">
            <a:spAutoFit/>
          </a:bodyPr>
          <a:lstStyle/>
          <a:p>
            <a:r>
              <a:rPr lang="en-US" sz="4400" b="1" dirty="0" smtClean="0">
                <a:solidFill>
                  <a:schemeClr val="accent2">
                    <a:lumMod val="60000"/>
                    <a:lumOff val="40000"/>
                  </a:schemeClr>
                </a:solidFill>
              </a:rPr>
              <a:t>Em hãy dùng một tính từ để nói về người bạn của em?</a:t>
            </a:r>
            <a:endParaRPr lang="en-US" sz="4400" b="1" dirty="0">
              <a:solidFill>
                <a:schemeClr val="accent2">
                  <a:lumMod val="60000"/>
                  <a:lumOff val="40000"/>
                </a:schemeClr>
              </a:solidFill>
            </a:endParaRPr>
          </a:p>
        </p:txBody>
      </p:sp>
    </p:spTree>
    <p:extLst>
      <p:ext uri="{BB962C8B-B14F-4D97-AF65-F5344CB8AC3E}">
        <p14:creationId xmlns:p14="http://schemas.microsoft.com/office/powerpoint/2010/main" val="104906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9244DAC6-0360-E348-2F57-3546809C3095}"/>
              </a:ext>
            </a:extLst>
          </p:cNvPr>
          <p:cNvSpPr txBox="1"/>
          <p:nvPr/>
        </p:nvSpPr>
        <p:spPr>
          <a:xfrm>
            <a:off x="623392" y="1583117"/>
            <a:ext cx="11377264" cy="590033"/>
          </a:xfrm>
          <a:prstGeom prst="rect">
            <a:avLst/>
          </a:prstGeom>
          <a:noFill/>
        </p:spPr>
        <p:txBody>
          <a:bodyPr wrap="square">
            <a:spAutoFit/>
          </a:bodyPr>
          <a:lstStyle/>
          <a:p>
            <a:pPr algn="just">
              <a:lnSpc>
                <a:spcPct val="107000"/>
              </a:lnSpc>
              <a:spcAft>
                <a:spcPts val="800"/>
              </a:spcAft>
            </a:pPr>
            <a:r>
              <a:rPr lang="en-US" sz="3200" kern="100" dirty="0">
                <a:solidFill>
                  <a:schemeClr val="accent6">
                    <a:lumMod val="60000"/>
                    <a:lumOff val="40000"/>
                  </a:schemeClr>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LÀM VIỆC CÁ  NHÂN VÀ BÁO CÁO KẾT QUẢ TRƯỚC LỚP</a:t>
            </a:r>
            <a:endParaRPr lang="en-US" sz="3600" kern="100" dirty="0">
              <a:solidFill>
                <a:schemeClr val="accent6">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stationary&#10;&#10;Description automatically generated">
            <a:extLst>
              <a:ext uri="{FF2B5EF4-FFF2-40B4-BE49-F238E27FC236}">
                <a16:creationId xmlns:a16="http://schemas.microsoft.com/office/drawing/2014/main" xmlns="" id="{1E2813FB-EF52-4C16-A031-A507D66583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flipH="1">
            <a:off x="3503712" y="2506865"/>
            <a:ext cx="4392488" cy="3333251"/>
          </a:xfrm>
          <a:prstGeom prst="rect">
            <a:avLst/>
          </a:prstGeom>
        </p:spPr>
      </p:pic>
    </p:spTree>
    <p:extLst>
      <p:ext uri="{BB962C8B-B14F-4D97-AF65-F5344CB8AC3E}">
        <p14:creationId xmlns:p14="http://schemas.microsoft.com/office/powerpoint/2010/main" val="140532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9007CB7-1726-63B3-4E47-89037625B803}"/>
              </a:ext>
            </a:extLst>
          </p:cNvPr>
          <p:cNvPicPr>
            <a:picLocks noChangeAspect="1"/>
          </p:cNvPicPr>
          <p:nvPr/>
        </p:nvPicPr>
        <p:blipFill>
          <a:blip r:embed="rId3"/>
          <a:stretch>
            <a:fillRect/>
          </a:stretch>
        </p:blipFill>
        <p:spPr>
          <a:xfrm>
            <a:off x="0" y="0"/>
            <a:ext cx="12192000" cy="6774639"/>
          </a:xfrm>
          <a:prstGeom prst="rect">
            <a:avLst/>
          </a:prstGeom>
        </p:spPr>
      </p:pic>
      <p:sp>
        <p:nvSpPr>
          <p:cNvPr id="3" name="TextBox 2">
            <a:extLst>
              <a:ext uri="{FF2B5EF4-FFF2-40B4-BE49-F238E27FC236}">
                <a16:creationId xmlns:a16="http://schemas.microsoft.com/office/drawing/2014/main" xmlns="" id="{6A45511E-7F7E-0148-0DF7-9298AA058478}"/>
              </a:ext>
            </a:extLst>
          </p:cNvPr>
          <p:cNvSpPr txBox="1"/>
          <p:nvPr/>
        </p:nvSpPr>
        <p:spPr>
          <a:xfrm>
            <a:off x="2409481" y="3025693"/>
            <a:ext cx="7569406" cy="1323439"/>
          </a:xfrm>
          <a:prstGeom prst="rect">
            <a:avLst/>
          </a:prstGeom>
          <a:noFill/>
        </p:spPr>
        <p:txBody>
          <a:bodyPr wrap="square" rtlCol="0">
            <a:spAutoFit/>
          </a:bodyPr>
          <a:lstStyle/>
          <a:p>
            <a:pPr algn="ctr">
              <a:spcAft>
                <a:spcPts val="1800"/>
              </a:spcAft>
            </a:pPr>
            <a:r>
              <a:rPr lang="en-US" sz="4000" dirty="0" err="1">
                <a:solidFill>
                  <a:srgbClr val="FFFF00"/>
                </a:solidFill>
                <a:latin typeface="UTM Avo" panose="02040603050506020204" pitchFamily="18" charset="0"/>
              </a:rPr>
              <a:t>Em</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hãy</a:t>
            </a:r>
            <a:r>
              <a:rPr lang="en-US" sz="4000" dirty="0">
                <a:solidFill>
                  <a:srgbClr val="FFFF00"/>
                </a:solidFill>
                <a:latin typeface="UTM Avo" panose="02040603050506020204" pitchFamily="18" charset="0"/>
              </a:rPr>
              <a:t> chia </a:t>
            </a:r>
            <a:r>
              <a:rPr lang="en-US" sz="4000" dirty="0" err="1">
                <a:solidFill>
                  <a:srgbClr val="FFFF00"/>
                </a:solidFill>
                <a:latin typeface="UTM Avo" panose="02040603050506020204" pitchFamily="18" charset="0"/>
              </a:rPr>
              <a:t>sẻ</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những</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điều</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học</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được</a:t>
            </a:r>
            <a:r>
              <a:rPr lang="en-US" sz="4000" dirty="0">
                <a:solidFill>
                  <a:srgbClr val="FFFF00"/>
                </a:solidFill>
                <a:latin typeface="UTM Avo" panose="02040603050506020204" pitchFamily="18" charset="0"/>
              </a:rPr>
              <a:t> qua </a:t>
            </a:r>
            <a:r>
              <a:rPr lang="en-US" sz="4000" dirty="0" err="1">
                <a:solidFill>
                  <a:srgbClr val="FFFF00"/>
                </a:solidFill>
                <a:latin typeface="UTM Avo" panose="02040603050506020204" pitchFamily="18" charset="0"/>
              </a:rPr>
              <a:t>bài</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này</a:t>
            </a:r>
            <a:r>
              <a:rPr lang="en-US" sz="4000"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226140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ACC0C0EB-BDF5-9E72-E291-300F55E6803F}"/>
              </a:ext>
            </a:extLst>
          </p:cNvPr>
          <p:cNvSpPr txBox="1"/>
          <p:nvPr/>
        </p:nvSpPr>
        <p:spPr>
          <a:xfrm>
            <a:off x="1199456" y="2875001"/>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38681408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1F4723D-21CE-475E-B551-FBCCA70FD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7"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4EA4CF2-02E8-40B6-A22E-C5D1668D4DC8}"/>
              </a:ext>
            </a:extLst>
          </p:cNvPr>
          <p:cNvSpPr txBox="1"/>
          <p:nvPr/>
        </p:nvSpPr>
        <p:spPr>
          <a:xfrm>
            <a:off x="767409" y="1412776"/>
            <a:ext cx="10729192" cy="2308324"/>
          </a:xfrm>
          <a:prstGeom prst="rect">
            <a:avLst/>
          </a:prstGeom>
          <a:noFill/>
        </p:spPr>
        <p:txBody>
          <a:bodyPr wrap="square">
            <a:spAutoFit/>
          </a:bodyPr>
          <a:lstStyle/>
          <a:p>
            <a:pPr algn="just">
              <a:lnSpc>
                <a:spcPct val="150000"/>
              </a:lnSpc>
              <a:spcAft>
                <a:spcPts val="0"/>
              </a:spcAft>
            </a:pPr>
            <a:r>
              <a:rPr lang="en-US" sz="4800" kern="100" dirty="0" smtClean="0">
                <a:solidFill>
                  <a:srgbClr val="FF0000"/>
                </a:solidFill>
                <a:latin typeface="UTM Avo" panose="02040603050506020204" pitchFamily="18" charset="0"/>
                <a:ea typeface="Calibri" panose="020F0502020204030204" pitchFamily="34" charset="0"/>
                <a:cs typeface="Times New Roman" panose="02020603050405020304" pitchFamily="18" charset="0"/>
              </a:rPr>
              <a:t>Đặt câu có sử dụng từ bổ sung ý nghĩa cho động từ</a:t>
            </a:r>
            <a:r>
              <a:rPr lang="en-US" sz="4800" kern="100" dirty="0" smtClean="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a:t>
            </a:r>
            <a:endParaRPr lang="en-US" sz="4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3046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1F4723D-21CE-475E-B551-FBCCA70FD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7"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4EA4CF2-02E8-40B6-A22E-C5D1668D4DC8}"/>
              </a:ext>
            </a:extLst>
          </p:cNvPr>
          <p:cNvSpPr txBox="1"/>
          <p:nvPr/>
        </p:nvSpPr>
        <p:spPr>
          <a:xfrm>
            <a:off x="767409" y="1412776"/>
            <a:ext cx="10729192" cy="2308324"/>
          </a:xfrm>
          <a:prstGeom prst="rect">
            <a:avLst/>
          </a:prstGeom>
          <a:noFill/>
        </p:spPr>
        <p:txBody>
          <a:bodyPr wrap="square">
            <a:spAutoFit/>
          </a:bodyPr>
          <a:lstStyle/>
          <a:p>
            <a:pPr algn="just">
              <a:lnSpc>
                <a:spcPct val="150000"/>
              </a:lnSpc>
              <a:spcAft>
                <a:spcPts val="0"/>
              </a:spcAft>
            </a:pPr>
            <a:r>
              <a:rPr lang="en-US" sz="4800" kern="100" dirty="0" smtClean="0">
                <a:solidFill>
                  <a:srgbClr val="FF0000"/>
                </a:solidFill>
                <a:latin typeface="UTM Avo" panose="02040603050506020204" pitchFamily="18" charset="0"/>
                <a:ea typeface="Calibri" panose="020F0502020204030204" pitchFamily="34" charset="0"/>
                <a:cs typeface="Times New Roman" panose="02020603050405020304" pitchFamily="18" charset="0"/>
              </a:rPr>
              <a:t>Em hãy đặt một câu và chỉ ra động từ có trong câu đó</a:t>
            </a:r>
            <a:r>
              <a:rPr lang="en-US" sz="4800" kern="100" dirty="0" smtClean="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a:t>
            </a:r>
            <a:endParaRPr lang="en-US" sz="4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155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1F4723D-21CE-475E-B551-FBCCA70FD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7"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4EA4CF2-02E8-40B6-A22E-C5D1668D4DC8}"/>
              </a:ext>
            </a:extLst>
          </p:cNvPr>
          <p:cNvSpPr txBox="1"/>
          <p:nvPr/>
        </p:nvSpPr>
        <p:spPr>
          <a:xfrm>
            <a:off x="427433" y="1052736"/>
            <a:ext cx="11273377" cy="2203745"/>
          </a:xfrm>
          <a:prstGeom prst="rect">
            <a:avLst/>
          </a:prstGeom>
          <a:noFill/>
        </p:spPr>
        <p:txBody>
          <a:bodyPr wrap="square">
            <a:spAutoFit/>
          </a:bodyPr>
          <a:lstStyle/>
          <a:p>
            <a:pPr algn="ctr">
              <a:lnSpc>
                <a:spcPct val="150000"/>
              </a:lnSpc>
              <a:spcAft>
                <a:spcPts val="0"/>
              </a:spcAft>
            </a:pPr>
            <a:r>
              <a:rPr lang="en-US" sz="3200" kern="100" dirty="0" smtClean="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Thứ     ngày           tháng      năm 2023</a:t>
            </a:r>
          </a:p>
          <a:p>
            <a:pPr algn="ctr">
              <a:lnSpc>
                <a:spcPct val="150000"/>
              </a:lnSpc>
              <a:spcAft>
                <a:spcPts val="0"/>
              </a:spcAft>
            </a:pPr>
            <a:r>
              <a:rPr lang="en-US" sz="3200" kern="100" dirty="0" smtClean="0">
                <a:solidFill>
                  <a:srgbClr val="FF0000"/>
                </a:solidFill>
                <a:latin typeface="UTM Avo" panose="02040603050506020204" pitchFamily="18" charset="0"/>
                <a:ea typeface="Calibri" panose="020F0502020204030204" pitchFamily="34" charset="0"/>
                <a:cs typeface="Times New Roman" panose="02020603050405020304" pitchFamily="18" charset="0"/>
              </a:rPr>
              <a:t>Luyện từ và câu</a:t>
            </a:r>
          </a:p>
          <a:p>
            <a:pPr algn="ctr">
              <a:lnSpc>
                <a:spcPct val="150000"/>
              </a:lnSpc>
              <a:spcAft>
                <a:spcPts val="0"/>
              </a:spcAft>
            </a:pPr>
            <a:r>
              <a:rPr lang="en-US" sz="3200" kern="100" dirty="0" smtClean="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Tính từ</a:t>
            </a:r>
            <a:endPar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6943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3372" y="2780928"/>
            <a:ext cx="11269252" cy="3385542"/>
          </a:xfrm>
          <a:prstGeom prst="rect">
            <a:avLst/>
          </a:prstGeom>
          <a:noFill/>
        </p:spPr>
        <p:txBody>
          <a:bodyPr wrap="square" rtlCol="0">
            <a:spAutoFit/>
          </a:bodyPr>
          <a:lstStyle/>
          <a:p>
            <a:pPr algn="just"/>
            <a:r>
              <a:rPr lang="en-US" sz="2800" dirty="0" smtClean="0">
                <a:latin typeface="Arial" panose="020B0604020202020204" pitchFamily="34" charset="0"/>
                <a:cs typeface="Arial" panose="020B0604020202020204" pitchFamily="34" charset="0"/>
              </a:rPr>
              <a:t>    </a:t>
            </a:r>
            <a:r>
              <a:rPr lang="vi-VN" sz="2800" dirty="0" smtClean="0">
                <a:latin typeface="Arial" panose="020B0604020202020204" pitchFamily="34" charset="0"/>
                <a:cs typeface="Arial" panose="020B0604020202020204" pitchFamily="34" charset="0"/>
              </a:rPr>
              <a:t>Ngôi </a:t>
            </a:r>
            <a:r>
              <a:rPr lang="vi-VN" sz="2800" dirty="0">
                <a:latin typeface="Arial" panose="020B0604020202020204" pitchFamily="34" charset="0"/>
                <a:cs typeface="Arial" panose="020B0604020202020204" pitchFamily="34" charset="0"/>
              </a:rPr>
              <a:t>nhà </a:t>
            </a:r>
            <a:r>
              <a:rPr lang="vi-VN" sz="2800" b="1" dirty="0">
                <a:solidFill>
                  <a:srgbClr val="FF0000"/>
                </a:solidFill>
                <a:latin typeface="Arial" panose="020B0604020202020204" pitchFamily="34" charset="0"/>
                <a:cs typeface="Arial" panose="020B0604020202020204" pitchFamily="34" charset="0"/>
              </a:rPr>
              <a:t>cũ</a:t>
            </a:r>
            <a:r>
              <a:rPr lang="vi-VN" sz="2800" dirty="0">
                <a:latin typeface="Arial" panose="020B0604020202020204" pitchFamily="34" charset="0"/>
                <a:cs typeface="Arial" panose="020B0604020202020204" pitchFamily="34" charset="0"/>
              </a:rPr>
              <a:t> của ông bà nội tôi nằm giữa một khu vườn </a:t>
            </a:r>
            <a:r>
              <a:rPr lang="vi-VN" sz="2800" b="1" dirty="0">
                <a:solidFill>
                  <a:srgbClr val="FF0000"/>
                </a:solidFill>
                <a:latin typeface="Arial" panose="020B0604020202020204" pitchFamily="34" charset="0"/>
                <a:cs typeface="Arial" panose="020B0604020202020204" pitchFamily="34" charset="0"/>
              </a:rPr>
              <a:t>rộng</a:t>
            </a:r>
            <a:r>
              <a:rPr lang="vi-VN" sz="2800" dirty="0">
                <a:latin typeface="Arial" panose="020B0604020202020204" pitchFamily="34" charset="0"/>
                <a:cs typeface="Arial" panose="020B0604020202020204" pitchFamily="34" charset="0"/>
              </a:rPr>
              <a:t>. Tôi nhớ mãi về căn nhà </a:t>
            </a:r>
            <a:r>
              <a:rPr lang="vi-VN" sz="2800" b="1" dirty="0">
                <a:solidFill>
                  <a:srgbClr val="FF0000"/>
                </a:solidFill>
                <a:latin typeface="Arial" panose="020B0604020202020204" pitchFamily="34" charset="0"/>
                <a:cs typeface="Arial" panose="020B0604020202020204" pitchFamily="34" charset="0"/>
              </a:rPr>
              <a:t>nhỏ</a:t>
            </a:r>
            <a:r>
              <a:rPr lang="vi-VN" sz="2800" dirty="0">
                <a:latin typeface="Arial" panose="020B0604020202020204" pitchFamily="34" charset="0"/>
                <a:cs typeface="Arial" panose="020B0604020202020204" pitchFamily="34" charset="0"/>
              </a:rPr>
              <a:t> này, nơi lưu giữ tuổi thơ yêu dấu. Ngôi nhà khung gỗ, có những cột lim lên nước </a:t>
            </a:r>
            <a:r>
              <a:rPr lang="vi-VN" sz="2800" b="1" dirty="0">
                <a:solidFill>
                  <a:srgbClr val="FF0000"/>
                </a:solidFill>
                <a:latin typeface="Arial" panose="020B0604020202020204" pitchFamily="34" charset="0"/>
                <a:cs typeface="Arial" panose="020B0604020202020204" pitchFamily="34" charset="0"/>
              </a:rPr>
              <a:t>đen bóng</a:t>
            </a:r>
            <a:r>
              <a:rPr lang="vi-VN" sz="2800" dirty="0">
                <a:latin typeface="Arial" panose="020B0604020202020204" pitchFamily="34" charset="0"/>
                <a:cs typeface="Arial" panose="020B0604020202020204" pitchFamily="34" charset="0"/>
              </a:rPr>
              <a:t>. Trong ngôi nhà </a:t>
            </a:r>
            <a:r>
              <a:rPr lang="vi-VN" sz="2800" b="1" dirty="0">
                <a:solidFill>
                  <a:srgbClr val="FF0000"/>
                </a:solidFill>
                <a:latin typeface="Arial" panose="020B0604020202020204" pitchFamily="34" charset="0"/>
                <a:cs typeface="Arial" panose="020B0604020202020204" pitchFamily="34" charset="0"/>
              </a:rPr>
              <a:t>mát </a:t>
            </a:r>
            <a:r>
              <a:rPr lang="en-US" sz="2800" b="1" dirty="0" smtClean="0">
                <a:solidFill>
                  <a:srgbClr val="FF0000"/>
                </a:solidFill>
                <a:latin typeface="Arial" panose="020B0604020202020204" pitchFamily="34" charset="0"/>
                <a:cs typeface="Arial" panose="020B0604020202020204" pitchFamily="34" charset="0"/>
              </a:rPr>
              <a:t>dịu</a:t>
            </a:r>
            <a:r>
              <a:rPr lang="vi-VN" sz="2800" dirty="0" smtClean="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ông nội tôi hay ngồi sau án thư bên cửa sổ bắt mạch, kê đơn, châm cứu và bốc </a:t>
            </a:r>
            <a:r>
              <a:rPr lang="vi-VN" sz="2800" dirty="0" smtClean="0">
                <a:latin typeface="Arial" panose="020B0604020202020204" pitchFamily="34" charset="0"/>
                <a:cs typeface="Arial" panose="020B0604020202020204" pitchFamily="34" charset="0"/>
              </a:rPr>
              <a:t>thuốc</a:t>
            </a:r>
            <a:r>
              <a:rPr lang="en-US" sz="2800" dirty="0" smtClean="0">
                <a:latin typeface="Arial" panose="020B0604020202020204" pitchFamily="34" charset="0"/>
                <a:cs typeface="Arial" panose="020B0604020202020204" pitchFamily="34" charset="0"/>
              </a:rPr>
              <a:t>. [ ] </a:t>
            </a:r>
            <a:r>
              <a:rPr lang="vi-VN" sz="2800" dirty="0" smtClean="0">
                <a:latin typeface="Arial" panose="020B0604020202020204" pitchFamily="34" charset="0"/>
                <a:cs typeface="Arial" panose="020B0604020202020204" pitchFamily="34" charset="0"/>
              </a:rPr>
              <a:t>Ba </a:t>
            </a:r>
            <a:r>
              <a:rPr lang="vi-VN" sz="2800" dirty="0">
                <a:latin typeface="Arial" panose="020B0604020202020204" pitchFamily="34" charset="0"/>
                <a:cs typeface="Arial" panose="020B0604020202020204" pitchFamily="34" charset="0"/>
              </a:rPr>
              <a:t>anh</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em đánh nhau </a:t>
            </a:r>
            <a:r>
              <a:rPr lang="vi-VN" sz="2800" b="1" dirty="0">
                <a:solidFill>
                  <a:srgbClr val="FF0000"/>
                </a:solidFill>
                <a:latin typeface="Arial" panose="020B0604020202020204" pitchFamily="34" charset="0"/>
                <a:cs typeface="Arial" panose="020B0604020202020204" pitchFamily="34" charset="0"/>
              </a:rPr>
              <a:t>tít mù </a:t>
            </a:r>
            <a:r>
              <a:rPr lang="vi-VN" sz="2800" dirty="0">
                <a:latin typeface="Arial" panose="020B0604020202020204" pitchFamily="34" charset="0"/>
                <a:cs typeface="Arial" panose="020B0604020202020204" pitchFamily="34" charset="0"/>
              </a:rPr>
              <a:t>khiến lá cây rơi </a:t>
            </a:r>
            <a:r>
              <a:rPr lang="vi-VN" sz="2800" b="1" dirty="0">
                <a:solidFill>
                  <a:srgbClr val="FF0000"/>
                </a:solidFill>
                <a:latin typeface="Arial" panose="020B0604020202020204" pitchFamily="34" charset="0"/>
                <a:cs typeface="Arial" panose="020B0604020202020204" pitchFamily="34" charset="0"/>
              </a:rPr>
              <a:t>lả tả</a:t>
            </a:r>
            <a:r>
              <a:rPr lang="vi-VN" sz="2800" dirty="0">
                <a:latin typeface="Arial" panose="020B0604020202020204" pitchFamily="34" charset="0"/>
                <a:cs typeface="Arial" panose="020B0604020202020204" pitchFamily="34" charset="0"/>
              </a:rPr>
              <a:t>. Thường là đến phần bất phân thắng bại thì ông nội thò đầu ra cửa sổ, quát </a:t>
            </a:r>
            <a:r>
              <a:rPr lang="vi-VN" sz="2800" b="1" dirty="0">
                <a:solidFill>
                  <a:srgbClr val="FF0000"/>
                </a:solidFill>
                <a:latin typeface="Arial" panose="020B0604020202020204" pitchFamily="34" charset="0"/>
                <a:cs typeface="Arial" panose="020B0604020202020204" pitchFamily="34" charset="0"/>
              </a:rPr>
              <a:t>to</a:t>
            </a:r>
            <a:r>
              <a:rPr lang="vi-VN" sz="2800" dirty="0">
                <a:latin typeface="Arial" panose="020B0604020202020204" pitchFamily="34" charset="0"/>
                <a:cs typeface="Arial" panose="020B0604020202020204" pitchFamily="34" charset="0"/>
              </a:rPr>
              <a:t>: “Nghịch </a:t>
            </a:r>
            <a:r>
              <a:rPr lang="vi-VN" sz="2800" b="1" dirty="0">
                <a:solidFill>
                  <a:srgbClr val="FF0000"/>
                </a:solidFill>
                <a:latin typeface="Arial" panose="020B0604020202020204" pitchFamily="34" charset="0"/>
                <a:cs typeface="Arial" panose="020B0604020202020204" pitchFamily="34" charset="0"/>
              </a:rPr>
              <a:t>vừa vừa</a:t>
            </a:r>
            <a:r>
              <a:rPr lang="vi-VN" sz="2800" dirty="0">
                <a:latin typeface="Arial" panose="020B0604020202020204" pitchFamily="34" charset="0"/>
                <a:cs typeface="Arial" panose="020B0604020202020204" pitchFamily="34" charset="0"/>
              </a:rPr>
              <a:t> thôi</a:t>
            </a:r>
            <a:r>
              <a:rPr lang="vi-VN" sz="2800" dirty="0" smtClean="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a:t>
            </a:r>
            <a:endParaRPr lang="vi-VN" sz="2800" dirty="0">
              <a:latin typeface="Arial" panose="020B0604020202020204" pitchFamily="34" charset="0"/>
              <a:cs typeface="Arial" panose="020B0604020202020204" pitchFamily="34" charset="0"/>
            </a:endParaRPr>
          </a:p>
          <a:p>
            <a:endParaRPr lang="en-US" dirty="0"/>
          </a:p>
        </p:txBody>
      </p:sp>
      <p:sp>
        <p:nvSpPr>
          <p:cNvPr id="3" name="TextBox 2"/>
          <p:cNvSpPr txBox="1"/>
          <p:nvPr/>
        </p:nvSpPr>
        <p:spPr>
          <a:xfrm>
            <a:off x="911424" y="1196752"/>
            <a:ext cx="10009112" cy="1384995"/>
          </a:xfrm>
          <a:prstGeom prst="rect">
            <a:avLst/>
          </a:prstGeom>
          <a:noFill/>
        </p:spPr>
        <p:txBody>
          <a:bodyPr wrap="square" rtlCol="0">
            <a:spAutoFit/>
          </a:bodyPr>
          <a:lstStyle/>
          <a:p>
            <a:pPr marL="400050" indent="-400050">
              <a:buAutoNum type="romanUcPeriod"/>
            </a:pPr>
            <a:r>
              <a:rPr lang="en-US" sz="2800" dirty="0" smtClean="0">
                <a:latin typeface="UTM Avo" panose="02040603050506020204" pitchFamily="18" charset="0"/>
              </a:rPr>
              <a:t>Nhận xét</a:t>
            </a:r>
          </a:p>
          <a:p>
            <a:r>
              <a:rPr lang="en-US" sz="2800" dirty="0" smtClean="0">
                <a:latin typeface="UTM Avo" panose="02040603050506020204" pitchFamily="18" charset="0"/>
              </a:rPr>
              <a:t>Các từ in đậm dưới đây miêu tả đặc điểm của những sự vật, hoạt động, trạng thái ....nào?</a:t>
            </a:r>
          </a:p>
        </p:txBody>
      </p:sp>
    </p:spTree>
    <p:extLst>
      <p:ext uri="{BB962C8B-B14F-4D97-AF65-F5344CB8AC3E}">
        <p14:creationId xmlns:p14="http://schemas.microsoft.com/office/powerpoint/2010/main" val="156217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80698649"/>
              </p:ext>
            </p:extLst>
          </p:nvPr>
        </p:nvGraphicFramePr>
        <p:xfrm>
          <a:off x="839416" y="245262"/>
          <a:ext cx="10585177" cy="6525344"/>
        </p:xfrm>
        <a:graphic>
          <a:graphicData uri="http://schemas.openxmlformats.org/drawingml/2006/table">
            <a:tbl>
              <a:tblPr firstRow="1" firstCol="1" bandRow="1">
                <a:tableStyleId>{5C22544A-7EE6-4342-B048-85BDC9FD1C3A}</a:tableStyleId>
              </a:tblPr>
              <a:tblGrid>
                <a:gridCol w="4320481">
                  <a:extLst>
                    <a:ext uri="{9D8B030D-6E8A-4147-A177-3AD203B41FA5}">
                      <a16:colId xmlns:a16="http://schemas.microsoft.com/office/drawing/2014/main" xmlns="" val="30634230"/>
                    </a:ext>
                  </a:extLst>
                </a:gridCol>
                <a:gridCol w="6264696">
                  <a:extLst>
                    <a:ext uri="{9D8B030D-6E8A-4147-A177-3AD203B41FA5}">
                      <a16:colId xmlns:a16="http://schemas.microsoft.com/office/drawing/2014/main" xmlns="" val="3702274612"/>
                    </a:ext>
                  </a:extLst>
                </a:gridCol>
              </a:tblGrid>
              <a:tr h="1148180">
                <a:tc>
                  <a:txBody>
                    <a:bodyPr/>
                    <a:lstStyle/>
                    <a:p>
                      <a:pPr marL="0" marR="0" algn="just">
                        <a:lnSpc>
                          <a:spcPct val="100000"/>
                        </a:lnSpc>
                        <a:spcBef>
                          <a:spcPts val="0"/>
                        </a:spcBef>
                        <a:spcAft>
                          <a:spcPts val="0"/>
                        </a:spcAft>
                      </a:pPr>
                      <a:r>
                        <a:rPr lang="nl-NL"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Từ </a:t>
                      </a:r>
                      <a:r>
                        <a:rPr lang="nl-NL"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đậm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0000"/>
                        </a:lnSpc>
                        <a:spcBef>
                          <a:spcPts val="0"/>
                        </a:spcBef>
                        <a:spcAft>
                          <a:spcPts val="0"/>
                        </a:spcAft>
                      </a:pPr>
                      <a:r>
                        <a:rPr lang="nl-NL"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 </a:t>
                      </a:r>
                      <a:r>
                        <a:rPr lang="nl-NL"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 hoạt động</a:t>
                      </a:r>
                      <a:r>
                        <a:rPr lang="nl-NL"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trạng</a:t>
                      </a:r>
                      <a:r>
                        <a:rPr lang="nl-NL" sz="32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thái ...</a:t>
                      </a:r>
                      <a:r>
                        <a:rPr lang="nl-NL"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 miêu </a:t>
                      </a:r>
                      <a:r>
                        <a:rPr lang="nl-NL"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549814251"/>
                  </a:ext>
                </a:extLst>
              </a:tr>
              <a:tr h="5377164">
                <a:tc>
                  <a:txBody>
                    <a:bodyPr/>
                    <a:lstStyle/>
                    <a:p>
                      <a:pPr marL="0" marR="0" algn="just">
                        <a:lnSpc>
                          <a:spcPct val="150000"/>
                        </a:lnSpc>
                        <a:spcBef>
                          <a:spcPts val="0"/>
                        </a:spcBef>
                        <a:spcAft>
                          <a:spcPts val="0"/>
                        </a:spcAft>
                      </a:pP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nl-NL"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nl-NL"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nl-NL"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459060995"/>
                  </a:ext>
                </a:extLst>
              </a:tr>
            </a:tbl>
          </a:graphicData>
        </a:graphic>
      </p:graphicFrame>
      <p:sp>
        <p:nvSpPr>
          <p:cNvPr id="3" name="TextBox 2"/>
          <p:cNvSpPr txBox="1"/>
          <p:nvPr/>
        </p:nvSpPr>
        <p:spPr>
          <a:xfrm>
            <a:off x="2375810" y="1464471"/>
            <a:ext cx="2160240"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Cũ</a:t>
            </a:r>
            <a:endParaRPr lang="en-US" sz="3600" dirty="0">
              <a:solidFill>
                <a:srgbClr val="FF0000"/>
              </a:solidFill>
              <a:latin typeface="UTM Avo" panose="02040603050506020204" pitchFamily="18" charset="0"/>
            </a:endParaRPr>
          </a:p>
        </p:txBody>
      </p:sp>
      <p:sp>
        <p:nvSpPr>
          <p:cNvPr id="4" name="TextBox 3"/>
          <p:cNvSpPr txBox="1"/>
          <p:nvPr/>
        </p:nvSpPr>
        <p:spPr>
          <a:xfrm>
            <a:off x="7448437" y="1514424"/>
            <a:ext cx="3168352"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Ngôi nhà</a:t>
            </a:r>
            <a:endParaRPr lang="en-US" sz="3600" dirty="0">
              <a:solidFill>
                <a:srgbClr val="FF0000"/>
              </a:solidFill>
              <a:latin typeface="UTM Avo" panose="02040603050506020204" pitchFamily="18" charset="0"/>
            </a:endParaRPr>
          </a:p>
        </p:txBody>
      </p:sp>
      <p:sp>
        <p:nvSpPr>
          <p:cNvPr id="5" name="TextBox 4"/>
          <p:cNvSpPr txBox="1"/>
          <p:nvPr/>
        </p:nvSpPr>
        <p:spPr>
          <a:xfrm>
            <a:off x="2375810" y="2160755"/>
            <a:ext cx="2160240"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Rộng</a:t>
            </a:r>
            <a:endParaRPr lang="en-US" sz="3600" dirty="0">
              <a:solidFill>
                <a:srgbClr val="FF0000"/>
              </a:solidFill>
              <a:latin typeface="UTM Avo" panose="02040603050506020204" pitchFamily="18" charset="0"/>
            </a:endParaRPr>
          </a:p>
        </p:txBody>
      </p:sp>
      <p:sp>
        <p:nvSpPr>
          <p:cNvPr id="6" name="TextBox 5"/>
          <p:cNvSpPr txBox="1"/>
          <p:nvPr/>
        </p:nvSpPr>
        <p:spPr>
          <a:xfrm>
            <a:off x="7448437" y="2185460"/>
            <a:ext cx="3168352"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Khu vườn </a:t>
            </a:r>
            <a:endParaRPr lang="en-US" sz="3600" dirty="0">
              <a:solidFill>
                <a:srgbClr val="FF0000"/>
              </a:solidFill>
              <a:latin typeface="UTM Avo" panose="02040603050506020204" pitchFamily="18" charset="0"/>
            </a:endParaRPr>
          </a:p>
        </p:txBody>
      </p:sp>
      <p:sp>
        <p:nvSpPr>
          <p:cNvPr id="7" name="TextBox 6"/>
          <p:cNvSpPr txBox="1"/>
          <p:nvPr/>
        </p:nvSpPr>
        <p:spPr>
          <a:xfrm>
            <a:off x="2396872" y="2751187"/>
            <a:ext cx="2160240"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Nhỏ</a:t>
            </a:r>
            <a:endParaRPr lang="en-US" sz="3600" dirty="0">
              <a:solidFill>
                <a:srgbClr val="FF0000"/>
              </a:solidFill>
              <a:latin typeface="UTM Avo" panose="02040603050506020204" pitchFamily="18" charset="0"/>
            </a:endParaRPr>
          </a:p>
        </p:txBody>
      </p:sp>
      <p:sp>
        <p:nvSpPr>
          <p:cNvPr id="8" name="TextBox 7"/>
          <p:cNvSpPr txBox="1"/>
          <p:nvPr/>
        </p:nvSpPr>
        <p:spPr>
          <a:xfrm>
            <a:off x="7448437" y="2759859"/>
            <a:ext cx="3168352"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Căn nhà</a:t>
            </a:r>
            <a:endParaRPr lang="en-US" sz="3600" dirty="0">
              <a:solidFill>
                <a:srgbClr val="FF0000"/>
              </a:solidFill>
              <a:latin typeface="UTM Avo" panose="02040603050506020204" pitchFamily="18" charset="0"/>
            </a:endParaRPr>
          </a:p>
        </p:txBody>
      </p:sp>
      <p:sp>
        <p:nvSpPr>
          <p:cNvPr id="9" name="TextBox 8"/>
          <p:cNvSpPr txBox="1"/>
          <p:nvPr/>
        </p:nvSpPr>
        <p:spPr>
          <a:xfrm>
            <a:off x="1892816" y="3274626"/>
            <a:ext cx="2664296"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Đen bóng</a:t>
            </a:r>
            <a:endParaRPr lang="en-US" sz="3600" dirty="0">
              <a:solidFill>
                <a:srgbClr val="FF0000"/>
              </a:solidFill>
              <a:latin typeface="UTM Avo" panose="02040603050506020204" pitchFamily="18" charset="0"/>
            </a:endParaRPr>
          </a:p>
        </p:txBody>
      </p:sp>
      <p:sp>
        <p:nvSpPr>
          <p:cNvPr id="10" name="TextBox 9"/>
          <p:cNvSpPr txBox="1"/>
          <p:nvPr/>
        </p:nvSpPr>
        <p:spPr>
          <a:xfrm>
            <a:off x="6471564" y="3374957"/>
            <a:ext cx="4691835"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Cột gỗ lim lên nước</a:t>
            </a:r>
            <a:endParaRPr lang="en-US" sz="3600" dirty="0">
              <a:solidFill>
                <a:srgbClr val="FF0000"/>
              </a:solidFill>
              <a:latin typeface="UTM Avo" panose="02040603050506020204" pitchFamily="18" charset="0"/>
            </a:endParaRPr>
          </a:p>
        </p:txBody>
      </p:sp>
      <p:sp>
        <p:nvSpPr>
          <p:cNvPr id="11" name="TextBox 10"/>
          <p:cNvSpPr txBox="1"/>
          <p:nvPr/>
        </p:nvSpPr>
        <p:spPr>
          <a:xfrm>
            <a:off x="1892816" y="3908116"/>
            <a:ext cx="2664296"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  Mát dịu</a:t>
            </a:r>
            <a:endParaRPr lang="en-US" sz="3600" dirty="0">
              <a:solidFill>
                <a:srgbClr val="FF0000"/>
              </a:solidFill>
              <a:latin typeface="UTM Avo" panose="02040603050506020204" pitchFamily="18" charset="0"/>
            </a:endParaRPr>
          </a:p>
        </p:txBody>
      </p:sp>
      <p:sp>
        <p:nvSpPr>
          <p:cNvPr id="12" name="TextBox 11"/>
          <p:cNvSpPr txBox="1"/>
          <p:nvPr/>
        </p:nvSpPr>
        <p:spPr>
          <a:xfrm>
            <a:off x="7447409" y="3981144"/>
            <a:ext cx="2664296"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Ngôi nhà</a:t>
            </a:r>
            <a:endParaRPr lang="en-US" sz="3600" dirty="0">
              <a:solidFill>
                <a:srgbClr val="FF0000"/>
              </a:solidFill>
              <a:latin typeface="UTM Avo" panose="02040603050506020204" pitchFamily="18" charset="0"/>
            </a:endParaRPr>
          </a:p>
        </p:txBody>
      </p:sp>
      <p:sp>
        <p:nvSpPr>
          <p:cNvPr id="13" name="TextBox 12"/>
          <p:cNvSpPr txBox="1"/>
          <p:nvPr/>
        </p:nvSpPr>
        <p:spPr>
          <a:xfrm>
            <a:off x="1840178" y="4574290"/>
            <a:ext cx="2664296"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    Tít mù</a:t>
            </a:r>
            <a:endParaRPr lang="en-US" sz="3600" dirty="0">
              <a:solidFill>
                <a:srgbClr val="FF0000"/>
              </a:solidFill>
              <a:latin typeface="UTM Avo" panose="02040603050506020204" pitchFamily="18" charset="0"/>
            </a:endParaRPr>
          </a:p>
        </p:txBody>
      </p:sp>
      <p:sp>
        <p:nvSpPr>
          <p:cNvPr id="14" name="TextBox 13"/>
          <p:cNvSpPr txBox="1"/>
          <p:nvPr/>
        </p:nvSpPr>
        <p:spPr>
          <a:xfrm>
            <a:off x="5972273" y="4523737"/>
            <a:ext cx="6120680"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Ba anh em đánh nhau</a:t>
            </a:r>
            <a:endParaRPr lang="en-US" sz="3600" dirty="0">
              <a:solidFill>
                <a:srgbClr val="FF0000"/>
              </a:solidFill>
              <a:latin typeface="UTM Avo" panose="02040603050506020204" pitchFamily="18" charset="0"/>
            </a:endParaRPr>
          </a:p>
        </p:txBody>
      </p:sp>
      <p:sp>
        <p:nvSpPr>
          <p:cNvPr id="15" name="TextBox 14"/>
          <p:cNvSpPr txBox="1"/>
          <p:nvPr/>
        </p:nvSpPr>
        <p:spPr>
          <a:xfrm>
            <a:off x="2375810" y="5178555"/>
            <a:ext cx="2664296"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Lả tả</a:t>
            </a:r>
            <a:endParaRPr lang="en-US" sz="3600" dirty="0">
              <a:solidFill>
                <a:srgbClr val="FF0000"/>
              </a:solidFill>
              <a:latin typeface="UTM Avo" panose="02040603050506020204" pitchFamily="18" charset="0"/>
            </a:endParaRPr>
          </a:p>
        </p:txBody>
      </p:sp>
      <p:sp>
        <p:nvSpPr>
          <p:cNvPr id="16" name="TextBox 15"/>
          <p:cNvSpPr txBox="1"/>
          <p:nvPr/>
        </p:nvSpPr>
        <p:spPr>
          <a:xfrm>
            <a:off x="7447409" y="5060200"/>
            <a:ext cx="6120680"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Lá cây rơi</a:t>
            </a:r>
            <a:endParaRPr lang="en-US" sz="3600" dirty="0">
              <a:solidFill>
                <a:srgbClr val="FF0000"/>
              </a:solidFill>
              <a:latin typeface="UTM Avo" panose="02040603050506020204" pitchFamily="18" charset="0"/>
            </a:endParaRPr>
          </a:p>
        </p:txBody>
      </p:sp>
      <p:sp>
        <p:nvSpPr>
          <p:cNvPr id="17" name="TextBox 16"/>
          <p:cNvSpPr txBox="1"/>
          <p:nvPr/>
        </p:nvSpPr>
        <p:spPr>
          <a:xfrm>
            <a:off x="2538205" y="5658436"/>
            <a:ext cx="2664296"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to</a:t>
            </a:r>
            <a:endParaRPr lang="en-US" sz="3600" dirty="0">
              <a:solidFill>
                <a:srgbClr val="FF0000"/>
              </a:solidFill>
              <a:latin typeface="UTM Avo" panose="02040603050506020204" pitchFamily="18" charset="0"/>
            </a:endParaRPr>
          </a:p>
        </p:txBody>
      </p:sp>
      <p:sp>
        <p:nvSpPr>
          <p:cNvPr id="18" name="TextBox 17"/>
          <p:cNvSpPr txBox="1"/>
          <p:nvPr/>
        </p:nvSpPr>
        <p:spPr>
          <a:xfrm>
            <a:off x="7514575" y="5592237"/>
            <a:ext cx="2488873"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    quát</a:t>
            </a:r>
            <a:endParaRPr lang="en-US" sz="3600" dirty="0">
              <a:solidFill>
                <a:srgbClr val="FF0000"/>
              </a:solidFill>
              <a:latin typeface="UTM Avo" panose="02040603050506020204" pitchFamily="18" charset="0"/>
            </a:endParaRPr>
          </a:p>
        </p:txBody>
      </p:sp>
      <p:sp>
        <p:nvSpPr>
          <p:cNvPr id="19" name="TextBox 18"/>
          <p:cNvSpPr txBox="1"/>
          <p:nvPr/>
        </p:nvSpPr>
        <p:spPr>
          <a:xfrm>
            <a:off x="2123782" y="6185831"/>
            <a:ext cx="2664296" cy="584775"/>
          </a:xfrm>
          <a:prstGeom prst="rect">
            <a:avLst/>
          </a:prstGeom>
          <a:noFill/>
        </p:spPr>
        <p:txBody>
          <a:bodyPr wrap="square" rtlCol="0">
            <a:spAutoFit/>
          </a:bodyPr>
          <a:lstStyle/>
          <a:p>
            <a:r>
              <a:rPr lang="en-US" sz="3200" dirty="0" smtClean="0">
                <a:solidFill>
                  <a:srgbClr val="FF0000"/>
                </a:solidFill>
                <a:latin typeface="UTM Avo" panose="02040603050506020204" pitchFamily="18" charset="0"/>
              </a:rPr>
              <a:t>Vừa vừa</a:t>
            </a:r>
            <a:endParaRPr lang="en-US" sz="3200" dirty="0">
              <a:solidFill>
                <a:srgbClr val="FF0000"/>
              </a:solidFill>
              <a:latin typeface="UTM Avo" panose="02040603050506020204" pitchFamily="18" charset="0"/>
            </a:endParaRPr>
          </a:p>
        </p:txBody>
      </p:sp>
      <p:sp>
        <p:nvSpPr>
          <p:cNvPr id="20" name="TextBox 19"/>
          <p:cNvSpPr txBox="1"/>
          <p:nvPr/>
        </p:nvSpPr>
        <p:spPr>
          <a:xfrm>
            <a:off x="7898495" y="6084501"/>
            <a:ext cx="2488873" cy="646331"/>
          </a:xfrm>
          <a:prstGeom prst="rect">
            <a:avLst/>
          </a:prstGeom>
          <a:noFill/>
        </p:spPr>
        <p:txBody>
          <a:bodyPr wrap="square" rtlCol="0">
            <a:spAutoFit/>
          </a:bodyPr>
          <a:lstStyle/>
          <a:p>
            <a:r>
              <a:rPr lang="en-US" sz="3600" dirty="0">
                <a:solidFill>
                  <a:srgbClr val="FF0000"/>
                </a:solidFill>
                <a:latin typeface="UTM Avo" panose="02040603050506020204" pitchFamily="18" charset="0"/>
              </a:rPr>
              <a:t>n</a:t>
            </a:r>
            <a:r>
              <a:rPr lang="en-US" sz="3600" dirty="0" smtClean="0">
                <a:solidFill>
                  <a:srgbClr val="FF0000"/>
                </a:solidFill>
                <a:latin typeface="UTM Avo" panose="02040603050506020204" pitchFamily="18" charset="0"/>
              </a:rPr>
              <a:t>ghịch</a:t>
            </a:r>
            <a:endParaRPr lang="en-US" sz="3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269940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barn(inVertical)">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anim calcmode="lin" valueType="num">
                                      <p:cBhvr>
                                        <p:cTn id="76" dur="1000" fill="hold"/>
                                        <p:tgtEl>
                                          <p:spTgt spid="15"/>
                                        </p:tgtEl>
                                        <p:attrNameLst>
                                          <p:attrName>ppt_x</p:attrName>
                                        </p:attrNameLst>
                                      </p:cBhvr>
                                      <p:tavLst>
                                        <p:tav tm="0">
                                          <p:val>
                                            <p:strVal val="#ppt_x"/>
                                          </p:val>
                                        </p:tav>
                                        <p:tav tm="100000">
                                          <p:val>
                                            <p:strVal val="#ppt_x"/>
                                          </p:val>
                                        </p:tav>
                                      </p:tavLst>
                                    </p:anim>
                                    <p:anim calcmode="lin" valueType="num">
                                      <p:cBhvr>
                                        <p:cTn id="7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barn(inVertical)">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arn(inVertical)">
                                      <p:cBhvr>
                                        <p:cTn id="92" dur="500"/>
                                        <p:tgtEl>
                                          <p:spTgt spid="18"/>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barn(inVertical)">
                                      <p:cBhvr>
                                        <p:cTn id="97" dur="5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fade">
                                      <p:cBhvr>
                                        <p:cTn id="10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30537891"/>
              </p:ext>
            </p:extLst>
          </p:nvPr>
        </p:nvGraphicFramePr>
        <p:xfrm>
          <a:off x="911423" y="1628800"/>
          <a:ext cx="10153128" cy="3136352"/>
        </p:xfrm>
        <a:graphic>
          <a:graphicData uri="http://schemas.openxmlformats.org/drawingml/2006/table">
            <a:tbl>
              <a:tblPr firstRow="1" firstCol="1" bandRow="1">
                <a:tableStyleId>{5C22544A-7EE6-4342-B048-85BDC9FD1C3A}</a:tableStyleId>
              </a:tblPr>
              <a:tblGrid>
                <a:gridCol w="3384376">
                  <a:extLst>
                    <a:ext uri="{9D8B030D-6E8A-4147-A177-3AD203B41FA5}">
                      <a16:colId xmlns:a16="http://schemas.microsoft.com/office/drawing/2014/main" xmlns="" val="30634230"/>
                    </a:ext>
                  </a:extLst>
                </a:gridCol>
                <a:gridCol w="3240361">
                  <a:extLst>
                    <a:ext uri="{9D8B030D-6E8A-4147-A177-3AD203B41FA5}">
                      <a16:colId xmlns:a16="http://schemas.microsoft.com/office/drawing/2014/main" xmlns="" val="3702274612"/>
                    </a:ext>
                  </a:extLst>
                </a:gridCol>
                <a:gridCol w="3528391">
                  <a:extLst>
                    <a:ext uri="{9D8B030D-6E8A-4147-A177-3AD203B41FA5}">
                      <a16:colId xmlns:a16="http://schemas.microsoft.com/office/drawing/2014/main" xmlns="" val="3252674642"/>
                    </a:ext>
                  </a:extLst>
                </a:gridCol>
              </a:tblGrid>
              <a:tr h="864096">
                <a:tc>
                  <a:txBody>
                    <a:bodyPr/>
                    <a:lstStyle/>
                    <a:p>
                      <a:pPr marL="0" marR="0" algn="just">
                        <a:lnSpc>
                          <a:spcPct val="150000"/>
                        </a:lnSpc>
                        <a:spcBef>
                          <a:spcPts val="0"/>
                        </a:spcBef>
                        <a:spcAft>
                          <a:spcPts val="0"/>
                        </a:spcAft>
                      </a:pPr>
                      <a:r>
                        <a:rPr lang="nl-NL" sz="3200" dirty="0" smtClean="0">
                          <a:solidFill>
                            <a:srgbClr val="FF0000"/>
                          </a:solidFill>
                          <a:effectLst/>
                          <a:latin typeface="Times New Roman" panose="02020603050405020304" pitchFamily="18" charset="0"/>
                          <a:cs typeface="Times New Roman" panose="02020603050405020304" pitchFamily="18" charset="0"/>
                        </a:rPr>
                        <a:t>    Chỉ </a:t>
                      </a:r>
                      <a:r>
                        <a:rPr lang="nl-NL" sz="3200" dirty="0">
                          <a:solidFill>
                            <a:srgbClr val="FF0000"/>
                          </a:solidFill>
                          <a:effectLst/>
                          <a:latin typeface="Times New Roman" panose="02020603050405020304" pitchFamily="18" charset="0"/>
                          <a:cs typeface="Times New Roman" panose="02020603050405020304" pitchFamily="18" charset="0"/>
                        </a:rPr>
                        <a:t>hình dáng</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nl-NL" sz="3200" dirty="0" smtClean="0">
                          <a:solidFill>
                            <a:srgbClr val="FF0000"/>
                          </a:solidFill>
                          <a:effectLst/>
                          <a:latin typeface="Times New Roman" panose="02020603050405020304" pitchFamily="18" charset="0"/>
                          <a:cs typeface="Times New Roman" panose="02020603050405020304" pitchFamily="18" charset="0"/>
                        </a:rPr>
                        <a:t>     Chỉ </a:t>
                      </a:r>
                      <a:r>
                        <a:rPr lang="nl-NL" sz="3200" dirty="0">
                          <a:solidFill>
                            <a:srgbClr val="FF0000"/>
                          </a:solidFill>
                          <a:effectLst/>
                          <a:latin typeface="Times New Roman" panose="02020603050405020304" pitchFamily="18" charset="0"/>
                          <a:cs typeface="Times New Roman" panose="02020603050405020304" pitchFamily="18" charset="0"/>
                        </a:rPr>
                        <a:t>màu sắc</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nl-NL" sz="3200" dirty="0" smtClean="0">
                          <a:solidFill>
                            <a:srgbClr val="FF0000"/>
                          </a:solidFill>
                          <a:effectLst/>
                          <a:latin typeface="Times New Roman" panose="02020603050405020304" pitchFamily="18" charset="0"/>
                          <a:cs typeface="Times New Roman" panose="02020603050405020304" pitchFamily="18" charset="0"/>
                        </a:rPr>
                        <a:t>     Chỉ </a:t>
                      </a:r>
                      <a:r>
                        <a:rPr lang="nl-NL" sz="3200" dirty="0">
                          <a:solidFill>
                            <a:srgbClr val="FF0000"/>
                          </a:solidFill>
                          <a:effectLst/>
                          <a:latin typeface="Times New Roman" panose="02020603050405020304" pitchFamily="18" charset="0"/>
                          <a:cs typeface="Times New Roman" panose="02020603050405020304" pitchFamily="18" charset="0"/>
                        </a:rPr>
                        <a:t>tính chất</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549814251"/>
                  </a:ext>
                </a:extLst>
              </a:tr>
              <a:tr h="2272256">
                <a:tc>
                  <a:txBody>
                    <a:bodyPr/>
                    <a:lstStyle/>
                    <a:p>
                      <a:pPr marL="0" marR="0" algn="just">
                        <a:lnSpc>
                          <a:spcPct val="150000"/>
                        </a:lnSpc>
                        <a:spcBef>
                          <a:spcPts val="0"/>
                        </a:spcBef>
                        <a:spcAft>
                          <a:spcPts val="0"/>
                        </a:spcAft>
                      </a:pP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endPar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endPar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459060995"/>
                  </a:ext>
                </a:extLst>
              </a:tr>
            </a:tbl>
          </a:graphicData>
        </a:graphic>
      </p:graphicFrame>
      <p:sp>
        <p:nvSpPr>
          <p:cNvPr id="3" name="TextBox 2"/>
          <p:cNvSpPr txBox="1"/>
          <p:nvPr/>
        </p:nvSpPr>
        <p:spPr>
          <a:xfrm>
            <a:off x="623392" y="548680"/>
            <a:ext cx="11568608" cy="523220"/>
          </a:xfrm>
          <a:prstGeom prst="rect">
            <a:avLst/>
          </a:prstGeom>
          <a:noFill/>
        </p:spPr>
        <p:txBody>
          <a:bodyPr wrap="square" rtlCol="0">
            <a:spAutoFit/>
          </a:bodyPr>
          <a:lstStyle/>
          <a:p>
            <a:r>
              <a:rPr lang="en-US" sz="2800" b="1" dirty="0" smtClean="0">
                <a:latin typeface="UTM Avo" panose="02040603050506020204" pitchFamily="18" charset="0"/>
              </a:rPr>
              <a:t>Câu 2: Xếp các từ in đậm ở bài tập 1 vào nhóm thích hợp.</a:t>
            </a:r>
            <a:endParaRPr lang="en-US" sz="2800" b="1" dirty="0">
              <a:latin typeface="UTM Avo" panose="02040603050506020204" pitchFamily="18" charset="0"/>
            </a:endParaRPr>
          </a:p>
        </p:txBody>
      </p:sp>
      <p:sp>
        <p:nvSpPr>
          <p:cNvPr id="4" name="TextBox 3"/>
          <p:cNvSpPr txBox="1"/>
          <p:nvPr/>
        </p:nvSpPr>
        <p:spPr>
          <a:xfrm>
            <a:off x="1199456" y="2996952"/>
            <a:ext cx="2592288" cy="769441"/>
          </a:xfrm>
          <a:prstGeom prst="rect">
            <a:avLst/>
          </a:prstGeom>
          <a:noFill/>
        </p:spPr>
        <p:txBody>
          <a:bodyPr wrap="square" rtlCol="0">
            <a:spAutoFit/>
          </a:bodyPr>
          <a:lstStyle/>
          <a:p>
            <a:r>
              <a:rPr lang="nl-NL" sz="4400" dirty="0">
                <a:solidFill>
                  <a:srgbClr val="7030A0"/>
                </a:solidFill>
                <a:cs typeface="Times New Roman" panose="02020603050405020304" pitchFamily="18" charset="0"/>
              </a:rPr>
              <a:t> nhỏ, rộng</a:t>
            </a:r>
            <a:endParaRPr lang="en-US" sz="4400" dirty="0">
              <a:solidFill>
                <a:srgbClr val="7030A0"/>
              </a:solidFill>
            </a:endParaRPr>
          </a:p>
        </p:txBody>
      </p:sp>
      <p:sp>
        <p:nvSpPr>
          <p:cNvPr id="5" name="TextBox 4"/>
          <p:cNvSpPr txBox="1"/>
          <p:nvPr/>
        </p:nvSpPr>
        <p:spPr>
          <a:xfrm>
            <a:off x="4511824" y="2996952"/>
            <a:ext cx="2592288" cy="769441"/>
          </a:xfrm>
          <a:prstGeom prst="rect">
            <a:avLst/>
          </a:prstGeom>
          <a:noFill/>
        </p:spPr>
        <p:txBody>
          <a:bodyPr wrap="square" rtlCol="0">
            <a:spAutoFit/>
          </a:bodyPr>
          <a:lstStyle/>
          <a:p>
            <a:r>
              <a:rPr lang="nl-NL" sz="4400" b="1" dirty="0">
                <a:cs typeface="Times New Roman" panose="02020603050405020304" pitchFamily="18" charset="0"/>
              </a:rPr>
              <a:t> đen bóng</a:t>
            </a:r>
            <a:endParaRPr lang="en-US" sz="4400" dirty="0">
              <a:solidFill>
                <a:srgbClr val="7030A0"/>
              </a:solidFill>
            </a:endParaRPr>
          </a:p>
        </p:txBody>
      </p:sp>
      <p:sp>
        <p:nvSpPr>
          <p:cNvPr id="6" name="TextBox 5"/>
          <p:cNvSpPr txBox="1"/>
          <p:nvPr/>
        </p:nvSpPr>
        <p:spPr>
          <a:xfrm>
            <a:off x="7824192" y="2293607"/>
            <a:ext cx="3240359" cy="2585323"/>
          </a:xfrm>
          <a:prstGeom prst="rect">
            <a:avLst/>
          </a:prstGeom>
          <a:noFill/>
        </p:spPr>
        <p:txBody>
          <a:bodyPr wrap="square" rtlCol="0">
            <a:spAutoFit/>
          </a:bodyPr>
          <a:lstStyle/>
          <a:p>
            <a:pPr marL="0" marR="0">
              <a:lnSpc>
                <a:spcPct val="150000"/>
              </a:lnSpc>
              <a:spcBef>
                <a:spcPts val="0"/>
              </a:spcBef>
              <a:spcAft>
                <a:spcPts val="0"/>
              </a:spcAft>
            </a:pPr>
            <a:r>
              <a:rPr lang="nl-NL" sz="3600" b="1" dirty="0">
                <a:cs typeface="Times New Roman" panose="02020603050405020304" pitchFamily="18" charset="0"/>
              </a:rPr>
              <a:t>cũ, mát dịu, tít mù, to, lả tả, vừa vừa</a:t>
            </a:r>
            <a:endParaRPr lang="en-US" sz="3600" b="1" dirty="0">
              <a:ea typeface="Times New Roman" panose="02020603050405020304" pitchFamily="18" charset="0"/>
              <a:cs typeface="Times New Roman" panose="02020603050405020304" pitchFamily="18" charset="0"/>
            </a:endParaRPr>
          </a:p>
        </p:txBody>
      </p:sp>
      <p:sp>
        <p:nvSpPr>
          <p:cNvPr id="7" name="TextBox 6"/>
          <p:cNvSpPr txBox="1"/>
          <p:nvPr/>
        </p:nvSpPr>
        <p:spPr>
          <a:xfrm>
            <a:off x="1178799" y="4878930"/>
            <a:ext cx="10369152" cy="2031325"/>
          </a:xfrm>
          <a:prstGeom prst="rect">
            <a:avLst/>
          </a:prstGeom>
          <a:noFill/>
        </p:spPr>
        <p:txBody>
          <a:bodyPr wrap="square" rtlCol="0">
            <a:spAutoFit/>
          </a:bodyPr>
          <a:lstStyle/>
          <a:p>
            <a:r>
              <a:rPr lang="nl-NL" sz="3600" b="1" dirty="0">
                <a:solidFill>
                  <a:srgbClr val="FF0000"/>
                </a:solidFill>
                <a:latin typeface="UTM Avo" panose="02040603050506020204" pitchFamily="18" charset="0"/>
              </a:rPr>
              <a:t>Những từ chỉ hình dáng, màu sắc, tính chất của sự vật, hoạt động, trạng thái gọi là gì?</a:t>
            </a:r>
            <a:endParaRPr lang="en-US" sz="3600" b="1" dirty="0">
              <a:solidFill>
                <a:srgbClr val="FF0000"/>
              </a:solidFill>
              <a:latin typeface="UTM Avo" panose="02040603050506020204" pitchFamily="18" charset="0"/>
            </a:endParaRPr>
          </a:p>
          <a:p>
            <a:endParaRPr lang="en-US" dirty="0"/>
          </a:p>
        </p:txBody>
      </p:sp>
    </p:spTree>
    <p:extLst>
      <p:ext uri="{BB962C8B-B14F-4D97-AF65-F5344CB8AC3E}">
        <p14:creationId xmlns:p14="http://schemas.microsoft.com/office/powerpoint/2010/main" val="397222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7455"/>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3432003D-8E1C-29FC-417E-D35B938FA4F8}"/>
              </a:ext>
            </a:extLst>
          </p:cNvPr>
          <p:cNvSpPr txBox="1"/>
          <p:nvPr/>
        </p:nvSpPr>
        <p:spPr>
          <a:xfrm>
            <a:off x="551384" y="1772816"/>
            <a:ext cx="11233248" cy="2862322"/>
          </a:xfrm>
          <a:prstGeom prst="rect">
            <a:avLst/>
          </a:prstGeom>
          <a:noFill/>
        </p:spPr>
        <p:txBody>
          <a:bodyPr wrap="square">
            <a:spAutoFit/>
          </a:bodyPr>
          <a:lstStyle/>
          <a:p>
            <a:pPr indent="270510" algn="just">
              <a:lnSpc>
                <a:spcPct val="150000"/>
              </a:lnSpc>
            </a:pPr>
            <a:r>
              <a:rPr lang="pt-BR" sz="3200" dirty="0">
                <a:solidFill>
                  <a:srgbClr val="FF0000"/>
                </a:solidFill>
                <a:effectLst/>
                <a:latin typeface="UTM Avo" panose="02040603050506020204" pitchFamily="18" charset="0"/>
                <a:ea typeface="Times New Roman" panose="02020603050405020304" pitchFamily="18" charset="0"/>
              </a:rPr>
              <a:t>II. Bài học: </a:t>
            </a:r>
          </a:p>
          <a:p>
            <a:pPr algn="just">
              <a:lnSpc>
                <a:spcPct val="150000"/>
              </a:lnSpc>
            </a:pPr>
            <a:r>
              <a:rPr lang="en-US" sz="4400" dirty="0">
                <a:solidFill>
                  <a:srgbClr val="0000CC"/>
                </a:solidFill>
                <a:latin typeface="UTM Avo" panose="02040603050506020204" pitchFamily="18" charset="0"/>
              </a:rPr>
              <a:t>	</a:t>
            </a:r>
            <a:r>
              <a:rPr lang="en-US" sz="4400" dirty="0" smtClean="0">
                <a:solidFill>
                  <a:srgbClr val="0000CC"/>
                </a:solidFill>
                <a:latin typeface="UTM Avo" panose="02040603050506020204" pitchFamily="18" charset="0"/>
              </a:rPr>
              <a:t>Tính từ là từ chỉ đặc điểm của sự vật, hoạt động, trạng thái, ....</a:t>
            </a:r>
            <a:endParaRPr lang="en-US" sz="3200" dirty="0">
              <a:solidFill>
                <a:srgbClr val="0000CC"/>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27348211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76&quot;&gt;&lt;property id=&quot;20148&quot; value=&quot;5&quot;/&gt;&lt;property id=&quot;20300&quot; value=&quot;Slide 1&quot;/&gt;&lt;property id=&quot;20307&quot; value=&quot;284&quot;/&gt;&lt;/object&gt;&lt;object type=&quot;3&quot; unique_id=&quot;10077&quot;&gt;&lt;property id=&quot;20148&quot; value=&quot;5&quot;/&gt;&lt;property id=&quot;20300&quot; value=&quot;Slide 2&quot;/&gt;&lt;property id=&quot;20307&quot; value=&quot;271&quot;/&gt;&lt;/object&gt;&lt;object type=&quot;3&quot; unique_id=&quot;10078&quot;&gt;&lt;property id=&quot;20148&quot; value=&quot;5&quot;/&gt;&lt;property id=&quot;20300&quot; value=&quot;Slide 3&quot;/&gt;&lt;property id=&quot;20307&quot; value=&quot;279&quot;/&gt;&lt;/object&gt;&lt;object type=&quot;3&quot; unique_id=&quot;10079&quot;&gt;&lt;property id=&quot;20148&quot; value=&quot;5&quot;/&gt;&lt;property id=&quot;20300&quot; value=&quot;Slide 4&quot;/&gt;&lt;property id=&quot;20307&quot; value=&quot;281&quot;/&gt;&lt;/object&gt;&lt;object type=&quot;3&quot; unique_id=&quot;10080&quot;&gt;&lt;property id=&quot;20148&quot; value=&quot;5&quot;/&gt;&lt;property id=&quot;20300&quot; value=&quot;Slide 5&quot;/&gt;&lt;property id=&quot;20307&quot; value=&quot;272&quot;/&gt;&lt;/object&gt;&lt;object type=&quot;3&quot; unique_id=&quot;10081&quot;&gt;&lt;property id=&quot;20148&quot; value=&quot;5&quot;/&gt;&lt;property id=&quot;20300&quot; value=&quot;Slide 6&quot;/&gt;&lt;property id=&quot;20307&quot; value=&quot;288&quot;/&gt;&lt;/object&gt;&lt;object type=&quot;3&quot; unique_id=&quot;10082&quot;&gt;&lt;property id=&quot;20148&quot; value=&quot;5&quot;/&gt;&lt;property id=&quot;20300&quot; value=&quot;Slide 7&quot;/&gt;&lt;property id=&quot;20307&quot; value=&quot;273&quot;/&gt;&lt;/object&gt;&lt;object type=&quot;3&quot; unique_id=&quot;10083&quot;&gt;&lt;property id=&quot;20148&quot; value=&quot;5&quot;/&gt;&lt;property id=&quot;20300&quot; value=&quot;Slide 8 - &amp;quot;Trao đổi, thực hành&amp;quot;&quot;/&gt;&lt;property id=&quot;20307&quot; value=&quot;278&quot;/&gt;&lt;/object&gt;&lt;object type=&quot;3&quot; unique_id=&quot;10084&quot;&gt;&lt;property id=&quot;20148&quot; value=&quot;5&quot;/&gt;&lt;property id=&quot;20300&quot; value=&quot;Slide 9&quot;/&gt;&lt;property id=&quot;20307&quot; value=&quot;286&quot;/&gt;&lt;/object&gt;&lt;object type=&quot;3&quot; unique_id=&quot;10085&quot;&gt;&lt;property id=&quot;20148&quot; value=&quot;5&quot;/&gt;&lt;property id=&quot;20300&quot; value=&quot;Slide 10&quot;/&gt;&lt;property id=&quot;20307&quot; value=&quot;282&quot;/&gt;&lt;/object&gt;&lt;object type=&quot;3&quot; unique_id=&quot;10086&quot;&gt;&lt;property id=&quot;20148&quot; value=&quot;5&quot;/&gt;&lt;property id=&quot;20300&quot; value=&quot;Slide 11&quot;/&gt;&lt;property id=&quot;20307&quot; value=&quot;285&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3695</TotalTime>
  <Words>503</Words>
  <Application>Microsoft Office PowerPoint</Application>
  <PresentationFormat>Custom</PresentationFormat>
  <Paragraphs>62</Paragraphs>
  <Slides>15</Slides>
  <Notes>1</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XP-PRO-2011</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Chuyen de GDNSTLVM</dc:title>
  <dc:creator>quyennt0412</dc:creator>
  <cp:lastModifiedBy>mhc</cp:lastModifiedBy>
  <cp:revision>244</cp:revision>
  <dcterms:created xsi:type="dcterms:W3CDTF">2013-10-28T09:13:32Z</dcterms:created>
  <dcterms:modified xsi:type="dcterms:W3CDTF">2024-11-25T09:53:40Z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