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73" r:id="rId3"/>
    <p:sldId id="269" r:id="rId4"/>
    <p:sldId id="256" r:id="rId5"/>
    <p:sldId id="274" r:id="rId6"/>
    <p:sldId id="265" r:id="rId7"/>
    <p:sldId id="258" r:id="rId8"/>
    <p:sldId id="262" r:id="rId9"/>
    <p:sldId id="460" r:id="rId10"/>
    <p:sldId id="461" r:id="rId11"/>
    <p:sldId id="462" r:id="rId12"/>
    <p:sldId id="463" r:id="rId13"/>
    <p:sldId id="464" r:id="rId14"/>
    <p:sldId id="465" r:id="rId15"/>
    <p:sldId id="272" r:id="rId16"/>
    <p:sldId id="466" r:id="rId17"/>
    <p:sldId id="261" r:id="rId18"/>
    <p:sldId id="467" r:id="rId19"/>
    <p:sldId id="468" r:id="rId20"/>
    <p:sldId id="469" r:id="rId21"/>
    <p:sldId id="470" r:id="rId22"/>
    <p:sldId id="459"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6881" autoAdjust="0"/>
  </p:normalViewPr>
  <p:slideViewPr>
    <p:cSldViewPr>
      <p:cViewPr varScale="1">
        <p:scale>
          <a:sx n="39" d="100"/>
          <a:sy n="39" d="100"/>
        </p:scale>
        <p:origin x="94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2717A-299A-46FC-B730-B382DDF4D3CA}" type="datetimeFigureOut">
              <a:rPr lang="en-US" smtClean="0"/>
              <a:t>11/13/2024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37A6E-470F-40A6-8E8F-E855D92C3D57}" type="slidenum">
              <a:rPr lang="en-US" smtClean="0"/>
              <a:t>‹#›</a:t>
            </a:fld>
            <a:endParaRPr lang="en-US"/>
          </a:p>
        </p:txBody>
      </p:sp>
    </p:spTree>
    <p:extLst>
      <p:ext uri="{BB962C8B-B14F-4D97-AF65-F5344CB8AC3E}">
        <p14:creationId xmlns:p14="http://schemas.microsoft.com/office/powerpoint/2010/main" val="3725412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1</a:t>
            </a:fld>
            <a:endParaRPr lang="en-US"/>
          </a:p>
        </p:txBody>
      </p:sp>
    </p:spTree>
    <p:extLst>
      <p:ext uri="{BB962C8B-B14F-4D97-AF65-F5344CB8AC3E}">
        <p14:creationId xmlns:p14="http://schemas.microsoft.com/office/powerpoint/2010/main" val="172968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999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352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742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660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4</a:t>
            </a:fld>
            <a:endParaRPr lang="en-US"/>
          </a:p>
        </p:txBody>
      </p:sp>
    </p:spTree>
    <p:extLst>
      <p:ext uri="{BB962C8B-B14F-4D97-AF65-F5344CB8AC3E}">
        <p14:creationId xmlns:p14="http://schemas.microsoft.com/office/powerpoint/2010/main" val="3560591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8</a:t>
            </a:fld>
            <a:endParaRPr lang="en-US"/>
          </a:p>
        </p:txBody>
      </p:sp>
    </p:spTree>
    <p:extLst>
      <p:ext uri="{BB962C8B-B14F-4D97-AF65-F5344CB8AC3E}">
        <p14:creationId xmlns:p14="http://schemas.microsoft.com/office/powerpoint/2010/main" val="2763000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626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537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626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826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24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15</a:t>
            </a:fld>
            <a:endParaRPr lang="en-US"/>
          </a:p>
        </p:txBody>
      </p:sp>
    </p:spTree>
    <p:extLst>
      <p:ext uri="{BB962C8B-B14F-4D97-AF65-F5344CB8AC3E}">
        <p14:creationId xmlns:p14="http://schemas.microsoft.com/office/powerpoint/2010/main" val="4017962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786595"/>
            </a:xfrm>
            <a:prstGeom prst="rect">
              <a:avLst/>
            </a:prstGeom>
          </p:spPr>
          <p:txBody>
            <a:bodyPr lIns="50800" tIns="50800" rIns="50800" bIns="50800" rtlCol="0" anchor="ctr"/>
            <a:lstStyle/>
            <a:p>
              <a:pPr marL="0" lvl="0" indent="0" algn="ctr">
                <a:lnSpc>
                  <a:spcPts val="2694"/>
                </a:lnSpc>
                <a:spcBef>
                  <a:spcPct val="0"/>
                </a:spcBef>
              </a:pPr>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3">
              <a:extLst>
                <a:ext uri="{96DAC541-7B7A-43D3-8B79-37D633B846F1}">
                  <asvg:svgBlip xmlns:asvg="http://schemas.microsoft.com/office/drawing/2016/SVG/main" xmlns="" r:embed="rId4"/>
                </a:ext>
              </a:extLst>
            </a:blip>
            <a:stretch>
              <a:fillRect l="-3774" t="-38043" r="-2571"/>
            </a:stretch>
          </a:blipFill>
          <a:ln cap="rnd">
            <a:noFill/>
            <a:prstDash val="solid"/>
            <a:round/>
          </a:ln>
        </p:spPr>
        <p:txBody>
          <a:bodyPr/>
          <a:lstStyle/>
          <a:p>
            <a:endParaRPr lang="en-US"/>
          </a:p>
        </p:txBody>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txBody>
          <a:bodyPr/>
          <a:lstStyle/>
          <a:p>
            <a:endParaRPr lang="en-US"/>
          </a:p>
        </p:txBody>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5"/>
            <a:stretch>
              <a:fillRect b="-67455"/>
            </a:stretch>
          </a:blipFill>
        </p:spPr>
        <p:txBody>
          <a:bodyPr/>
          <a:lstStyle/>
          <a:p>
            <a:endParaRPr lang="en-US"/>
          </a:p>
        </p:txBody>
      </p:sp>
      <p:pic>
        <p:nvPicPr>
          <p:cNvPr id="14" name="Picture 13">
            <a:extLst>
              <a:ext uri="{FF2B5EF4-FFF2-40B4-BE49-F238E27FC236}">
                <a16:creationId xmlns:a16="http://schemas.microsoft.com/office/drawing/2014/main" id="{8507D3D3-679B-995D-7B07-F43C12A26A1D}"/>
              </a:ext>
            </a:extLst>
          </p:cNvPr>
          <p:cNvPicPr>
            <a:picLocks noChangeAspect="1"/>
          </p:cNvPicPr>
          <p:nvPr/>
        </p:nvPicPr>
        <p:blipFill>
          <a:blip r:embed="rId6"/>
          <a:stretch>
            <a:fillRect/>
          </a:stretch>
        </p:blipFill>
        <p:spPr>
          <a:xfrm>
            <a:off x="6248400" y="4686300"/>
            <a:ext cx="11632176" cy="37005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D0FBCB64-26C6-2F14-62AE-796E2A7103CD}"/>
              </a:ext>
            </a:extLst>
          </p:cNvPr>
          <p:cNvPicPr>
            <a:picLocks noChangeAspect="1"/>
          </p:cNvPicPr>
          <p:nvPr/>
        </p:nvPicPr>
        <p:blipFill>
          <a:blip r:embed="rId3"/>
          <a:stretch>
            <a:fillRect/>
          </a:stretch>
        </p:blipFill>
        <p:spPr>
          <a:xfrm>
            <a:off x="1219200" y="2705100"/>
            <a:ext cx="8661193" cy="6172200"/>
          </a:xfrm>
          <a:prstGeom prst="rect">
            <a:avLst/>
          </a:prstGeom>
        </p:spPr>
      </p:pic>
      <p:grpSp>
        <p:nvGrpSpPr>
          <p:cNvPr id="8" name="Group 7">
            <a:extLst>
              <a:ext uri="{FF2B5EF4-FFF2-40B4-BE49-F238E27FC236}">
                <a16:creationId xmlns:a16="http://schemas.microsoft.com/office/drawing/2014/main" id="{5D9F4BF5-30BE-12F9-9FBF-58AEC8688B80}"/>
              </a:ext>
            </a:extLst>
          </p:cNvPr>
          <p:cNvGrpSpPr/>
          <p:nvPr/>
        </p:nvGrpSpPr>
        <p:grpSpPr>
          <a:xfrm>
            <a:off x="6705600" y="1638300"/>
            <a:ext cx="6019800" cy="1447800"/>
            <a:chOff x="3276600" y="2171700"/>
            <a:chExt cx="7010400" cy="914400"/>
          </a:xfrm>
        </p:grpSpPr>
        <p:cxnSp>
          <p:nvCxnSpPr>
            <p:cNvPr id="4" name="Straight Connector 3">
              <a:extLst>
                <a:ext uri="{FF2B5EF4-FFF2-40B4-BE49-F238E27FC236}">
                  <a16:creationId xmlns:a16="http://schemas.microsoft.com/office/drawing/2014/main" id="{DDA63EC8-2F62-8555-4BB2-89756288AD81}"/>
                </a:ext>
              </a:extLst>
            </p:cNvPr>
            <p:cNvCxnSpPr/>
            <p:nvPr/>
          </p:nvCxnSpPr>
          <p:spPr>
            <a:xfrm flipV="1">
              <a:off x="3276600" y="2171700"/>
              <a:ext cx="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50DDB6B-1F96-E19D-BCFE-271F0EFB9E3D}"/>
                </a:ext>
              </a:extLst>
            </p:cNvPr>
            <p:cNvCxnSpPr>
              <a:cxnSpLocks/>
            </p:cNvCxnSpPr>
            <p:nvPr/>
          </p:nvCxnSpPr>
          <p:spPr>
            <a:xfrm>
              <a:off x="3276600" y="2171700"/>
              <a:ext cx="7010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ED55FE6-40C0-B478-D16D-86B841D5816D}"/>
                </a:ext>
              </a:extLst>
            </p:cNvPr>
            <p:cNvCxnSpPr/>
            <p:nvPr/>
          </p:nvCxnSpPr>
          <p:spPr>
            <a:xfrm flipV="1">
              <a:off x="10287000" y="2171700"/>
              <a:ext cx="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5E91AA33-4D95-22C7-3FB4-F2E8291F4524}"/>
              </a:ext>
            </a:extLst>
          </p:cNvPr>
          <p:cNvSpPr/>
          <p:nvPr/>
        </p:nvSpPr>
        <p:spPr>
          <a:xfrm>
            <a:off x="10058400" y="3162300"/>
            <a:ext cx="6934200" cy="2206310"/>
          </a:xfrm>
          <a:prstGeom prst="rect">
            <a:avLst/>
          </a:prstGeom>
          <a:solidFill>
            <a:schemeClr val="accent5">
              <a:lumMod val="20000"/>
              <a:lumOff val="80000"/>
            </a:schemeClr>
          </a:solidFill>
          <a:ln w="38100">
            <a:solidFill>
              <a:schemeClr val="tx1"/>
            </a:solidFill>
            <a:prstDash val="dashDot"/>
          </a:ln>
        </p:spPr>
        <p:txBody>
          <a:bodyPr wrap="square">
            <a:spAutoFit/>
          </a:bodyPr>
          <a:lstStyle/>
          <a:p>
            <a:pPr lvl="0" algn="just">
              <a:lnSpc>
                <a:spcPct val="120000"/>
              </a:lnSpc>
            </a:pPr>
            <a:r>
              <a:rPr lang="vi-VN" sz="6000" b="1" dirty="0">
                <a:solidFill>
                  <a:prstClr val="black"/>
                </a:solidFill>
                <a:latin typeface="Cambria" panose="02040503050406030204" pitchFamily="18" charset="0"/>
                <a:ea typeface="Cambria" panose="02040503050406030204" pitchFamily="18" charset="0"/>
              </a:rPr>
              <a:t>Bóng đèn: </a:t>
            </a:r>
            <a:r>
              <a:rPr lang="vi-VN" sz="6000" dirty="0">
                <a:solidFill>
                  <a:prstClr val="black"/>
                </a:solidFill>
                <a:latin typeface="Cambria" panose="02040503050406030204" pitchFamily="18" charset="0"/>
                <a:ea typeface="Cambria" panose="02040503050406030204" pitchFamily="18" charset="0"/>
              </a:rPr>
              <a:t>thắp sáng.</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4360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D0FBCB64-26C6-2F14-62AE-796E2A7103CD}"/>
              </a:ext>
            </a:extLst>
          </p:cNvPr>
          <p:cNvPicPr>
            <a:picLocks noChangeAspect="1"/>
          </p:cNvPicPr>
          <p:nvPr/>
        </p:nvPicPr>
        <p:blipFill>
          <a:blip r:embed="rId3"/>
          <a:stretch>
            <a:fillRect/>
          </a:stretch>
        </p:blipFill>
        <p:spPr>
          <a:xfrm>
            <a:off x="1143000" y="2628900"/>
            <a:ext cx="8661193" cy="6172200"/>
          </a:xfrm>
          <a:prstGeom prst="rect">
            <a:avLst/>
          </a:prstGeom>
        </p:spPr>
      </p:pic>
      <p:grpSp>
        <p:nvGrpSpPr>
          <p:cNvPr id="8" name="Group 7">
            <a:extLst>
              <a:ext uri="{FF2B5EF4-FFF2-40B4-BE49-F238E27FC236}">
                <a16:creationId xmlns:a16="http://schemas.microsoft.com/office/drawing/2014/main" id="{5D9F4BF5-30BE-12F9-9FBF-58AEC8688B80}"/>
              </a:ext>
            </a:extLst>
          </p:cNvPr>
          <p:cNvGrpSpPr/>
          <p:nvPr/>
        </p:nvGrpSpPr>
        <p:grpSpPr>
          <a:xfrm>
            <a:off x="7696200" y="1638300"/>
            <a:ext cx="5029200" cy="3581400"/>
            <a:chOff x="1557068" y="2171700"/>
            <a:chExt cx="8729932" cy="2261937"/>
          </a:xfrm>
        </p:grpSpPr>
        <p:cxnSp>
          <p:nvCxnSpPr>
            <p:cNvPr id="4" name="Straight Connector 3">
              <a:extLst>
                <a:ext uri="{FF2B5EF4-FFF2-40B4-BE49-F238E27FC236}">
                  <a16:creationId xmlns:a16="http://schemas.microsoft.com/office/drawing/2014/main" id="{DDA63EC8-2F62-8555-4BB2-89756288AD81}"/>
                </a:ext>
              </a:extLst>
            </p:cNvPr>
            <p:cNvCxnSpPr>
              <a:cxnSpLocks/>
            </p:cNvCxnSpPr>
            <p:nvPr/>
          </p:nvCxnSpPr>
          <p:spPr>
            <a:xfrm flipV="1">
              <a:off x="3276600" y="2171700"/>
              <a:ext cx="0" cy="22619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50DDB6B-1F96-E19D-BCFE-271F0EFB9E3D}"/>
                </a:ext>
              </a:extLst>
            </p:cNvPr>
            <p:cNvCxnSpPr>
              <a:cxnSpLocks/>
            </p:cNvCxnSpPr>
            <p:nvPr/>
          </p:nvCxnSpPr>
          <p:spPr>
            <a:xfrm>
              <a:off x="3276600" y="2171700"/>
              <a:ext cx="7010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ED55FE6-40C0-B478-D16D-86B841D5816D}"/>
                </a:ext>
              </a:extLst>
            </p:cNvPr>
            <p:cNvCxnSpPr/>
            <p:nvPr/>
          </p:nvCxnSpPr>
          <p:spPr>
            <a:xfrm flipV="1">
              <a:off x="10287000" y="2171700"/>
              <a:ext cx="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7DD1383-B0D4-D804-99D3-9C5F4B3407C5}"/>
                </a:ext>
              </a:extLst>
            </p:cNvPr>
            <p:cNvCxnSpPr>
              <a:cxnSpLocks/>
            </p:cNvCxnSpPr>
            <p:nvPr/>
          </p:nvCxnSpPr>
          <p:spPr>
            <a:xfrm flipH="1">
              <a:off x="1557068" y="4433637"/>
              <a:ext cx="17195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5E91AA33-4D95-22C7-3FB4-F2E8291F4524}"/>
              </a:ext>
            </a:extLst>
          </p:cNvPr>
          <p:cNvSpPr/>
          <p:nvPr/>
        </p:nvSpPr>
        <p:spPr>
          <a:xfrm>
            <a:off x="10058400" y="3162300"/>
            <a:ext cx="6934200" cy="4422301"/>
          </a:xfrm>
          <a:prstGeom prst="rect">
            <a:avLst/>
          </a:prstGeom>
          <a:solidFill>
            <a:schemeClr val="accent5">
              <a:lumMod val="20000"/>
              <a:lumOff val="80000"/>
            </a:schemeClr>
          </a:solidFill>
          <a:ln w="38100">
            <a:solidFill>
              <a:schemeClr val="tx1"/>
            </a:solidFill>
            <a:prstDash val="dashDot"/>
          </a:ln>
        </p:spPr>
        <p:txBody>
          <a:bodyPr wrap="square">
            <a:spAutoFit/>
          </a:bodyPr>
          <a:lstStyle/>
          <a:p>
            <a:pPr lvl="0" algn="just">
              <a:lnSpc>
                <a:spcPct val="120000"/>
              </a:lnSpc>
            </a:pPr>
            <a:r>
              <a:rPr lang="vi-VN" sz="6000" b="1" dirty="0">
                <a:solidFill>
                  <a:prstClr val="black"/>
                </a:solidFill>
                <a:latin typeface="Cambria" panose="02040503050406030204" pitchFamily="18" charset="0"/>
                <a:ea typeface="Cambria" panose="02040503050406030204" pitchFamily="18" charset="0"/>
              </a:rPr>
              <a:t>Dây dẫn: </a:t>
            </a:r>
            <a:r>
              <a:rPr lang="vi-VN" sz="6000" dirty="0">
                <a:solidFill>
                  <a:prstClr val="black"/>
                </a:solidFill>
                <a:latin typeface="Cambria" panose="02040503050406030204" pitchFamily="18" charset="0"/>
                <a:ea typeface="Cambria" panose="02040503050406030204" pitchFamily="18" charset="0"/>
              </a:rPr>
              <a:t>nối nguồn với các thiết bị thành mạch kín, đảm bảo an toàn.</a:t>
            </a:r>
            <a:endParaRPr kumimoji="0" lang="en-US" sz="5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6683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D0FBCB64-26C6-2F14-62AE-796E2A7103CD}"/>
              </a:ext>
            </a:extLst>
          </p:cNvPr>
          <p:cNvPicPr>
            <a:picLocks noChangeAspect="1"/>
          </p:cNvPicPr>
          <p:nvPr/>
        </p:nvPicPr>
        <p:blipFill>
          <a:blip r:embed="rId3"/>
          <a:stretch>
            <a:fillRect/>
          </a:stretch>
        </p:blipFill>
        <p:spPr>
          <a:xfrm>
            <a:off x="1219200" y="2705100"/>
            <a:ext cx="8661193" cy="6172200"/>
          </a:xfrm>
          <a:prstGeom prst="rect">
            <a:avLst/>
          </a:prstGeom>
        </p:spPr>
      </p:pic>
      <p:grpSp>
        <p:nvGrpSpPr>
          <p:cNvPr id="8" name="Group 7">
            <a:extLst>
              <a:ext uri="{FF2B5EF4-FFF2-40B4-BE49-F238E27FC236}">
                <a16:creationId xmlns:a16="http://schemas.microsoft.com/office/drawing/2014/main" id="{5D9F4BF5-30BE-12F9-9FBF-58AEC8688B80}"/>
              </a:ext>
            </a:extLst>
          </p:cNvPr>
          <p:cNvGrpSpPr/>
          <p:nvPr/>
        </p:nvGrpSpPr>
        <p:grpSpPr>
          <a:xfrm>
            <a:off x="5334000" y="1638300"/>
            <a:ext cx="7391400" cy="5334000"/>
            <a:chOff x="3276600" y="2171700"/>
            <a:chExt cx="7010400" cy="914400"/>
          </a:xfrm>
        </p:grpSpPr>
        <p:cxnSp>
          <p:nvCxnSpPr>
            <p:cNvPr id="4" name="Straight Connector 3">
              <a:extLst>
                <a:ext uri="{FF2B5EF4-FFF2-40B4-BE49-F238E27FC236}">
                  <a16:creationId xmlns:a16="http://schemas.microsoft.com/office/drawing/2014/main" id="{DDA63EC8-2F62-8555-4BB2-89756288AD81}"/>
                </a:ext>
              </a:extLst>
            </p:cNvPr>
            <p:cNvCxnSpPr/>
            <p:nvPr/>
          </p:nvCxnSpPr>
          <p:spPr>
            <a:xfrm flipV="1">
              <a:off x="3276600" y="2171700"/>
              <a:ext cx="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50DDB6B-1F96-E19D-BCFE-271F0EFB9E3D}"/>
                </a:ext>
              </a:extLst>
            </p:cNvPr>
            <p:cNvCxnSpPr>
              <a:cxnSpLocks/>
            </p:cNvCxnSpPr>
            <p:nvPr/>
          </p:nvCxnSpPr>
          <p:spPr>
            <a:xfrm>
              <a:off x="3276600" y="2171700"/>
              <a:ext cx="7010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ED55FE6-40C0-B478-D16D-86B841D5816D}"/>
                </a:ext>
              </a:extLst>
            </p:cNvPr>
            <p:cNvCxnSpPr>
              <a:cxnSpLocks/>
            </p:cNvCxnSpPr>
            <p:nvPr/>
          </p:nvCxnSpPr>
          <p:spPr>
            <a:xfrm flipV="1">
              <a:off x="10287000" y="2171700"/>
              <a:ext cx="0" cy="2612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5E91AA33-4D95-22C7-3FB4-F2E8291F4524}"/>
              </a:ext>
            </a:extLst>
          </p:cNvPr>
          <p:cNvSpPr/>
          <p:nvPr/>
        </p:nvSpPr>
        <p:spPr>
          <a:xfrm>
            <a:off x="10058400" y="3162300"/>
            <a:ext cx="6629400" cy="2206310"/>
          </a:xfrm>
          <a:prstGeom prst="rect">
            <a:avLst/>
          </a:prstGeom>
          <a:solidFill>
            <a:schemeClr val="accent5">
              <a:lumMod val="20000"/>
              <a:lumOff val="80000"/>
            </a:schemeClr>
          </a:solidFill>
          <a:ln w="38100">
            <a:solidFill>
              <a:schemeClr val="tx1"/>
            </a:solidFill>
            <a:prstDash val="dashDot"/>
          </a:ln>
        </p:spPr>
        <p:txBody>
          <a:bodyPr wrap="square">
            <a:spAutoFit/>
          </a:bodyPr>
          <a:lstStyle/>
          <a:p>
            <a:pPr lvl="0" algn="just">
              <a:lnSpc>
                <a:spcPct val="120000"/>
              </a:lnSpc>
            </a:pPr>
            <a:r>
              <a:rPr lang="vi-VN" sz="6000" b="1" dirty="0">
                <a:solidFill>
                  <a:prstClr val="black"/>
                </a:solidFill>
                <a:latin typeface="Cambria" panose="02040503050406030204" pitchFamily="18" charset="0"/>
                <a:ea typeface="Cambria" panose="02040503050406030204" pitchFamily="18" charset="0"/>
              </a:rPr>
              <a:t>Pin: </a:t>
            </a:r>
            <a:r>
              <a:rPr lang="vi-VN" sz="6000" dirty="0">
                <a:solidFill>
                  <a:prstClr val="black"/>
                </a:solidFill>
                <a:latin typeface="Cambria" panose="02040503050406030204" pitchFamily="18" charset="0"/>
                <a:ea typeface="Cambria" panose="02040503050406030204" pitchFamily="18" charset="0"/>
              </a:rPr>
              <a:t>cung cấp nguồn điện.</a:t>
            </a:r>
            <a:endParaRPr kumimoji="0" lang="en-US" sz="5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72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D0FBCB64-26C6-2F14-62AE-796E2A7103CD}"/>
              </a:ext>
            </a:extLst>
          </p:cNvPr>
          <p:cNvPicPr>
            <a:picLocks noChangeAspect="1"/>
          </p:cNvPicPr>
          <p:nvPr/>
        </p:nvPicPr>
        <p:blipFill>
          <a:blip r:embed="rId3"/>
          <a:stretch>
            <a:fillRect/>
          </a:stretch>
        </p:blipFill>
        <p:spPr>
          <a:xfrm>
            <a:off x="914400" y="2476500"/>
            <a:ext cx="8661193" cy="6172200"/>
          </a:xfrm>
          <a:prstGeom prst="rect">
            <a:avLst/>
          </a:prstGeom>
        </p:spPr>
      </p:pic>
      <p:grpSp>
        <p:nvGrpSpPr>
          <p:cNvPr id="2" name="Group 8">
            <a:extLst>
              <a:ext uri="{FF2B5EF4-FFF2-40B4-BE49-F238E27FC236}">
                <a16:creationId xmlns:a16="http://schemas.microsoft.com/office/drawing/2014/main" id="{990586F3-28CC-68B2-5CF1-B6AEBE9FD53E}"/>
              </a:ext>
            </a:extLst>
          </p:cNvPr>
          <p:cNvGrpSpPr/>
          <p:nvPr/>
        </p:nvGrpSpPr>
        <p:grpSpPr>
          <a:xfrm>
            <a:off x="1066800" y="342900"/>
            <a:ext cx="16687800" cy="2057400"/>
            <a:chOff x="0" y="-62716"/>
            <a:chExt cx="3712790" cy="625553"/>
          </a:xfrm>
        </p:grpSpPr>
        <p:sp>
          <p:nvSpPr>
            <p:cNvPr id="6" name="Freeform 9">
              <a:extLst>
                <a:ext uri="{FF2B5EF4-FFF2-40B4-BE49-F238E27FC236}">
                  <a16:creationId xmlns:a16="http://schemas.microsoft.com/office/drawing/2014/main" id="{AD162EDF-EC04-581B-7CE2-2E1A3C7FFDB4}"/>
                </a:ext>
              </a:extLst>
            </p:cNvPr>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endParaRPr lang="en-US"/>
            </a:p>
          </p:txBody>
        </p:sp>
        <p:sp>
          <p:nvSpPr>
            <p:cNvPr id="7" name="TextBox 10">
              <a:extLst>
                <a:ext uri="{FF2B5EF4-FFF2-40B4-BE49-F238E27FC236}">
                  <a16:creationId xmlns:a16="http://schemas.microsoft.com/office/drawing/2014/main" id="{7A1CD91D-CA25-F90D-ECAC-B1EB16CA65E5}"/>
                </a:ext>
              </a:extLst>
            </p:cNvPr>
            <p:cNvSpPr txBox="1"/>
            <p:nvPr/>
          </p:nvSpPr>
          <p:spPr>
            <a:xfrm>
              <a:off x="0" y="-62716"/>
              <a:ext cx="3712790" cy="625553"/>
            </a:xfrm>
            <a:prstGeom prst="rect">
              <a:avLst/>
            </a:prstGeom>
          </p:spPr>
          <p:txBody>
            <a:bodyPr lIns="254000" tIns="254000" rIns="254000" bIns="254000" rtlCol="0" anchor="ctr"/>
            <a:lstStyle/>
            <a:p>
              <a:pPr marL="0" marR="0" lvl="0" indent="0" algn="just" defTabSz="914400"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2. Khi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đóng</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công</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tắc</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mạch</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kín</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hay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mở</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công</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tắc</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mạch</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hở</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thì</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đèn</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sáng</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a:t>
              </a:r>
              <a:endParaRPr kumimoji="0" lang="vi-VN"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endParaRPr>
            </a:p>
          </p:txBody>
        </p:sp>
      </p:grpSp>
      <p:sp>
        <p:nvSpPr>
          <p:cNvPr id="11" name="Rectangle 10">
            <a:extLst>
              <a:ext uri="{FF2B5EF4-FFF2-40B4-BE49-F238E27FC236}">
                <a16:creationId xmlns:a16="http://schemas.microsoft.com/office/drawing/2014/main" id="{5E91AA33-4D95-22C7-3FB4-F2E8291F4524}"/>
              </a:ext>
            </a:extLst>
          </p:cNvPr>
          <p:cNvSpPr/>
          <p:nvPr/>
        </p:nvSpPr>
        <p:spPr>
          <a:xfrm>
            <a:off x="9906000" y="3848100"/>
            <a:ext cx="6934200" cy="2669898"/>
          </a:xfrm>
          <a:prstGeom prst="rect">
            <a:avLst/>
          </a:prstGeom>
          <a:solidFill>
            <a:schemeClr val="accent5">
              <a:lumMod val="20000"/>
              <a:lumOff val="80000"/>
            </a:schemeClr>
          </a:solidFill>
          <a:ln w="38100">
            <a:solidFill>
              <a:schemeClr val="tx1"/>
            </a:solidFill>
            <a:prstDash val="dashDot"/>
          </a:ln>
        </p:spPr>
        <p:txBody>
          <a:bodyPr wrap="square">
            <a:spAutoFit/>
          </a:bodyPr>
          <a:lstStyle/>
          <a:p>
            <a:pPr lvl="0" algn="just">
              <a:lnSpc>
                <a:spcPct val="120000"/>
              </a:lnSpc>
            </a:pPr>
            <a:r>
              <a:rPr lang="vi-VN" sz="4800" b="1" dirty="0">
                <a:solidFill>
                  <a:prstClr val="black"/>
                </a:solidFill>
                <a:latin typeface="Cambria" panose="02040503050406030204" pitchFamily="18" charset="0"/>
                <a:ea typeface="Cambria" panose="02040503050406030204" pitchFamily="18" charset="0"/>
              </a:rPr>
              <a:t>Khi đóng công tắc (mạch kín) thì đèn sáng.</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3801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5" name="Group 5"/>
          <p:cNvGrpSpPr/>
          <p:nvPr/>
        </p:nvGrpSpPr>
        <p:grpSpPr>
          <a:xfrm>
            <a:off x="762000" y="647700"/>
            <a:ext cx="16840200" cy="9144000"/>
            <a:chOff x="0" y="0"/>
            <a:chExt cx="1379753" cy="1737467"/>
          </a:xfrm>
        </p:grpSpPr>
        <p:sp>
          <p:nvSpPr>
            <p:cNvPr id="6" name="Freeform 6"/>
            <p:cNvSpPr/>
            <p:nvPr/>
          </p:nvSpPr>
          <p:spPr>
            <a:xfrm>
              <a:off x="0" y="0"/>
              <a:ext cx="1379753" cy="1737467"/>
            </a:xfrm>
            <a:custGeom>
              <a:avLst/>
              <a:gdLst/>
              <a:ahLst/>
              <a:cxnLst/>
              <a:rect l="l" t="t" r="r" b="b"/>
              <a:pathLst>
                <a:path w="1379753" h="1737467">
                  <a:moveTo>
                    <a:pt x="37630" y="0"/>
                  </a:moveTo>
                  <a:lnTo>
                    <a:pt x="1342124" y="0"/>
                  </a:lnTo>
                  <a:cubicBezTo>
                    <a:pt x="1352104" y="0"/>
                    <a:pt x="1361675" y="3965"/>
                    <a:pt x="1368732" y="11021"/>
                  </a:cubicBezTo>
                  <a:cubicBezTo>
                    <a:pt x="1375789" y="18078"/>
                    <a:pt x="1379753" y="27650"/>
                    <a:pt x="1379753" y="37630"/>
                  </a:cubicBezTo>
                  <a:lnTo>
                    <a:pt x="1379753" y="1699837"/>
                  </a:lnTo>
                  <a:cubicBezTo>
                    <a:pt x="1379753" y="1709817"/>
                    <a:pt x="1375789" y="1719388"/>
                    <a:pt x="1368732" y="1726445"/>
                  </a:cubicBezTo>
                  <a:cubicBezTo>
                    <a:pt x="1361675" y="1733502"/>
                    <a:pt x="1352104" y="1737467"/>
                    <a:pt x="1342124" y="1737467"/>
                  </a:cubicBezTo>
                  <a:lnTo>
                    <a:pt x="37630" y="1737467"/>
                  </a:lnTo>
                  <a:cubicBezTo>
                    <a:pt x="27650" y="1737467"/>
                    <a:pt x="18078" y="1733502"/>
                    <a:pt x="11021" y="1726445"/>
                  </a:cubicBezTo>
                  <a:cubicBezTo>
                    <a:pt x="3965" y="1719388"/>
                    <a:pt x="0" y="1709817"/>
                    <a:pt x="0" y="1699837"/>
                  </a:cubicBezTo>
                  <a:lnTo>
                    <a:pt x="0" y="37630"/>
                  </a:lnTo>
                  <a:cubicBezTo>
                    <a:pt x="0" y="27650"/>
                    <a:pt x="3965" y="18078"/>
                    <a:pt x="11021" y="11021"/>
                  </a:cubicBezTo>
                  <a:cubicBezTo>
                    <a:pt x="18078" y="3965"/>
                    <a:pt x="27650" y="0"/>
                    <a:pt x="3763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1379753" cy="1699367"/>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F0B48493-1B3A-9F7A-56C4-5E16ADC28450}"/>
              </a:ext>
            </a:extLst>
          </p:cNvPr>
          <p:cNvPicPr>
            <a:picLocks noChangeAspect="1"/>
          </p:cNvPicPr>
          <p:nvPr/>
        </p:nvPicPr>
        <p:blipFill>
          <a:blip r:embed="rId2"/>
          <a:stretch>
            <a:fillRect/>
          </a:stretch>
        </p:blipFill>
        <p:spPr>
          <a:xfrm>
            <a:off x="1676400" y="3162300"/>
            <a:ext cx="15361920" cy="3200400"/>
          </a:xfrm>
          <a:prstGeom prst="rect">
            <a:avLst/>
          </a:prstGeom>
        </p:spPr>
      </p:pic>
    </p:spTree>
    <p:extLst>
      <p:ext uri="{BB962C8B-B14F-4D97-AF65-F5344CB8AC3E}">
        <p14:creationId xmlns:p14="http://schemas.microsoft.com/office/powerpoint/2010/main" val="363994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7CCC6"/>
        </a:solidFill>
        <a:effectLst/>
      </p:bgPr>
    </p:bg>
    <p:spTree>
      <p:nvGrpSpPr>
        <p:cNvPr id="1" name=""/>
        <p:cNvGrpSpPr/>
        <p:nvPr/>
      </p:nvGrpSpPr>
      <p:grpSpPr>
        <a:xfrm>
          <a:off x="0" y="0"/>
          <a:ext cx="0" cy="0"/>
          <a:chOff x="0" y="0"/>
          <a:chExt cx="0" cy="0"/>
        </a:xfrm>
      </p:grpSpPr>
      <p:grpSp>
        <p:nvGrpSpPr>
          <p:cNvPr id="2" name="Group 2"/>
          <p:cNvGrpSpPr/>
          <p:nvPr/>
        </p:nvGrpSpPr>
        <p:grpSpPr>
          <a:xfrm>
            <a:off x="10886" y="-168729"/>
            <a:ext cx="7810500" cy="10477500"/>
            <a:chOff x="0" y="0"/>
            <a:chExt cx="1983619" cy="2660952"/>
          </a:xfrm>
        </p:grpSpPr>
        <p:sp>
          <p:nvSpPr>
            <p:cNvPr id="3" name="Freeform 3"/>
            <p:cNvSpPr/>
            <p:nvPr/>
          </p:nvSpPr>
          <p:spPr>
            <a:xfrm>
              <a:off x="0" y="0"/>
              <a:ext cx="1983619" cy="2660952"/>
            </a:xfrm>
            <a:custGeom>
              <a:avLst/>
              <a:gdLst/>
              <a:ahLst/>
              <a:cxnLst/>
              <a:rect l="l" t="t" r="r" b="b"/>
              <a:pathLst>
                <a:path w="1983619" h="2660952">
                  <a:moveTo>
                    <a:pt x="0" y="0"/>
                  </a:moveTo>
                  <a:lnTo>
                    <a:pt x="1983619" y="0"/>
                  </a:lnTo>
                  <a:lnTo>
                    <a:pt x="1983619" y="2660952"/>
                  </a:lnTo>
                  <a:lnTo>
                    <a:pt x="0" y="2660952"/>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1983619" cy="2622852"/>
            </a:xfrm>
            <a:prstGeom prst="rect">
              <a:avLst/>
            </a:prstGeom>
          </p:spPr>
          <p:txBody>
            <a:bodyPr lIns="50800" tIns="50800" rIns="50800" bIns="50800" rtlCol="0" anchor="ctr"/>
            <a:lstStyle/>
            <a:p>
              <a:pPr marL="0" lvl="0" indent="0" algn="ctr">
                <a:lnSpc>
                  <a:spcPts val="2694"/>
                </a:lnSpc>
                <a:spcBef>
                  <a:spcPct val="0"/>
                </a:spcBef>
              </a:pPr>
              <a:endParaRPr/>
            </a:p>
          </p:txBody>
        </p:sp>
      </p:grpSp>
      <p:sp>
        <p:nvSpPr>
          <p:cNvPr id="11" name="Freeform 3">
            <a:extLst>
              <a:ext uri="{FF2B5EF4-FFF2-40B4-BE49-F238E27FC236}">
                <a16:creationId xmlns:a16="http://schemas.microsoft.com/office/drawing/2014/main" id="{8C3E4175-A899-9D20-065E-F8E34579E9BE}"/>
              </a:ext>
            </a:extLst>
          </p:cNvPr>
          <p:cNvSpPr/>
          <p:nvPr/>
        </p:nvSpPr>
        <p:spPr>
          <a:xfrm>
            <a:off x="10439400" y="4229100"/>
            <a:ext cx="6929314" cy="57150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9D9F9D00-0E64-EC6B-19C5-1D7C2E6DC41E}"/>
              </a:ext>
            </a:extLst>
          </p:cNvPr>
          <p:cNvSpPr txBox="1"/>
          <p:nvPr/>
        </p:nvSpPr>
        <p:spPr>
          <a:xfrm>
            <a:off x="533400" y="1257300"/>
            <a:ext cx="6705600" cy="6863417"/>
          </a:xfrm>
          <a:prstGeom prst="rect">
            <a:avLst/>
          </a:prstGeom>
          <a:noFill/>
        </p:spPr>
        <p:txBody>
          <a:bodyPr wrap="square" rtlCol="0">
            <a:spAutoFit/>
          </a:bodyPr>
          <a:lstStyle/>
          <a:p>
            <a:pPr algn="ctr"/>
            <a:r>
              <a:rPr lang="en-US" sz="8800" b="1" dirty="0" err="1">
                <a:solidFill>
                  <a:schemeClr val="bg1"/>
                </a:solidFill>
                <a:latin typeface="Cambria" panose="02040503050406030204" pitchFamily="18" charset="0"/>
                <a:ea typeface="Cambria" panose="02040503050406030204" pitchFamily="18" charset="0"/>
              </a:rPr>
              <a:t>Mô</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tả</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cấu</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tạo</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và</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hoạt</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động</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của</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mạch</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điện</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thắp</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sáng</a:t>
            </a:r>
            <a:r>
              <a:rPr lang="en-US" sz="8800" b="1" dirty="0">
                <a:solidFill>
                  <a:schemeClr val="bg1"/>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FD3F506A-0B90-3C64-F9FE-3B60485B3E75}"/>
              </a:ext>
            </a:extLst>
          </p:cNvPr>
          <p:cNvSpPr txBox="1"/>
          <p:nvPr/>
        </p:nvSpPr>
        <p:spPr>
          <a:xfrm>
            <a:off x="304800" y="190500"/>
            <a:ext cx="7391400" cy="9233297"/>
          </a:xfrm>
          <a:prstGeom prst="rect">
            <a:avLst/>
          </a:prstGeom>
          <a:noFill/>
        </p:spPr>
        <p:txBody>
          <a:bodyPr wrap="square" rtlCol="0">
            <a:spAutoFit/>
          </a:bodyPr>
          <a:lstStyle/>
          <a:p>
            <a:pPr algn="ctr"/>
            <a:r>
              <a:rPr lang="vi-VN" sz="5400" b="1" dirty="0">
                <a:solidFill>
                  <a:schemeClr val="bg1"/>
                </a:solidFill>
                <a:latin typeface="Cambria" panose="02040503050406030204" pitchFamily="18" charset="0"/>
                <a:ea typeface="Cambria" panose="02040503050406030204" pitchFamily="18" charset="0"/>
              </a:rPr>
              <a:t>Mạch điện thắp sáng gồm nguồn điện, bóng đèn, dây dẫn và công tắc được nối với nhau. Khi bật công tắc (đóng mạch) thì mạch kín, nguồn điện tạo ra dòng điện chạy trong mạch. Dòng điện qua bóng đèn làm cho đèn phát sáng.</a:t>
            </a:r>
            <a:endParaRPr lang="en-US" sz="5400" b="1" dirty="0">
              <a:solidFill>
                <a:schemeClr val="bg1"/>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grpId="1" nodeType="clickEffect">
                                  <p:stCondLst>
                                    <p:cond delay="0"/>
                                  </p:stCondLst>
                                  <p:childTnLst>
                                    <p:anim calcmode="lin" valueType="num">
                                      <p:cBhvr additive="base">
                                        <p:cTn id="14" dur="500"/>
                                        <p:tgtEl>
                                          <p:spTgt spid="12"/>
                                        </p:tgtEl>
                                        <p:attrNameLst>
                                          <p:attrName>ppt_x</p:attrName>
                                        </p:attrNameLst>
                                      </p:cBhvr>
                                      <p:tavLst>
                                        <p:tav tm="0">
                                          <p:val>
                                            <p:strVal val="ppt_x"/>
                                          </p:val>
                                        </p:tav>
                                        <p:tav tm="100000">
                                          <p:val>
                                            <p:strVal val="ppt_x"/>
                                          </p:val>
                                        </p:tav>
                                      </p:tavLst>
                                    </p:anim>
                                    <p:anim calcmode="lin" valueType="num">
                                      <p:cBhvr additive="base">
                                        <p:cTn id="15" dur="500"/>
                                        <p:tgtEl>
                                          <p:spTgt spid="12"/>
                                        </p:tgtEl>
                                        <p:attrNameLst>
                                          <p:attrName>ppt_y</p:attrName>
                                        </p:attrNameLst>
                                      </p:cBhvr>
                                      <p:tavLst>
                                        <p:tav tm="0">
                                          <p:val>
                                            <p:strVal val="ppt_y"/>
                                          </p:val>
                                        </p:tav>
                                        <p:tav tm="100000">
                                          <p:val>
                                            <p:strVal val="1+ppt_h/2"/>
                                          </p:val>
                                        </p:tav>
                                      </p:tavLst>
                                    </p:anim>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2" grpId="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7CCC6"/>
        </a:solidFill>
        <a:effectLst/>
      </p:bgPr>
    </p:bg>
    <p:spTree>
      <p:nvGrpSpPr>
        <p:cNvPr id="1" name=""/>
        <p:cNvGrpSpPr/>
        <p:nvPr/>
      </p:nvGrpSpPr>
      <p:grpSpPr>
        <a:xfrm>
          <a:off x="0" y="0"/>
          <a:ext cx="0" cy="0"/>
          <a:chOff x="0" y="0"/>
          <a:chExt cx="0" cy="0"/>
        </a:xfrm>
      </p:grpSpPr>
      <p:grpSp>
        <p:nvGrpSpPr>
          <p:cNvPr id="2" name="Group 2"/>
          <p:cNvGrpSpPr/>
          <p:nvPr/>
        </p:nvGrpSpPr>
        <p:grpSpPr>
          <a:xfrm>
            <a:off x="10886" y="-168729"/>
            <a:ext cx="7810500" cy="10477500"/>
            <a:chOff x="0" y="0"/>
            <a:chExt cx="1983619" cy="2660952"/>
          </a:xfrm>
        </p:grpSpPr>
        <p:sp>
          <p:nvSpPr>
            <p:cNvPr id="3" name="Freeform 3"/>
            <p:cNvSpPr/>
            <p:nvPr/>
          </p:nvSpPr>
          <p:spPr>
            <a:xfrm>
              <a:off x="0" y="0"/>
              <a:ext cx="1983619" cy="2660952"/>
            </a:xfrm>
            <a:custGeom>
              <a:avLst/>
              <a:gdLst/>
              <a:ahLst/>
              <a:cxnLst/>
              <a:rect l="l" t="t" r="r" b="b"/>
              <a:pathLst>
                <a:path w="1983619" h="2660952">
                  <a:moveTo>
                    <a:pt x="0" y="0"/>
                  </a:moveTo>
                  <a:lnTo>
                    <a:pt x="1983619" y="0"/>
                  </a:lnTo>
                  <a:lnTo>
                    <a:pt x="1983619" y="2660952"/>
                  </a:lnTo>
                  <a:lnTo>
                    <a:pt x="0" y="2660952"/>
                  </a:lnTo>
                  <a:close/>
                </a:path>
              </a:pathLst>
            </a:custGeom>
            <a:solidFill>
              <a:srgbClr val="384766"/>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1983619" cy="2622852"/>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3">
            <a:extLst>
              <a:ext uri="{FF2B5EF4-FFF2-40B4-BE49-F238E27FC236}">
                <a16:creationId xmlns:a16="http://schemas.microsoft.com/office/drawing/2014/main" id="{8C3E4175-A899-9D20-065E-F8E34579E9BE}"/>
              </a:ext>
            </a:extLst>
          </p:cNvPr>
          <p:cNvSpPr/>
          <p:nvPr/>
        </p:nvSpPr>
        <p:spPr>
          <a:xfrm>
            <a:off x="10439400" y="4229100"/>
            <a:ext cx="6929314" cy="57150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9D9F9D00-0E64-EC6B-19C5-1D7C2E6DC41E}"/>
              </a:ext>
            </a:extLst>
          </p:cNvPr>
          <p:cNvSpPr txBox="1"/>
          <p:nvPr/>
        </p:nvSpPr>
        <p:spPr>
          <a:xfrm>
            <a:off x="533400" y="2095500"/>
            <a:ext cx="6705600" cy="5509200"/>
          </a:xfrm>
          <a:prstGeom prst="rect">
            <a:avLst/>
          </a:prstGeom>
          <a:noFill/>
        </p:spPr>
        <p:txBody>
          <a:bodyPr wrap="square" rtlCol="0">
            <a:spAutoFit/>
          </a:bodyPr>
          <a:lstStyle/>
          <a:p>
            <a:pPr lvl="0" algn="ctr"/>
            <a:r>
              <a:rPr lang="en-US" sz="8800" b="1" dirty="0" err="1">
                <a:solidFill>
                  <a:prstClr val="white"/>
                </a:solidFill>
                <a:latin typeface="Cambria" panose="02040503050406030204" pitchFamily="18" charset="0"/>
                <a:ea typeface="Cambria" panose="02040503050406030204" pitchFamily="18" charset="0"/>
              </a:rPr>
              <a:t>Nêu</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ví</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dụ</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về</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mạch</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điện</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thắp</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sáng</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mà</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em</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biết</a:t>
            </a:r>
            <a:r>
              <a:rPr lang="en-US" sz="8800" b="1" dirty="0">
                <a:solidFill>
                  <a:prstClr val="white"/>
                </a:solidFill>
                <a:latin typeface="Cambria" panose="02040503050406030204" pitchFamily="18" charset="0"/>
                <a:ea typeface="Cambria" panose="02040503050406030204" pitchFamily="18" charset="0"/>
              </a:rPr>
              <a:t>.</a:t>
            </a:r>
            <a:endParaRPr kumimoji="0" lang="en-US" sz="8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7133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grpId="1" nodeType="clickEffect">
                                  <p:stCondLst>
                                    <p:cond delay="0"/>
                                  </p:stCondLst>
                                  <p:childTnLst>
                                    <p:anim calcmode="lin" valueType="num">
                                      <p:cBhvr additive="base">
                                        <p:cTn id="14" dur="500"/>
                                        <p:tgtEl>
                                          <p:spTgt spid="12"/>
                                        </p:tgtEl>
                                        <p:attrNameLst>
                                          <p:attrName>ppt_x</p:attrName>
                                        </p:attrNameLst>
                                      </p:cBhvr>
                                      <p:tavLst>
                                        <p:tav tm="0">
                                          <p:val>
                                            <p:strVal val="ppt_x"/>
                                          </p:val>
                                        </p:tav>
                                        <p:tav tm="100000">
                                          <p:val>
                                            <p:strVal val="ppt_x"/>
                                          </p:val>
                                        </p:tav>
                                      </p:tavLst>
                                    </p:anim>
                                    <p:anim calcmode="lin" valueType="num">
                                      <p:cBhvr additive="base">
                                        <p:cTn id="15" dur="500"/>
                                        <p:tgtEl>
                                          <p:spTgt spid="12"/>
                                        </p:tgtEl>
                                        <p:attrNameLst>
                                          <p:attrName>ppt_y</p:attrName>
                                        </p:attrNameLst>
                                      </p:cBhvr>
                                      <p:tavLst>
                                        <p:tav tm="0">
                                          <p:val>
                                            <p:strVal val="ppt_y"/>
                                          </p:val>
                                        </p:tav>
                                        <p:tav tm="100000">
                                          <p:val>
                                            <p:strVal val="1+ppt_h/2"/>
                                          </p:val>
                                        </p:tav>
                                      </p:tavLst>
                                    </p:anim>
                                    <p:set>
                                      <p:cBhvr>
                                        <p:cTn id="1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2"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1316567"/>
            </a:xfrm>
            <a:prstGeom prst="rect">
              <a:avLst/>
            </a:prstGeom>
          </p:spPr>
          <p:txBody>
            <a:bodyPr lIns="50800" tIns="50800" rIns="50800" bIns="50800" rtlCol="0" anchor="ctr"/>
            <a:lstStyle/>
            <a:p>
              <a:pPr marL="0" lvl="0" indent="0" algn="ctr">
                <a:lnSpc>
                  <a:spcPts val="2694"/>
                </a:lnSpc>
                <a:spcBef>
                  <a:spcPct val="0"/>
                </a:spcBef>
              </a:pPr>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txBody>
            <a:bodyPr/>
            <a:lstStyle/>
            <a:p>
              <a:endParaRPr lang="en-US"/>
            </a:p>
          </p:txBody>
        </p:sp>
        <p:sp>
          <p:nvSpPr>
            <p:cNvPr id="7" name="TextBox 7"/>
            <p:cNvSpPr txBox="1"/>
            <p:nvPr/>
          </p:nvSpPr>
          <p:spPr>
            <a:xfrm>
              <a:off x="0" y="-38100"/>
              <a:ext cx="4214519" cy="2245705"/>
            </a:xfrm>
            <a:prstGeom prst="rect">
              <a:avLst/>
            </a:prstGeom>
          </p:spPr>
          <p:txBody>
            <a:bodyPr lIns="101600" tIns="101600" rIns="101600" bIns="101600" rtlCol="0" anchor="ctr"/>
            <a:lstStyle/>
            <a:p>
              <a:pPr marL="0" lvl="0" indent="0" algn="ctr">
                <a:lnSpc>
                  <a:spcPts val="5199"/>
                </a:lnSpc>
                <a:spcBef>
                  <a:spcPct val="0"/>
                </a:spcBef>
              </a:pPr>
              <a:endParaRPr/>
            </a:p>
          </p:txBody>
        </p:sp>
      </p:grpSp>
      <p:sp>
        <p:nvSpPr>
          <p:cNvPr id="11" name="TextBox 10">
            <a:extLst>
              <a:ext uri="{FF2B5EF4-FFF2-40B4-BE49-F238E27FC236}">
                <a16:creationId xmlns:a16="http://schemas.microsoft.com/office/drawing/2014/main" id="{BD6950F1-6F57-30D2-1822-6D2BCCA310B8}"/>
              </a:ext>
            </a:extLst>
          </p:cNvPr>
          <p:cNvSpPr txBox="1"/>
          <p:nvPr/>
        </p:nvSpPr>
        <p:spPr>
          <a:xfrm>
            <a:off x="1981200" y="1562100"/>
            <a:ext cx="14630400" cy="7478970"/>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Mạch điện chiếu sáng của một bóng đèn trong nhà.</a:t>
            </a:r>
          </a:p>
          <a:p>
            <a:r>
              <a:rPr lang="vi-VN" sz="4000" dirty="0">
                <a:latin typeface="Cambria" panose="02040503050406030204" pitchFamily="18" charset="0"/>
                <a:ea typeface="Cambria" panose="02040503050406030204" pitchFamily="18" charset="0"/>
              </a:rPr>
              <a:t>1.    Nguồn cung cấp điện: Nguồn cung cấp điện có thể là nguồn điện từ lưới điện công cộng hoặc từ một nguồn năng lượng tái tạo như pin hoặc tấm pin mặt trời.</a:t>
            </a:r>
          </a:p>
          <a:p>
            <a:r>
              <a:rPr lang="vi-VN" sz="4000" dirty="0">
                <a:latin typeface="Cambria" panose="02040503050406030204" pitchFamily="18" charset="0"/>
                <a:ea typeface="Cambria" panose="02040503050406030204" pitchFamily="18" charset="0"/>
              </a:rPr>
              <a:t>2.    Công tắc: Công tắc được sử dụng để mở hoặc đóng mạch điện. Khi công tắc được bật, mạch điện được hoàn thành và dòng điện có thể chạy qua.</a:t>
            </a:r>
          </a:p>
          <a:p>
            <a:r>
              <a:rPr lang="vi-VN" sz="4000" dirty="0">
                <a:latin typeface="Cambria" panose="02040503050406030204" pitchFamily="18" charset="0"/>
                <a:ea typeface="Cambria" panose="02040503050406030204" pitchFamily="18" charset="0"/>
              </a:rPr>
              <a:t>3.    Dây dẫn điện: Dây dẫn điện là các dây dẫn cung cấp đường dẫn cho dòng điện từ nguồn cung cấp tới bóng đèn.</a:t>
            </a:r>
          </a:p>
          <a:p>
            <a:r>
              <a:rPr lang="vi-VN" sz="4000" dirty="0">
                <a:latin typeface="Cambria" panose="02040503050406030204" pitchFamily="18" charset="0"/>
                <a:ea typeface="Cambria" panose="02040503050406030204" pitchFamily="18" charset="0"/>
              </a:rPr>
              <a:t>4.    Bóng đèn: Bóng đèn là thành phần chuyển đổi năng lượng điện thành ánh sáng. Khi dòng điện chạy qua bóng đèn, các chất liệu trong bóng đèn bắt đầu phát ra ánh sáng.</a:t>
            </a:r>
            <a:endParaRPr lang="en-US" sz="40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4741333" cy="78659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2">
              <a:extLst>
                <a:ext uri="{96DAC541-7B7A-43D3-8B79-37D633B846F1}">
                  <asvg:svgBlip xmlns:asvg="http://schemas.microsoft.com/office/drawing/2016/SVG/main" xmlns="" r:embed="rId3"/>
                </a:ext>
              </a:extLst>
            </a:blip>
            <a:stretch>
              <a:fillRect l="-3774" t="-38043" r="-2571"/>
            </a:stretch>
          </a:blip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4"/>
            <a:stretch>
              <a:fillRect b="-6745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979C3FB1-C951-B82D-7EB9-D728F1965092}"/>
              </a:ext>
            </a:extLst>
          </p:cNvPr>
          <p:cNvPicPr>
            <a:picLocks noChangeAspect="1"/>
          </p:cNvPicPr>
          <p:nvPr/>
        </p:nvPicPr>
        <p:blipFill>
          <a:blip r:embed="rId5"/>
          <a:stretch>
            <a:fillRect/>
          </a:stretch>
        </p:blipFill>
        <p:spPr>
          <a:xfrm>
            <a:off x="6019800" y="4533900"/>
            <a:ext cx="11833362" cy="3700593"/>
          </a:xfrm>
          <a:prstGeom prst="rect">
            <a:avLst/>
          </a:prstGeom>
        </p:spPr>
      </p:pic>
    </p:spTree>
    <p:extLst>
      <p:ext uri="{BB962C8B-B14F-4D97-AF65-F5344CB8AC3E}">
        <p14:creationId xmlns:p14="http://schemas.microsoft.com/office/powerpoint/2010/main" val="355239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571500"/>
            <a:ext cx="16611600" cy="93726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8">
            <a:extLst>
              <a:ext uri="{FF2B5EF4-FFF2-40B4-BE49-F238E27FC236}">
                <a16:creationId xmlns:a16="http://schemas.microsoft.com/office/drawing/2014/main" id="{BC68B294-A05E-1B55-0056-CB429DF7DC54}"/>
              </a:ext>
            </a:extLst>
          </p:cNvPr>
          <p:cNvGrpSpPr/>
          <p:nvPr/>
        </p:nvGrpSpPr>
        <p:grpSpPr>
          <a:xfrm>
            <a:off x="5334000" y="114300"/>
            <a:ext cx="8001000" cy="1371600"/>
            <a:chOff x="0" y="-62716"/>
            <a:chExt cx="3712790" cy="625553"/>
          </a:xfrm>
        </p:grpSpPr>
        <p:sp>
          <p:nvSpPr>
            <p:cNvPr id="28" name="Freeform 9">
              <a:extLst>
                <a:ext uri="{FF2B5EF4-FFF2-40B4-BE49-F238E27FC236}">
                  <a16:creationId xmlns:a16="http://schemas.microsoft.com/office/drawing/2014/main" id="{D6BD1FB3-73DE-EA88-B3FA-5DD45C4DD373}"/>
                </a:ext>
              </a:extLst>
            </p:cNvPr>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10">
              <a:extLst>
                <a:ext uri="{FF2B5EF4-FFF2-40B4-BE49-F238E27FC236}">
                  <a16:creationId xmlns:a16="http://schemas.microsoft.com/office/drawing/2014/main" id="{A9F4F3C9-99B6-F266-8E9D-5FE21AC784E9}"/>
                </a:ext>
              </a:extLst>
            </p:cNvPr>
            <p:cNvSpPr txBox="1"/>
            <p:nvPr/>
          </p:nvSpPr>
          <p:spPr>
            <a:xfrm>
              <a:off x="0" y="-62716"/>
              <a:ext cx="3712790" cy="625553"/>
            </a:xfrm>
            <a:prstGeom prst="rect">
              <a:avLst/>
            </a:prstGeom>
          </p:spPr>
          <p:txBody>
            <a:bodyPr lIns="254000" tIns="254000" rIns="254000" bIns="25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Mắc</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mạch</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điện</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thắp</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sáng</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a:t>
              </a:r>
              <a:endParaRPr kumimoji="0" lang="vi-VN"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endParaRPr>
            </a:p>
          </p:txBody>
        </p:sp>
      </p:grpSp>
      <p:pic>
        <p:nvPicPr>
          <p:cNvPr id="4" name="Picture 3">
            <a:extLst>
              <a:ext uri="{FF2B5EF4-FFF2-40B4-BE49-F238E27FC236}">
                <a16:creationId xmlns:a16="http://schemas.microsoft.com/office/drawing/2014/main" id="{68A3AB92-5D1D-EE76-978E-8C3666C2D967}"/>
              </a:ext>
            </a:extLst>
          </p:cNvPr>
          <p:cNvPicPr>
            <a:picLocks noChangeAspect="1"/>
          </p:cNvPicPr>
          <p:nvPr/>
        </p:nvPicPr>
        <p:blipFill>
          <a:blip r:embed="rId3"/>
          <a:stretch>
            <a:fillRect/>
          </a:stretch>
        </p:blipFill>
        <p:spPr>
          <a:xfrm>
            <a:off x="2667000" y="1714500"/>
            <a:ext cx="13792200" cy="4933446"/>
          </a:xfrm>
          <a:prstGeom prst="rect">
            <a:avLst/>
          </a:prstGeom>
        </p:spPr>
      </p:pic>
      <p:sp>
        <p:nvSpPr>
          <p:cNvPr id="5" name="TextBox 4">
            <a:extLst>
              <a:ext uri="{FF2B5EF4-FFF2-40B4-BE49-F238E27FC236}">
                <a16:creationId xmlns:a16="http://schemas.microsoft.com/office/drawing/2014/main" id="{7A4A00AC-5F8F-7E07-0043-8A6239EDFC1B}"/>
              </a:ext>
            </a:extLst>
          </p:cNvPr>
          <p:cNvSpPr txBox="1"/>
          <p:nvPr/>
        </p:nvSpPr>
        <p:spPr>
          <a:xfrm>
            <a:off x="1600200" y="6819900"/>
            <a:ext cx="15163800" cy="2862322"/>
          </a:xfrm>
          <a:prstGeom prst="rect">
            <a:avLst/>
          </a:prstGeom>
          <a:noFill/>
        </p:spPr>
        <p:txBody>
          <a:bodyPr wrap="square" rtlCol="0">
            <a:spAutoFit/>
          </a:bodyPr>
          <a:lstStyle/>
          <a:p>
            <a:pPr marL="571500" indent="-571500" algn="just">
              <a:buFont typeface="Arial" panose="020B0604020202020204" pitchFamily="34" charset="0"/>
              <a:buChar char="•"/>
            </a:pPr>
            <a:r>
              <a:rPr lang="en-US" sz="3600" b="1" dirty="0" err="1">
                <a:latin typeface="Cambria" panose="02040503050406030204" pitchFamily="18" charset="0"/>
                <a:ea typeface="Cambria" panose="02040503050406030204" pitchFamily="18" charset="0"/>
              </a:rPr>
              <a:t>Tiến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hành</a:t>
            </a:r>
            <a:r>
              <a:rPr lang="en-US" sz="3600" b="1" dirty="0">
                <a:latin typeface="Cambria" panose="02040503050406030204" pitchFamily="18" charset="0"/>
                <a:ea typeface="Cambria" panose="02040503050406030204" pitchFamily="18" charset="0"/>
              </a:rPr>
              <a:t>:</a:t>
            </a:r>
          </a:p>
          <a:p>
            <a:pPr algn="just"/>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xuất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mắc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đèn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a:t>
            </a:r>
          </a:p>
          <a:p>
            <a:pPr algn="just"/>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Thực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mắc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theo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xuất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Nếu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đèn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thì</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xuất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thực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hiện</a:t>
            </a:r>
            <a:r>
              <a:rPr lang="en-US" sz="3600" dirty="0">
                <a:latin typeface="Cambria" panose="02040503050406030204" pitchFamily="18" charset="0"/>
                <a:ea typeface="Cambria" panose="02040503050406030204" pitchFamily="18" charset="0"/>
              </a:rPr>
              <a:t>.</a:t>
            </a:r>
          </a:p>
          <a:p>
            <a:pPr algn="just"/>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Từ</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rút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mắc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thắp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4464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TIẾT KIỆM ĐIỆN CHO CHÚNG TA_720p">
            <a:hlinkClick r:id="" action="ppaction://media"/>
            <a:extLst>
              <a:ext uri="{FF2B5EF4-FFF2-40B4-BE49-F238E27FC236}">
                <a16:creationId xmlns:a16="http://schemas.microsoft.com/office/drawing/2014/main" id="{A841F0CA-B6CF-FF7C-47D7-B3B5FF5D4E0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128640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3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571500"/>
            <a:ext cx="16611600" cy="93726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7A4A00AC-5F8F-7E07-0043-8A6239EDFC1B}"/>
              </a:ext>
            </a:extLst>
          </p:cNvPr>
          <p:cNvSpPr txBox="1"/>
          <p:nvPr/>
        </p:nvSpPr>
        <p:spPr>
          <a:xfrm>
            <a:off x="1676400" y="1333500"/>
            <a:ext cx="15163800" cy="7571303"/>
          </a:xfrm>
          <a:prstGeom prst="rect">
            <a:avLst/>
          </a:prstGeom>
          <a:noFill/>
        </p:spPr>
        <p:txBody>
          <a:bodyPr wrap="square" rtlCol="0">
            <a:spAutoFit/>
          </a:bodyPr>
          <a:lstStyle/>
          <a:p>
            <a:pPr marL="857250" lvl="0" indent="-857250" algn="just">
              <a:buFont typeface="Arial" panose="020B0604020202020204" pitchFamily="34" charset="0"/>
              <a:buChar char="•"/>
            </a:pPr>
            <a:r>
              <a:rPr lang="vi-VN" sz="6600" b="1" dirty="0">
                <a:solidFill>
                  <a:prstClr val="black"/>
                </a:solidFill>
                <a:latin typeface="Cambria" panose="02040503050406030204" pitchFamily="18" charset="0"/>
                <a:ea typeface="Cambria" panose="02040503050406030204" pitchFamily="18" charset="0"/>
              </a:rPr>
              <a:t>Lưu ý:</a:t>
            </a:r>
          </a:p>
          <a:p>
            <a:pPr lvl="0" algn="just"/>
            <a:r>
              <a:rPr lang="vi-VN" sz="6000" dirty="0">
                <a:solidFill>
                  <a:prstClr val="black"/>
                </a:solidFill>
                <a:latin typeface="Cambria" panose="02040503050406030204" pitchFamily="18" charset="0"/>
                <a:ea typeface="Cambria" panose="02040503050406030204" pitchFamily="18" charset="0"/>
              </a:rPr>
              <a:t>- Không để hai đầu của một dây dẫn nối trực tiếp với hai đầu của pin vì sẽ gây ra chập mạch, làm hỏng pin.</a:t>
            </a:r>
          </a:p>
          <a:p>
            <a:pPr lvl="0" algn="just"/>
            <a:r>
              <a:rPr lang="vi-VN" sz="6000" dirty="0">
                <a:solidFill>
                  <a:prstClr val="black"/>
                </a:solidFill>
                <a:latin typeface="Cambria" panose="02040503050406030204" pitchFamily="18" charset="0"/>
                <a:ea typeface="Cambria" panose="02040503050406030204" pitchFamily="18" charset="0"/>
              </a:rPr>
              <a:t>- Điện có thể gây nguy hiểm tới tính mạng. Vì vây, chỉ được làm thí nghiệm về điện với nguồn điện pin không gây nguy hiểm dưới sự hướng dẫn của thầy, cô giáo.</a:t>
            </a:r>
            <a:endParaRPr kumimoji="0" lang="en-US" sz="6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9349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571500"/>
            <a:ext cx="16611600" cy="90678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E679026B-CB33-373D-038F-5D443A58E5A6}"/>
              </a:ext>
            </a:extLst>
          </p:cNvPr>
          <p:cNvPicPr>
            <a:picLocks noChangeAspect="1"/>
          </p:cNvPicPr>
          <p:nvPr/>
        </p:nvPicPr>
        <p:blipFill>
          <a:blip r:embed="rId3"/>
          <a:stretch>
            <a:fillRect/>
          </a:stretch>
        </p:blipFill>
        <p:spPr>
          <a:xfrm>
            <a:off x="1066800" y="2628900"/>
            <a:ext cx="15850590" cy="4343400"/>
          </a:xfrm>
          <a:prstGeom prst="rect">
            <a:avLst/>
          </a:prstGeom>
        </p:spPr>
      </p:pic>
    </p:spTree>
    <p:extLst>
      <p:ext uri="{BB962C8B-B14F-4D97-AF65-F5344CB8AC3E}">
        <p14:creationId xmlns:p14="http://schemas.microsoft.com/office/powerpoint/2010/main" val="230785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8" name="Freeform 8"/>
          <p:cNvSpPr/>
          <p:nvPr/>
        </p:nvSpPr>
        <p:spPr>
          <a:xfrm rot="2699999">
            <a:off x="1922682" y="3756046"/>
            <a:ext cx="1156273" cy="2899744"/>
          </a:xfrm>
          <a:custGeom>
            <a:avLst/>
            <a:gdLst/>
            <a:ahLst/>
            <a:cxnLst/>
            <a:rect l="l" t="t" r="r" b="b"/>
            <a:pathLst>
              <a:path w="1156273" h="2899744">
                <a:moveTo>
                  <a:pt x="0" y="0"/>
                </a:moveTo>
                <a:lnTo>
                  <a:pt x="1156273" y="0"/>
                </a:lnTo>
                <a:lnTo>
                  <a:pt x="1156273" y="2899744"/>
                </a:lnTo>
                <a:lnTo>
                  <a:pt x="0" y="2899744"/>
                </a:lnTo>
                <a:lnTo>
                  <a:pt x="0" y="0"/>
                </a:lnTo>
                <a:close/>
              </a:path>
            </a:pathLst>
          </a:custGeom>
          <a:blipFill>
            <a:blip r:embed="rId2"/>
            <a:stretch>
              <a:fillRect/>
            </a:stretch>
          </a:blipFill>
        </p:spPr>
        <p:txBody>
          <a:bodyPr/>
          <a:lstStyle/>
          <a:p>
            <a:endParaRPr lang="en-US"/>
          </a:p>
        </p:txBody>
      </p:sp>
      <p:sp>
        <p:nvSpPr>
          <p:cNvPr id="9" name="Freeform 9"/>
          <p:cNvSpPr/>
          <p:nvPr/>
        </p:nvSpPr>
        <p:spPr>
          <a:xfrm rot="-2118277">
            <a:off x="14468378" y="3079859"/>
            <a:ext cx="3325291" cy="4716725"/>
          </a:xfrm>
          <a:custGeom>
            <a:avLst/>
            <a:gdLst/>
            <a:ahLst/>
            <a:cxnLst/>
            <a:rect l="l" t="t" r="r" b="b"/>
            <a:pathLst>
              <a:path w="3325291" h="4716725">
                <a:moveTo>
                  <a:pt x="0" y="0"/>
                </a:moveTo>
                <a:lnTo>
                  <a:pt x="3325291" y="0"/>
                </a:lnTo>
                <a:lnTo>
                  <a:pt x="3325291" y="4716724"/>
                </a:lnTo>
                <a:lnTo>
                  <a:pt x="0" y="4716724"/>
                </a:lnTo>
                <a:lnTo>
                  <a:pt x="0" y="0"/>
                </a:lnTo>
                <a:close/>
              </a:path>
            </a:pathLst>
          </a:custGeom>
          <a:blipFill>
            <a:blip r:embed="rId3"/>
            <a:stretch>
              <a:fillRect/>
            </a:stretch>
          </a:blipFill>
        </p:spPr>
        <p:txBody>
          <a:bodyPr/>
          <a:lstStyle/>
          <a:p>
            <a:endParaRPr lang="en-US"/>
          </a:p>
        </p:txBody>
      </p:sp>
      <p:sp>
        <p:nvSpPr>
          <p:cNvPr id="10" name="Freeform 10"/>
          <p:cNvSpPr/>
          <p:nvPr/>
        </p:nvSpPr>
        <p:spPr>
          <a:xfrm rot="1855922">
            <a:off x="6710090" y="259835"/>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4"/>
            <a:stretch>
              <a:fillRect/>
            </a:stretch>
          </a:blipFill>
        </p:spPr>
        <p:txBody>
          <a:bodyPr/>
          <a:lstStyle/>
          <a:p>
            <a:endParaRPr lang="en-US"/>
          </a:p>
        </p:txBody>
      </p:sp>
      <p:sp>
        <p:nvSpPr>
          <p:cNvPr id="11" name="Freeform 11"/>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txBody>
          <a:bodyPr/>
          <a:lstStyle/>
          <a:p>
            <a:endParaRPr lang="en-US"/>
          </a:p>
        </p:txBody>
      </p:sp>
      <p:sp>
        <p:nvSpPr>
          <p:cNvPr id="12" name="Freeform 12"/>
          <p:cNvSpPr/>
          <p:nvPr/>
        </p:nvSpPr>
        <p:spPr>
          <a:xfrm rot="-10800000">
            <a:off x="16420275" y="1181547"/>
            <a:ext cx="3014386" cy="1446905"/>
          </a:xfrm>
          <a:custGeom>
            <a:avLst/>
            <a:gdLst/>
            <a:ahLst/>
            <a:cxnLst/>
            <a:rect l="l" t="t" r="r" b="b"/>
            <a:pathLst>
              <a:path w="3014386" h="1446905">
                <a:moveTo>
                  <a:pt x="0" y="0"/>
                </a:moveTo>
                <a:lnTo>
                  <a:pt x="3014386" y="0"/>
                </a:lnTo>
                <a:lnTo>
                  <a:pt x="3014386" y="1446906"/>
                </a:lnTo>
                <a:lnTo>
                  <a:pt x="0" y="1446906"/>
                </a:lnTo>
                <a:lnTo>
                  <a:pt x="0" y="0"/>
                </a:lnTo>
                <a:close/>
              </a:path>
            </a:pathLst>
          </a:custGeom>
          <a:blipFill>
            <a:blip r:embed="rId5"/>
            <a:stretch>
              <a:fillRect/>
            </a:stretch>
          </a:blipFill>
        </p:spPr>
        <p:txBody>
          <a:bodyPr/>
          <a:lstStyle/>
          <a:p>
            <a:endParaRPr lang="en-US"/>
          </a:p>
        </p:txBody>
      </p:sp>
      <p:sp>
        <p:nvSpPr>
          <p:cNvPr id="14" name="Freeform 14"/>
          <p:cNvSpPr/>
          <p:nvPr/>
        </p:nvSpPr>
        <p:spPr>
          <a:xfrm rot="-10800000">
            <a:off x="1451755" y="-424951"/>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6"/>
            <a:stretch>
              <a:fillRect/>
            </a:stretch>
          </a:blipFill>
        </p:spPr>
        <p:txBody>
          <a:bodyPr/>
          <a:lstStyle/>
          <a:p>
            <a:endParaRPr lang="en-US"/>
          </a:p>
        </p:txBody>
      </p:sp>
      <p:sp>
        <p:nvSpPr>
          <p:cNvPr id="15" name="Freeform 15"/>
          <p:cNvSpPr/>
          <p:nvPr/>
        </p:nvSpPr>
        <p:spPr>
          <a:xfrm rot="-9483364">
            <a:off x="-2171089" y="6135558"/>
            <a:ext cx="5851051" cy="2793877"/>
          </a:xfrm>
          <a:custGeom>
            <a:avLst/>
            <a:gdLst/>
            <a:ahLst/>
            <a:cxnLst/>
            <a:rect l="l" t="t" r="r" b="b"/>
            <a:pathLst>
              <a:path w="5851051" h="2793877">
                <a:moveTo>
                  <a:pt x="0" y="0"/>
                </a:moveTo>
                <a:lnTo>
                  <a:pt x="5851051" y="0"/>
                </a:lnTo>
                <a:lnTo>
                  <a:pt x="5851051" y="2793877"/>
                </a:lnTo>
                <a:lnTo>
                  <a:pt x="0" y="2793877"/>
                </a:lnTo>
                <a:lnTo>
                  <a:pt x="0" y="0"/>
                </a:lnTo>
                <a:close/>
              </a:path>
            </a:pathLst>
          </a:custGeom>
          <a:blipFill>
            <a:blip r:embed="rId7"/>
            <a:stretch>
              <a:fillRect/>
            </a:stretch>
          </a:blipFill>
        </p:spPr>
        <p:txBody>
          <a:bodyPr/>
          <a:lstStyle/>
          <a:p>
            <a:endParaRPr lang="en-US"/>
          </a:p>
        </p:txBody>
      </p:sp>
      <p:pic>
        <p:nvPicPr>
          <p:cNvPr id="2" name="Picture 1">
            <a:extLst>
              <a:ext uri="{FF2B5EF4-FFF2-40B4-BE49-F238E27FC236}">
                <a16:creationId xmlns:a16="http://schemas.microsoft.com/office/drawing/2014/main" id="{6949013E-9C54-55A6-EFAC-E172DA02CA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05000" y="2705100"/>
            <a:ext cx="13749949" cy="6708812"/>
          </a:xfrm>
          <a:prstGeom prst="rect">
            <a:avLst/>
          </a:prstGeom>
        </p:spPr>
      </p:pic>
    </p:spTree>
    <p:extLst>
      <p:ext uri="{BB962C8B-B14F-4D97-AF65-F5344CB8AC3E}">
        <p14:creationId xmlns:p14="http://schemas.microsoft.com/office/powerpoint/2010/main" val="17745735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7CCC6"/>
        </a:solidFill>
        <a:effectLst/>
      </p:bgPr>
    </p:bg>
    <p:spTree>
      <p:nvGrpSpPr>
        <p:cNvPr id="1" name=""/>
        <p:cNvGrpSpPr/>
        <p:nvPr/>
      </p:nvGrpSpPr>
      <p:grpSpPr>
        <a:xfrm>
          <a:off x="0" y="0"/>
          <a:ext cx="0" cy="0"/>
          <a:chOff x="0" y="0"/>
          <a:chExt cx="0" cy="0"/>
        </a:xfrm>
      </p:grpSpPr>
      <p:sp>
        <p:nvSpPr>
          <p:cNvPr id="2" name="Freeform 2"/>
          <p:cNvSpPr/>
          <p:nvPr/>
        </p:nvSpPr>
        <p:spPr>
          <a:xfrm>
            <a:off x="10824965" y="1234762"/>
            <a:ext cx="5036176" cy="5036176"/>
          </a:xfrm>
          <a:custGeom>
            <a:avLst/>
            <a:gdLst/>
            <a:ahLst/>
            <a:cxnLst/>
            <a:rect l="l" t="t" r="r" b="b"/>
            <a:pathLst>
              <a:path w="5036176" h="5036176">
                <a:moveTo>
                  <a:pt x="0" y="0"/>
                </a:moveTo>
                <a:lnTo>
                  <a:pt x="5036176" y="0"/>
                </a:lnTo>
                <a:lnTo>
                  <a:pt x="5036176" y="5036176"/>
                </a:lnTo>
                <a:lnTo>
                  <a:pt x="0" y="503617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txBody>
          <a:bodyPr/>
          <a:lstStyle/>
          <a:p>
            <a:endParaRPr lang="en-US"/>
          </a:p>
        </p:txBody>
      </p:sp>
      <p:sp>
        <p:nvSpPr>
          <p:cNvPr id="3" name="Freeform 3"/>
          <p:cNvSpPr/>
          <p:nvPr/>
        </p:nvSpPr>
        <p:spPr>
          <a:xfrm>
            <a:off x="11572832" y="2057400"/>
            <a:ext cx="3540443" cy="6858000"/>
          </a:xfrm>
          <a:custGeom>
            <a:avLst/>
            <a:gdLst/>
            <a:ahLst/>
            <a:cxnLst/>
            <a:rect l="l" t="t" r="r" b="b"/>
            <a:pathLst>
              <a:path w="3540443" h="6858000">
                <a:moveTo>
                  <a:pt x="0" y="0"/>
                </a:moveTo>
                <a:lnTo>
                  <a:pt x="3540442" y="0"/>
                </a:lnTo>
                <a:lnTo>
                  <a:pt x="3540442" y="6858000"/>
                </a:lnTo>
                <a:lnTo>
                  <a:pt x="0" y="6858000"/>
                </a:lnTo>
                <a:lnTo>
                  <a:pt x="0" y="0"/>
                </a:lnTo>
                <a:close/>
              </a:path>
            </a:pathLst>
          </a:custGeom>
          <a:blipFill>
            <a:blip r:embed="rId4"/>
            <a:stretch>
              <a:fillRect/>
            </a:stretch>
          </a:blipFill>
        </p:spPr>
        <p:txBody>
          <a:bodyPr/>
          <a:lstStyle/>
          <a:p>
            <a:endParaRPr lang="en-US"/>
          </a:p>
        </p:txBody>
      </p:sp>
      <p:grpSp>
        <p:nvGrpSpPr>
          <p:cNvPr id="4" name="Group 4"/>
          <p:cNvGrpSpPr/>
          <p:nvPr/>
        </p:nvGrpSpPr>
        <p:grpSpPr>
          <a:xfrm>
            <a:off x="2346366" y="1456922"/>
            <a:ext cx="7582445" cy="7567144"/>
            <a:chOff x="0" y="0"/>
            <a:chExt cx="2034004" cy="2029900"/>
          </a:xfrm>
        </p:grpSpPr>
        <p:sp>
          <p:nvSpPr>
            <p:cNvPr id="5" name="Freeform 5"/>
            <p:cNvSpPr/>
            <p:nvPr/>
          </p:nvSpPr>
          <p:spPr>
            <a:xfrm>
              <a:off x="0" y="0"/>
              <a:ext cx="2034004" cy="2029900"/>
            </a:xfrm>
            <a:custGeom>
              <a:avLst/>
              <a:gdLst/>
              <a:ahLst/>
              <a:cxnLst/>
              <a:rect l="l" t="t" r="r" b="b"/>
              <a:pathLst>
                <a:path w="2034004" h="2029900">
                  <a:moveTo>
                    <a:pt x="25526" y="0"/>
                  </a:moveTo>
                  <a:lnTo>
                    <a:pt x="2008479" y="0"/>
                  </a:lnTo>
                  <a:cubicBezTo>
                    <a:pt x="2022576" y="0"/>
                    <a:pt x="2034004" y="11428"/>
                    <a:pt x="2034004" y="25526"/>
                  </a:cubicBezTo>
                  <a:lnTo>
                    <a:pt x="2034004" y="2004374"/>
                  </a:lnTo>
                  <a:cubicBezTo>
                    <a:pt x="2034004" y="2018472"/>
                    <a:pt x="2022576" y="2029900"/>
                    <a:pt x="2008479" y="2029900"/>
                  </a:cubicBezTo>
                  <a:lnTo>
                    <a:pt x="25526" y="2029900"/>
                  </a:lnTo>
                  <a:cubicBezTo>
                    <a:pt x="11428" y="2029900"/>
                    <a:pt x="0" y="2018472"/>
                    <a:pt x="0" y="2004374"/>
                  </a:cubicBezTo>
                  <a:lnTo>
                    <a:pt x="0" y="25526"/>
                  </a:lnTo>
                  <a:cubicBezTo>
                    <a:pt x="0" y="11428"/>
                    <a:pt x="11428" y="0"/>
                    <a:pt x="25526" y="0"/>
                  </a:cubicBezTo>
                  <a:close/>
                </a:path>
              </a:pathLst>
            </a:custGeom>
            <a:solidFill>
              <a:srgbClr val="FFFFFF"/>
            </a:solidFill>
          </p:spPr>
          <p:txBody>
            <a:bodyPr/>
            <a:lstStyle/>
            <a:p>
              <a:endParaRPr lang="en-US"/>
            </a:p>
          </p:txBody>
        </p:sp>
        <p:sp>
          <p:nvSpPr>
            <p:cNvPr id="6" name="TextBox 6"/>
            <p:cNvSpPr txBox="1"/>
            <p:nvPr/>
          </p:nvSpPr>
          <p:spPr>
            <a:xfrm>
              <a:off x="0" y="38100"/>
              <a:ext cx="2034004" cy="1991800"/>
            </a:xfrm>
            <a:prstGeom prst="rect">
              <a:avLst/>
            </a:prstGeom>
          </p:spPr>
          <p:txBody>
            <a:bodyPr lIns="50800" tIns="50800" rIns="50800" bIns="50800" rtlCol="0" anchor="ctr"/>
            <a:lstStyle/>
            <a:p>
              <a:pPr algn="ctr">
                <a:lnSpc>
                  <a:spcPts val="2694"/>
                </a:lnSpc>
              </a:pPr>
              <a:r>
                <a:rPr lang="en-US" sz="2449">
                  <a:solidFill>
                    <a:srgbClr val="FFFFFF"/>
                  </a:solidFill>
                  <a:latin typeface="Open Sans Bold"/>
                  <a:ea typeface="Open Sans Bold"/>
                  <a:cs typeface="Open Sans Bold"/>
                  <a:sym typeface="Open Sans Bold"/>
                </a:rPr>
                <a:t>WITH THE HELP OF YOUR TEACHER OR CARER,</a:t>
              </a:r>
            </a:p>
            <a:p>
              <a:pPr algn="ctr">
                <a:lnSpc>
                  <a:spcPts val="2694"/>
                </a:lnSpc>
              </a:pPr>
              <a:r>
                <a:rPr lang="en-US" sz="2449">
                  <a:solidFill>
                    <a:srgbClr val="FFFFFF"/>
                  </a:solidFill>
                  <a:latin typeface="Open Sans Bold"/>
                  <a:ea typeface="Open Sans Bold"/>
                  <a:cs typeface="Open Sans Bold"/>
                  <a:sym typeface="Open Sans Bold"/>
                </a:rPr>
                <a:t>test whether your suggestions and drawings will make the bulb light using actual batteries, a small lightbulb, and wires. </a:t>
              </a:r>
            </a:p>
            <a:p>
              <a:pPr algn="ctr">
                <a:lnSpc>
                  <a:spcPts val="2694"/>
                </a:lnSpc>
              </a:pPr>
              <a:endParaRPr lang="en-US" sz="2449">
                <a:solidFill>
                  <a:srgbClr val="FFFFFF"/>
                </a:solidFill>
                <a:latin typeface="Open Sans Bold"/>
                <a:ea typeface="Open Sans Bold"/>
                <a:cs typeface="Open Sans Bold"/>
                <a:sym typeface="Open Sans Bold"/>
              </a:endParaRPr>
            </a:p>
          </p:txBody>
        </p:sp>
      </p:grpSp>
      <p:sp>
        <p:nvSpPr>
          <p:cNvPr id="9" name="TextBox 9"/>
          <p:cNvSpPr txBox="1"/>
          <p:nvPr/>
        </p:nvSpPr>
        <p:spPr>
          <a:xfrm>
            <a:off x="2514600" y="1790700"/>
            <a:ext cx="7239000" cy="6771084"/>
          </a:xfrm>
          <a:prstGeom prst="rect">
            <a:avLst/>
          </a:prstGeom>
        </p:spPr>
        <p:txBody>
          <a:bodyPr wrap="square" lIns="0" tIns="0" rIns="0" bIns="0" rtlCol="0" anchor="t">
            <a:spAutoFit/>
          </a:bodyPr>
          <a:lstStyle/>
          <a:p>
            <a:pPr algn="ctr"/>
            <a:r>
              <a:rPr lang="vi-VN" sz="8800" dirty="0">
                <a:solidFill>
                  <a:srgbClr val="000001"/>
                </a:solidFill>
                <a:latin typeface="Cambria" panose="02040503050406030204" pitchFamily="18" charset="0"/>
                <a:ea typeface="Cambria" panose="02040503050406030204" pitchFamily="18" charset="0"/>
                <a:cs typeface="Inter"/>
                <a:sym typeface="Inter"/>
              </a:rPr>
              <a:t>Nêu vai trò của năng lượng điện trong đời sống và sản xuất.</a:t>
            </a:r>
            <a:endParaRPr lang="en-US" sz="8800" dirty="0">
              <a:solidFill>
                <a:srgbClr val="000001"/>
              </a:solidFill>
              <a:latin typeface="Cambria" panose="02040503050406030204" pitchFamily="18" charset="0"/>
              <a:ea typeface="Cambria" panose="02040503050406030204" pitchFamily="18" charset="0"/>
              <a:cs typeface="Inter"/>
              <a:sym typeface="Inter"/>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8" name="Freeform 8"/>
          <p:cNvSpPr/>
          <p:nvPr/>
        </p:nvSpPr>
        <p:spPr>
          <a:xfrm rot="2699999">
            <a:off x="1922682" y="3756046"/>
            <a:ext cx="1156273" cy="2899744"/>
          </a:xfrm>
          <a:custGeom>
            <a:avLst/>
            <a:gdLst/>
            <a:ahLst/>
            <a:cxnLst/>
            <a:rect l="l" t="t" r="r" b="b"/>
            <a:pathLst>
              <a:path w="1156273" h="2899744">
                <a:moveTo>
                  <a:pt x="0" y="0"/>
                </a:moveTo>
                <a:lnTo>
                  <a:pt x="1156273" y="0"/>
                </a:lnTo>
                <a:lnTo>
                  <a:pt x="1156273" y="2899744"/>
                </a:lnTo>
                <a:lnTo>
                  <a:pt x="0" y="2899744"/>
                </a:lnTo>
                <a:lnTo>
                  <a:pt x="0" y="0"/>
                </a:lnTo>
                <a:close/>
              </a:path>
            </a:pathLst>
          </a:custGeom>
          <a:blipFill>
            <a:blip r:embed="rId3"/>
            <a:stretch>
              <a:fillRect/>
            </a:stretch>
          </a:blipFill>
        </p:spPr>
        <p:txBody>
          <a:bodyPr/>
          <a:lstStyle/>
          <a:p>
            <a:endParaRPr lang="en-US"/>
          </a:p>
        </p:txBody>
      </p:sp>
      <p:sp>
        <p:nvSpPr>
          <p:cNvPr id="9" name="Freeform 9"/>
          <p:cNvSpPr/>
          <p:nvPr/>
        </p:nvSpPr>
        <p:spPr>
          <a:xfrm rot="-2118277">
            <a:off x="14468378" y="3079859"/>
            <a:ext cx="3325291" cy="4716725"/>
          </a:xfrm>
          <a:custGeom>
            <a:avLst/>
            <a:gdLst/>
            <a:ahLst/>
            <a:cxnLst/>
            <a:rect l="l" t="t" r="r" b="b"/>
            <a:pathLst>
              <a:path w="3325291" h="4716725">
                <a:moveTo>
                  <a:pt x="0" y="0"/>
                </a:moveTo>
                <a:lnTo>
                  <a:pt x="3325291" y="0"/>
                </a:lnTo>
                <a:lnTo>
                  <a:pt x="3325291" y="4716724"/>
                </a:lnTo>
                <a:lnTo>
                  <a:pt x="0" y="4716724"/>
                </a:lnTo>
                <a:lnTo>
                  <a:pt x="0" y="0"/>
                </a:lnTo>
                <a:close/>
              </a:path>
            </a:pathLst>
          </a:custGeom>
          <a:blipFill>
            <a:blip r:embed="rId4"/>
            <a:stretch>
              <a:fillRect/>
            </a:stretch>
          </a:blipFill>
        </p:spPr>
        <p:txBody>
          <a:bodyPr/>
          <a:lstStyle/>
          <a:p>
            <a:endParaRPr lang="en-US"/>
          </a:p>
        </p:txBody>
      </p:sp>
      <p:sp>
        <p:nvSpPr>
          <p:cNvPr id="10" name="Freeform 10"/>
          <p:cNvSpPr/>
          <p:nvPr/>
        </p:nvSpPr>
        <p:spPr>
          <a:xfrm rot="1855922">
            <a:off x="6710090" y="259835"/>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5"/>
            <a:stretch>
              <a:fillRect/>
            </a:stretch>
          </a:blipFill>
        </p:spPr>
        <p:txBody>
          <a:bodyPr/>
          <a:lstStyle/>
          <a:p>
            <a:endParaRPr lang="en-US"/>
          </a:p>
        </p:txBody>
      </p:sp>
      <p:sp>
        <p:nvSpPr>
          <p:cNvPr id="11" name="Freeform 11"/>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5"/>
            <a:stretch>
              <a:fillRect/>
            </a:stretch>
          </a:blipFill>
        </p:spPr>
        <p:txBody>
          <a:bodyPr/>
          <a:lstStyle/>
          <a:p>
            <a:endParaRPr lang="en-US"/>
          </a:p>
        </p:txBody>
      </p:sp>
      <p:sp>
        <p:nvSpPr>
          <p:cNvPr id="12" name="Freeform 12"/>
          <p:cNvSpPr/>
          <p:nvPr/>
        </p:nvSpPr>
        <p:spPr>
          <a:xfrm rot="-10800000">
            <a:off x="16420275" y="1181547"/>
            <a:ext cx="3014386" cy="1446905"/>
          </a:xfrm>
          <a:custGeom>
            <a:avLst/>
            <a:gdLst/>
            <a:ahLst/>
            <a:cxnLst/>
            <a:rect l="l" t="t" r="r" b="b"/>
            <a:pathLst>
              <a:path w="3014386" h="1446905">
                <a:moveTo>
                  <a:pt x="0" y="0"/>
                </a:moveTo>
                <a:lnTo>
                  <a:pt x="3014386" y="0"/>
                </a:lnTo>
                <a:lnTo>
                  <a:pt x="3014386" y="1446906"/>
                </a:lnTo>
                <a:lnTo>
                  <a:pt x="0" y="1446906"/>
                </a:lnTo>
                <a:lnTo>
                  <a:pt x="0" y="0"/>
                </a:lnTo>
                <a:close/>
              </a:path>
            </a:pathLst>
          </a:custGeom>
          <a:blipFill>
            <a:blip r:embed="rId6"/>
            <a:stretch>
              <a:fillRect/>
            </a:stretch>
          </a:blipFill>
        </p:spPr>
        <p:txBody>
          <a:bodyPr/>
          <a:lstStyle/>
          <a:p>
            <a:endParaRPr lang="en-US"/>
          </a:p>
        </p:txBody>
      </p:sp>
      <p:sp>
        <p:nvSpPr>
          <p:cNvPr id="13" name="Freeform 13"/>
          <p:cNvSpPr/>
          <p:nvPr/>
        </p:nvSpPr>
        <p:spPr>
          <a:xfrm rot="-2267321">
            <a:off x="1852039" y="10087371"/>
            <a:ext cx="7671380" cy="1387241"/>
          </a:xfrm>
          <a:custGeom>
            <a:avLst/>
            <a:gdLst/>
            <a:ahLst/>
            <a:cxnLst/>
            <a:rect l="l" t="t" r="r" b="b"/>
            <a:pathLst>
              <a:path w="7671380" h="1387241">
                <a:moveTo>
                  <a:pt x="0" y="0"/>
                </a:moveTo>
                <a:lnTo>
                  <a:pt x="7671381" y="0"/>
                </a:lnTo>
                <a:lnTo>
                  <a:pt x="7671381" y="1387241"/>
                </a:lnTo>
                <a:lnTo>
                  <a:pt x="0" y="1387241"/>
                </a:lnTo>
                <a:lnTo>
                  <a:pt x="0" y="0"/>
                </a:lnTo>
                <a:close/>
              </a:path>
            </a:pathLst>
          </a:custGeom>
          <a:blipFill>
            <a:blip r:embed="rId7"/>
            <a:stretch>
              <a:fillRect/>
            </a:stretch>
          </a:blipFill>
        </p:spPr>
        <p:txBody>
          <a:bodyPr/>
          <a:lstStyle/>
          <a:p>
            <a:endParaRPr lang="en-US"/>
          </a:p>
        </p:txBody>
      </p:sp>
      <p:sp>
        <p:nvSpPr>
          <p:cNvPr id="14" name="Freeform 14"/>
          <p:cNvSpPr/>
          <p:nvPr/>
        </p:nvSpPr>
        <p:spPr>
          <a:xfrm rot="-10800000">
            <a:off x="1451755" y="-424951"/>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8"/>
            <a:stretch>
              <a:fillRect/>
            </a:stretch>
          </a:blipFill>
        </p:spPr>
        <p:txBody>
          <a:bodyPr/>
          <a:lstStyle/>
          <a:p>
            <a:endParaRPr lang="en-US"/>
          </a:p>
        </p:txBody>
      </p:sp>
      <p:sp>
        <p:nvSpPr>
          <p:cNvPr id="15" name="Freeform 15"/>
          <p:cNvSpPr/>
          <p:nvPr/>
        </p:nvSpPr>
        <p:spPr>
          <a:xfrm rot="-9483364">
            <a:off x="-2171089" y="6135558"/>
            <a:ext cx="5851051" cy="2793877"/>
          </a:xfrm>
          <a:custGeom>
            <a:avLst/>
            <a:gdLst/>
            <a:ahLst/>
            <a:cxnLst/>
            <a:rect l="l" t="t" r="r" b="b"/>
            <a:pathLst>
              <a:path w="5851051" h="2793877">
                <a:moveTo>
                  <a:pt x="0" y="0"/>
                </a:moveTo>
                <a:lnTo>
                  <a:pt x="5851051" y="0"/>
                </a:lnTo>
                <a:lnTo>
                  <a:pt x="5851051" y="2793877"/>
                </a:lnTo>
                <a:lnTo>
                  <a:pt x="0" y="2793877"/>
                </a:lnTo>
                <a:lnTo>
                  <a:pt x="0" y="0"/>
                </a:lnTo>
                <a:close/>
              </a:path>
            </a:pathLst>
          </a:custGeom>
          <a:blipFill>
            <a:blip r:embed="rId9"/>
            <a:stretch>
              <a:fillRect/>
            </a:stretch>
          </a:blipFill>
        </p:spPr>
        <p:txBody>
          <a:bodyPr/>
          <a:lstStyle/>
          <a:p>
            <a:endParaRPr lang="en-US"/>
          </a:p>
        </p:txBody>
      </p:sp>
      <p:pic>
        <p:nvPicPr>
          <p:cNvPr id="3" name="Picture 2">
            <a:extLst>
              <a:ext uri="{FF2B5EF4-FFF2-40B4-BE49-F238E27FC236}">
                <a16:creationId xmlns:a16="http://schemas.microsoft.com/office/drawing/2014/main" id="{AC797C4F-6FDA-7C71-BB8D-2E6CC040A49C}"/>
              </a:ext>
            </a:extLst>
          </p:cNvPr>
          <p:cNvPicPr>
            <a:picLocks noChangeAspect="1"/>
          </p:cNvPicPr>
          <p:nvPr/>
        </p:nvPicPr>
        <p:blipFill>
          <a:blip r:embed="rId10"/>
          <a:stretch>
            <a:fillRect/>
          </a:stretch>
        </p:blipFill>
        <p:spPr>
          <a:xfrm>
            <a:off x="8229600" y="1638300"/>
            <a:ext cx="3511600" cy="1774090"/>
          </a:xfrm>
          <a:prstGeom prst="rect">
            <a:avLst/>
          </a:prstGeom>
        </p:spPr>
      </p:pic>
      <p:pic>
        <p:nvPicPr>
          <p:cNvPr id="5" name="Picture 4">
            <a:extLst>
              <a:ext uri="{FF2B5EF4-FFF2-40B4-BE49-F238E27FC236}">
                <a16:creationId xmlns:a16="http://schemas.microsoft.com/office/drawing/2014/main" id="{D18FD1A8-0FC6-0288-271C-D9EA113D6D4A}"/>
              </a:ext>
            </a:extLst>
          </p:cNvPr>
          <p:cNvPicPr>
            <a:picLocks noChangeAspect="1"/>
          </p:cNvPicPr>
          <p:nvPr/>
        </p:nvPicPr>
        <p:blipFill>
          <a:blip r:embed="rId11"/>
          <a:stretch>
            <a:fillRect/>
          </a:stretch>
        </p:blipFill>
        <p:spPr>
          <a:xfrm>
            <a:off x="3657600" y="2705100"/>
            <a:ext cx="12443014" cy="69622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78659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2">
              <a:extLst>
                <a:ext uri="{96DAC541-7B7A-43D3-8B79-37D633B846F1}">
                  <asvg:svgBlip xmlns:asvg="http://schemas.microsoft.com/office/drawing/2016/SVG/main" xmlns="" r:embed="rId3"/>
                </a:ext>
              </a:extLst>
            </a:blip>
            <a:stretch>
              <a:fillRect l="-3774" t="-38043" r="-2571"/>
            </a:stretch>
          </a:blipFill>
          <a:ln cap="rnd">
            <a:noFill/>
            <a:prstDash val="solid"/>
            <a:round/>
          </a:ln>
        </p:spPr>
        <p:txBody>
          <a:bodyPr/>
          <a:lstStyle/>
          <a:p>
            <a:endParaRPr lang="en-US"/>
          </a:p>
        </p:txBody>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txBody>
          <a:bodyPr/>
          <a:lstStyle/>
          <a:p>
            <a:endParaRPr lang="en-US"/>
          </a:p>
        </p:txBody>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4"/>
            <a:stretch>
              <a:fillRect b="-67455"/>
            </a:stretch>
          </a:blipFill>
        </p:spPr>
        <p:txBody>
          <a:bodyPr/>
          <a:lstStyle/>
          <a:p>
            <a:endParaRPr lang="en-US"/>
          </a:p>
        </p:txBody>
      </p:sp>
      <p:pic>
        <p:nvPicPr>
          <p:cNvPr id="10" name="Picture 9">
            <a:extLst>
              <a:ext uri="{FF2B5EF4-FFF2-40B4-BE49-F238E27FC236}">
                <a16:creationId xmlns:a16="http://schemas.microsoft.com/office/drawing/2014/main" id="{F7E32F4E-C5F6-9948-7A76-A46F09280210}"/>
              </a:ext>
            </a:extLst>
          </p:cNvPr>
          <p:cNvPicPr>
            <a:picLocks noChangeAspect="1"/>
          </p:cNvPicPr>
          <p:nvPr/>
        </p:nvPicPr>
        <p:blipFill>
          <a:blip r:embed="rId5"/>
          <a:stretch>
            <a:fillRect/>
          </a:stretch>
        </p:blipFill>
        <p:spPr>
          <a:xfrm>
            <a:off x="6324600" y="4305300"/>
            <a:ext cx="11315157" cy="3700593"/>
          </a:xfrm>
          <a:prstGeom prst="rect">
            <a:avLst/>
          </a:prstGeom>
        </p:spPr>
      </p:pic>
    </p:spTree>
    <p:extLst>
      <p:ext uri="{BB962C8B-B14F-4D97-AF65-F5344CB8AC3E}">
        <p14:creationId xmlns:p14="http://schemas.microsoft.com/office/powerpoint/2010/main" val="248780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5" name="Group 5"/>
          <p:cNvGrpSpPr/>
          <p:nvPr/>
        </p:nvGrpSpPr>
        <p:grpSpPr>
          <a:xfrm>
            <a:off x="3429000" y="3048005"/>
            <a:ext cx="11430000" cy="6476995"/>
            <a:chOff x="0" y="0"/>
            <a:chExt cx="3010370" cy="1705875"/>
          </a:xfrm>
        </p:grpSpPr>
        <p:sp>
          <p:nvSpPr>
            <p:cNvPr id="6" name="Freeform 6"/>
            <p:cNvSpPr/>
            <p:nvPr/>
          </p:nvSpPr>
          <p:spPr>
            <a:xfrm>
              <a:off x="0" y="0"/>
              <a:ext cx="3010370" cy="1705875"/>
            </a:xfrm>
            <a:custGeom>
              <a:avLst/>
              <a:gdLst/>
              <a:ahLst/>
              <a:cxnLst/>
              <a:rect l="l" t="t" r="r" b="b"/>
              <a:pathLst>
                <a:path w="3010370" h="1705875">
                  <a:moveTo>
                    <a:pt x="16933" y="0"/>
                  </a:moveTo>
                  <a:lnTo>
                    <a:pt x="2993437" y="0"/>
                  </a:lnTo>
                  <a:cubicBezTo>
                    <a:pt x="2997928" y="0"/>
                    <a:pt x="3002235" y="1784"/>
                    <a:pt x="3005411" y="4960"/>
                  </a:cubicBezTo>
                  <a:cubicBezTo>
                    <a:pt x="3008586" y="8135"/>
                    <a:pt x="3010370" y="12442"/>
                    <a:pt x="3010370" y="16933"/>
                  </a:cubicBezTo>
                  <a:lnTo>
                    <a:pt x="3010370" y="1688942"/>
                  </a:lnTo>
                  <a:cubicBezTo>
                    <a:pt x="3010370" y="1693433"/>
                    <a:pt x="3008586" y="1697740"/>
                    <a:pt x="3005411" y="1700916"/>
                  </a:cubicBezTo>
                  <a:cubicBezTo>
                    <a:pt x="3002235" y="1704091"/>
                    <a:pt x="2997928" y="1705875"/>
                    <a:pt x="2993437" y="1705875"/>
                  </a:cubicBezTo>
                  <a:lnTo>
                    <a:pt x="16933" y="1705875"/>
                  </a:lnTo>
                  <a:cubicBezTo>
                    <a:pt x="12442" y="1705875"/>
                    <a:pt x="8135" y="1704091"/>
                    <a:pt x="4960" y="1700916"/>
                  </a:cubicBezTo>
                  <a:cubicBezTo>
                    <a:pt x="1784" y="1697740"/>
                    <a:pt x="0" y="1693433"/>
                    <a:pt x="0" y="1688942"/>
                  </a:cubicBezTo>
                  <a:lnTo>
                    <a:pt x="0" y="16933"/>
                  </a:lnTo>
                  <a:cubicBezTo>
                    <a:pt x="0" y="12442"/>
                    <a:pt x="1784" y="8135"/>
                    <a:pt x="4960" y="4960"/>
                  </a:cubicBezTo>
                  <a:cubicBezTo>
                    <a:pt x="8135" y="1784"/>
                    <a:pt x="12442" y="0"/>
                    <a:pt x="16933" y="0"/>
                  </a:cubicBezTo>
                  <a:close/>
                </a:path>
              </a:pathLst>
            </a:custGeom>
            <a:solidFill>
              <a:srgbClr val="FFFFFF"/>
            </a:solidFill>
            <a:ln cap="rnd">
              <a:noFill/>
              <a:prstDash val="solid"/>
              <a:round/>
            </a:ln>
          </p:spPr>
          <p:txBody>
            <a:bodyPr/>
            <a:lstStyle/>
            <a:p>
              <a:endParaRPr lang="en-US"/>
            </a:p>
          </p:txBody>
        </p:sp>
        <p:sp>
          <p:nvSpPr>
            <p:cNvPr id="7" name="TextBox 7"/>
            <p:cNvSpPr txBox="1"/>
            <p:nvPr/>
          </p:nvSpPr>
          <p:spPr>
            <a:xfrm>
              <a:off x="0" y="-38100"/>
              <a:ext cx="3010370" cy="1743975"/>
            </a:xfrm>
            <a:prstGeom prst="rect">
              <a:avLst/>
            </a:prstGeom>
          </p:spPr>
          <p:txBody>
            <a:bodyPr lIns="101600" tIns="101600" rIns="101600" bIns="101600" rtlCol="0" anchor="ctr"/>
            <a:lstStyle/>
            <a:p>
              <a:pPr marL="0" lvl="0" indent="0" algn="ctr">
                <a:lnSpc>
                  <a:spcPts val="5199"/>
                </a:lnSpc>
                <a:spcBef>
                  <a:spcPct val="0"/>
                </a:spcBef>
              </a:pPr>
              <a:endParaRPr/>
            </a:p>
          </p:txBody>
        </p:sp>
      </p:grpSp>
      <p:sp>
        <p:nvSpPr>
          <p:cNvPr id="16" name="Freeform 16"/>
          <p:cNvSpPr/>
          <p:nvPr/>
        </p:nvSpPr>
        <p:spPr>
          <a:xfrm rot="3104825">
            <a:off x="3109606" y="6422593"/>
            <a:ext cx="1139428" cy="2857500"/>
          </a:xfrm>
          <a:custGeom>
            <a:avLst/>
            <a:gdLst/>
            <a:ahLst/>
            <a:cxnLst/>
            <a:rect l="l" t="t" r="r" b="b"/>
            <a:pathLst>
              <a:path w="1139428" h="2857500">
                <a:moveTo>
                  <a:pt x="0" y="0"/>
                </a:moveTo>
                <a:lnTo>
                  <a:pt x="1139429" y="0"/>
                </a:lnTo>
                <a:lnTo>
                  <a:pt x="1139429" y="2857500"/>
                </a:lnTo>
                <a:lnTo>
                  <a:pt x="0" y="2857500"/>
                </a:lnTo>
                <a:lnTo>
                  <a:pt x="0" y="0"/>
                </a:lnTo>
                <a:close/>
              </a:path>
            </a:pathLst>
          </a:custGeom>
          <a:blipFill>
            <a:blip r:embed="rId2"/>
            <a:stretch>
              <a:fillRect/>
            </a:stretch>
          </a:blipFill>
        </p:spPr>
        <p:txBody>
          <a:bodyPr/>
          <a:lstStyle/>
          <a:p>
            <a:endParaRPr lang="en-US"/>
          </a:p>
        </p:txBody>
      </p:sp>
      <p:sp>
        <p:nvSpPr>
          <p:cNvPr id="17" name="Freeform 17"/>
          <p:cNvSpPr/>
          <p:nvPr/>
        </p:nvSpPr>
        <p:spPr>
          <a:xfrm rot="-2118277">
            <a:off x="13233629" y="3563344"/>
            <a:ext cx="3250743" cy="4610982"/>
          </a:xfrm>
          <a:custGeom>
            <a:avLst/>
            <a:gdLst/>
            <a:ahLst/>
            <a:cxnLst/>
            <a:rect l="l" t="t" r="r" b="b"/>
            <a:pathLst>
              <a:path w="3250743" h="4610982">
                <a:moveTo>
                  <a:pt x="0" y="0"/>
                </a:moveTo>
                <a:lnTo>
                  <a:pt x="3250742" y="0"/>
                </a:lnTo>
                <a:lnTo>
                  <a:pt x="3250742" y="4610983"/>
                </a:lnTo>
                <a:lnTo>
                  <a:pt x="0" y="4610983"/>
                </a:lnTo>
                <a:lnTo>
                  <a:pt x="0" y="0"/>
                </a:lnTo>
                <a:close/>
              </a:path>
            </a:pathLst>
          </a:custGeom>
          <a:blipFill>
            <a:blip r:embed="rId3"/>
            <a:stretch>
              <a:fillRect/>
            </a:stretch>
          </a:blipFill>
        </p:spPr>
        <p:txBody>
          <a:bodyPr/>
          <a:lstStyle/>
          <a:p>
            <a:endParaRPr lang="en-US"/>
          </a:p>
        </p:txBody>
      </p:sp>
      <p:sp>
        <p:nvSpPr>
          <p:cNvPr id="18" name="Freeform 18"/>
          <p:cNvSpPr/>
          <p:nvPr/>
        </p:nvSpPr>
        <p:spPr>
          <a:xfrm rot="2210034">
            <a:off x="161785" y="3493492"/>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txBody>
          <a:bodyPr/>
          <a:lstStyle/>
          <a:p>
            <a:endParaRPr lang="en-US"/>
          </a:p>
        </p:txBody>
      </p:sp>
      <p:sp>
        <p:nvSpPr>
          <p:cNvPr id="22" name="Freeform 22"/>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txBody>
          <a:bodyPr/>
          <a:lstStyle/>
          <a:p>
            <a:endParaRPr lang="en-US"/>
          </a:p>
        </p:txBody>
      </p:sp>
      <p:sp>
        <p:nvSpPr>
          <p:cNvPr id="28" name="TextBox 27">
            <a:extLst>
              <a:ext uri="{FF2B5EF4-FFF2-40B4-BE49-F238E27FC236}">
                <a16:creationId xmlns:a16="http://schemas.microsoft.com/office/drawing/2014/main" id="{C07BA92A-B0ED-1148-553A-C7E1E02D9A8C}"/>
              </a:ext>
            </a:extLst>
          </p:cNvPr>
          <p:cNvSpPr txBox="1"/>
          <p:nvPr/>
        </p:nvSpPr>
        <p:spPr>
          <a:xfrm>
            <a:off x="5486400" y="4991100"/>
            <a:ext cx="7848600" cy="2800767"/>
          </a:xfrm>
          <a:prstGeom prst="rect">
            <a:avLst/>
          </a:prstGeom>
          <a:noFill/>
        </p:spPr>
        <p:txBody>
          <a:bodyPr wrap="square" rtlCol="0">
            <a:spAutoFit/>
          </a:bodyPr>
          <a:lstStyle/>
          <a:p>
            <a:pPr algn="ctr"/>
            <a:r>
              <a:rPr lang="en-US" sz="8800" b="1" dirty="0">
                <a:solidFill>
                  <a:srgbClr val="FF0000"/>
                </a:solidFill>
                <a:latin typeface="Cambria" panose="02040503050406030204" pitchFamily="18" charset="0"/>
                <a:ea typeface="Cambria" panose="02040503050406030204" pitchFamily="18" charset="0"/>
              </a:rPr>
              <a:t>1. MẠCH ĐIỆN THẮP SÁNG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5" name="Group 5"/>
          <p:cNvGrpSpPr/>
          <p:nvPr/>
        </p:nvGrpSpPr>
        <p:grpSpPr>
          <a:xfrm>
            <a:off x="1143000" y="647700"/>
            <a:ext cx="15849600" cy="8763000"/>
            <a:chOff x="0" y="0"/>
            <a:chExt cx="1379753" cy="1737467"/>
          </a:xfrm>
        </p:grpSpPr>
        <p:sp>
          <p:nvSpPr>
            <p:cNvPr id="6" name="Freeform 6"/>
            <p:cNvSpPr/>
            <p:nvPr/>
          </p:nvSpPr>
          <p:spPr>
            <a:xfrm>
              <a:off x="0" y="0"/>
              <a:ext cx="1379753" cy="1737467"/>
            </a:xfrm>
            <a:custGeom>
              <a:avLst/>
              <a:gdLst/>
              <a:ahLst/>
              <a:cxnLst/>
              <a:rect l="l" t="t" r="r" b="b"/>
              <a:pathLst>
                <a:path w="1379753" h="1737467">
                  <a:moveTo>
                    <a:pt x="37630" y="0"/>
                  </a:moveTo>
                  <a:lnTo>
                    <a:pt x="1342124" y="0"/>
                  </a:lnTo>
                  <a:cubicBezTo>
                    <a:pt x="1352104" y="0"/>
                    <a:pt x="1361675" y="3965"/>
                    <a:pt x="1368732" y="11021"/>
                  </a:cubicBezTo>
                  <a:cubicBezTo>
                    <a:pt x="1375789" y="18078"/>
                    <a:pt x="1379753" y="27650"/>
                    <a:pt x="1379753" y="37630"/>
                  </a:cubicBezTo>
                  <a:lnTo>
                    <a:pt x="1379753" y="1699837"/>
                  </a:lnTo>
                  <a:cubicBezTo>
                    <a:pt x="1379753" y="1709817"/>
                    <a:pt x="1375789" y="1719388"/>
                    <a:pt x="1368732" y="1726445"/>
                  </a:cubicBezTo>
                  <a:cubicBezTo>
                    <a:pt x="1361675" y="1733502"/>
                    <a:pt x="1352104" y="1737467"/>
                    <a:pt x="1342124" y="1737467"/>
                  </a:cubicBezTo>
                  <a:lnTo>
                    <a:pt x="37630" y="1737467"/>
                  </a:lnTo>
                  <a:cubicBezTo>
                    <a:pt x="27650" y="1737467"/>
                    <a:pt x="18078" y="1733502"/>
                    <a:pt x="11021" y="1726445"/>
                  </a:cubicBezTo>
                  <a:cubicBezTo>
                    <a:pt x="3965" y="1719388"/>
                    <a:pt x="0" y="1709817"/>
                    <a:pt x="0" y="1699837"/>
                  </a:cubicBezTo>
                  <a:lnTo>
                    <a:pt x="0" y="37630"/>
                  </a:lnTo>
                  <a:cubicBezTo>
                    <a:pt x="0" y="27650"/>
                    <a:pt x="3965" y="18078"/>
                    <a:pt x="11021" y="11021"/>
                  </a:cubicBezTo>
                  <a:cubicBezTo>
                    <a:pt x="18078" y="3965"/>
                    <a:pt x="27650" y="0"/>
                    <a:pt x="37630" y="0"/>
                  </a:cubicBezTo>
                  <a:close/>
                </a:path>
              </a:pathLst>
            </a:custGeom>
            <a:solidFill>
              <a:srgbClr val="FFFFFF"/>
            </a:solidFill>
          </p:spPr>
          <p:txBody>
            <a:bodyPr/>
            <a:lstStyle/>
            <a:p>
              <a:endParaRPr lang="en-US"/>
            </a:p>
          </p:txBody>
        </p:sp>
        <p:sp>
          <p:nvSpPr>
            <p:cNvPr id="7" name="TextBox 7"/>
            <p:cNvSpPr txBox="1"/>
            <p:nvPr/>
          </p:nvSpPr>
          <p:spPr>
            <a:xfrm>
              <a:off x="0" y="38100"/>
              <a:ext cx="1379753" cy="1699367"/>
            </a:xfrm>
            <a:prstGeom prst="rect">
              <a:avLst/>
            </a:prstGeom>
          </p:spPr>
          <p:txBody>
            <a:bodyPr lIns="50800" tIns="50800" rIns="50800" bIns="50800" rtlCol="0" anchor="ctr"/>
            <a:lstStyle/>
            <a:p>
              <a:pPr algn="ctr">
                <a:lnSpc>
                  <a:spcPts val="2694"/>
                </a:lnSpc>
              </a:pPr>
              <a:endParaRPr/>
            </a:p>
          </p:txBody>
        </p:sp>
      </p:grpSp>
      <p:pic>
        <p:nvPicPr>
          <p:cNvPr id="3" name="Picture 2">
            <a:extLst>
              <a:ext uri="{FF2B5EF4-FFF2-40B4-BE49-F238E27FC236}">
                <a16:creationId xmlns:a16="http://schemas.microsoft.com/office/drawing/2014/main" id="{851D3A64-839A-931D-B73D-0D3D789F96FC}"/>
              </a:ext>
            </a:extLst>
          </p:cNvPr>
          <p:cNvPicPr>
            <a:picLocks noChangeAspect="1"/>
          </p:cNvPicPr>
          <p:nvPr/>
        </p:nvPicPr>
        <p:blipFill>
          <a:blip r:embed="rId2"/>
          <a:stretch>
            <a:fillRect/>
          </a:stretch>
        </p:blipFill>
        <p:spPr>
          <a:xfrm>
            <a:off x="1219200" y="2857500"/>
            <a:ext cx="15392400" cy="2362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endParaRPr lang="en-US"/>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lvl="0" indent="0" algn="ctr">
                <a:lnSpc>
                  <a:spcPts val="5199"/>
                </a:lnSpc>
                <a:spcBef>
                  <a:spcPct val="0"/>
                </a:spcBef>
              </a:pPr>
              <a:endParaRPr/>
            </a:p>
          </p:txBody>
        </p:sp>
      </p:grpSp>
      <p:grpSp>
        <p:nvGrpSpPr>
          <p:cNvPr id="27" name="Group 8">
            <a:extLst>
              <a:ext uri="{FF2B5EF4-FFF2-40B4-BE49-F238E27FC236}">
                <a16:creationId xmlns:a16="http://schemas.microsoft.com/office/drawing/2014/main" id="{BC68B294-A05E-1B55-0056-CB429DF7DC54}"/>
              </a:ext>
            </a:extLst>
          </p:cNvPr>
          <p:cNvGrpSpPr/>
          <p:nvPr/>
        </p:nvGrpSpPr>
        <p:grpSpPr>
          <a:xfrm>
            <a:off x="914400" y="114300"/>
            <a:ext cx="16687800" cy="2057400"/>
            <a:chOff x="0" y="-62716"/>
            <a:chExt cx="3712790" cy="625553"/>
          </a:xfrm>
        </p:grpSpPr>
        <p:sp>
          <p:nvSpPr>
            <p:cNvPr id="28" name="Freeform 9">
              <a:extLst>
                <a:ext uri="{FF2B5EF4-FFF2-40B4-BE49-F238E27FC236}">
                  <a16:creationId xmlns:a16="http://schemas.microsoft.com/office/drawing/2014/main" id="{D6BD1FB3-73DE-EA88-B3FA-5DD45C4DD373}"/>
                </a:ext>
              </a:extLst>
            </p:cNvPr>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endParaRPr lang="en-US"/>
            </a:p>
          </p:txBody>
        </p:sp>
        <p:sp>
          <p:nvSpPr>
            <p:cNvPr id="29" name="TextBox 10">
              <a:extLst>
                <a:ext uri="{FF2B5EF4-FFF2-40B4-BE49-F238E27FC236}">
                  <a16:creationId xmlns:a16="http://schemas.microsoft.com/office/drawing/2014/main" id="{A9F4F3C9-99B6-F266-8E9D-5FE21AC784E9}"/>
                </a:ext>
              </a:extLst>
            </p:cNvPr>
            <p:cNvSpPr txBox="1"/>
            <p:nvPr/>
          </p:nvSpPr>
          <p:spPr>
            <a:xfrm>
              <a:off x="0" y="-62716"/>
              <a:ext cx="3712790" cy="625553"/>
            </a:xfrm>
            <a:prstGeom prst="rect">
              <a:avLst/>
            </a:prstGeom>
          </p:spPr>
          <p:txBody>
            <a:bodyPr lIns="254000" tIns="254000" rIns="254000" bIns="254000" rtlCol="0" anchor="ctr"/>
            <a:lstStyle/>
            <a:p>
              <a:pPr marL="0" marR="0" lvl="0" indent="0" algn="just" defTabSz="914400"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1. </a:t>
              </a:r>
              <a:r>
                <a:rPr kumimoji="0" lang="vi-VN"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Nêu các bộ phận </a:t>
              </a:r>
              <a:r>
                <a:rPr kumimoji="0" lang="vi-VN" sz="4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có</a:t>
              </a:r>
              <a:r>
                <a:rPr kumimoji="0" lang="vi-VN"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trong mạch điện thắp sáng ở hình</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vi-VN"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2. Cho biết vai trò của mỗi bộ phận đó.</a:t>
              </a:r>
            </a:p>
          </p:txBody>
        </p:sp>
      </p:grpSp>
      <p:pic>
        <p:nvPicPr>
          <p:cNvPr id="3" name="Picture 2">
            <a:extLst>
              <a:ext uri="{FF2B5EF4-FFF2-40B4-BE49-F238E27FC236}">
                <a16:creationId xmlns:a16="http://schemas.microsoft.com/office/drawing/2014/main" id="{D0FBCB64-26C6-2F14-62AE-796E2A7103CD}"/>
              </a:ext>
            </a:extLst>
          </p:cNvPr>
          <p:cNvPicPr>
            <a:picLocks noChangeAspect="1"/>
          </p:cNvPicPr>
          <p:nvPr/>
        </p:nvPicPr>
        <p:blipFill>
          <a:blip r:embed="rId3"/>
          <a:stretch>
            <a:fillRect/>
          </a:stretch>
        </p:blipFill>
        <p:spPr>
          <a:xfrm>
            <a:off x="5334000" y="2628900"/>
            <a:ext cx="8661193" cy="6172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D0FBCB64-26C6-2F14-62AE-796E2A7103CD}"/>
              </a:ext>
            </a:extLst>
          </p:cNvPr>
          <p:cNvPicPr>
            <a:picLocks noChangeAspect="1"/>
          </p:cNvPicPr>
          <p:nvPr/>
        </p:nvPicPr>
        <p:blipFill>
          <a:blip r:embed="rId3"/>
          <a:stretch>
            <a:fillRect/>
          </a:stretch>
        </p:blipFill>
        <p:spPr>
          <a:xfrm>
            <a:off x="1219200" y="2705100"/>
            <a:ext cx="8661193" cy="6172200"/>
          </a:xfrm>
          <a:prstGeom prst="rect">
            <a:avLst/>
          </a:prstGeom>
        </p:spPr>
      </p:pic>
      <p:grpSp>
        <p:nvGrpSpPr>
          <p:cNvPr id="8" name="Group 7">
            <a:extLst>
              <a:ext uri="{FF2B5EF4-FFF2-40B4-BE49-F238E27FC236}">
                <a16:creationId xmlns:a16="http://schemas.microsoft.com/office/drawing/2014/main" id="{5D9F4BF5-30BE-12F9-9FBF-58AEC8688B80}"/>
              </a:ext>
            </a:extLst>
          </p:cNvPr>
          <p:cNvGrpSpPr/>
          <p:nvPr/>
        </p:nvGrpSpPr>
        <p:grpSpPr>
          <a:xfrm>
            <a:off x="3276600" y="1638300"/>
            <a:ext cx="9448800" cy="1447800"/>
            <a:chOff x="3276600" y="2171700"/>
            <a:chExt cx="7010400" cy="914400"/>
          </a:xfrm>
        </p:grpSpPr>
        <p:cxnSp>
          <p:nvCxnSpPr>
            <p:cNvPr id="4" name="Straight Connector 3">
              <a:extLst>
                <a:ext uri="{FF2B5EF4-FFF2-40B4-BE49-F238E27FC236}">
                  <a16:creationId xmlns:a16="http://schemas.microsoft.com/office/drawing/2014/main" id="{DDA63EC8-2F62-8555-4BB2-89756288AD81}"/>
                </a:ext>
              </a:extLst>
            </p:cNvPr>
            <p:cNvCxnSpPr/>
            <p:nvPr/>
          </p:nvCxnSpPr>
          <p:spPr>
            <a:xfrm flipV="1">
              <a:off x="3276600" y="2171700"/>
              <a:ext cx="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50DDB6B-1F96-E19D-BCFE-271F0EFB9E3D}"/>
                </a:ext>
              </a:extLst>
            </p:cNvPr>
            <p:cNvCxnSpPr>
              <a:cxnSpLocks/>
            </p:cNvCxnSpPr>
            <p:nvPr/>
          </p:nvCxnSpPr>
          <p:spPr>
            <a:xfrm>
              <a:off x="3276600" y="2171700"/>
              <a:ext cx="7010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ED55FE6-40C0-B478-D16D-86B841D5816D}"/>
                </a:ext>
              </a:extLst>
            </p:cNvPr>
            <p:cNvCxnSpPr/>
            <p:nvPr/>
          </p:nvCxnSpPr>
          <p:spPr>
            <a:xfrm flipV="1">
              <a:off x="10287000" y="2171700"/>
              <a:ext cx="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5E91AA33-4D95-22C7-3FB4-F2E8291F4524}"/>
              </a:ext>
            </a:extLst>
          </p:cNvPr>
          <p:cNvSpPr/>
          <p:nvPr/>
        </p:nvSpPr>
        <p:spPr>
          <a:xfrm>
            <a:off x="10058400" y="3162300"/>
            <a:ext cx="6934200" cy="4442691"/>
          </a:xfrm>
          <a:prstGeom prst="rect">
            <a:avLst/>
          </a:prstGeom>
          <a:solidFill>
            <a:schemeClr val="accent5">
              <a:lumMod val="20000"/>
              <a:lumOff val="80000"/>
            </a:schemeClr>
          </a:solidFill>
          <a:ln w="38100">
            <a:solidFill>
              <a:schemeClr val="tx1"/>
            </a:solidFill>
            <a:prstDash val="dashDot"/>
          </a:ln>
        </p:spPr>
        <p:txBody>
          <a:bodyPr wrap="square">
            <a:spAutoFit/>
          </a:bodyPr>
          <a:lstStyle/>
          <a:p>
            <a:pPr lvl="0" algn="just">
              <a:lnSpc>
                <a:spcPct val="120000"/>
              </a:lnSpc>
            </a:pPr>
            <a:r>
              <a:rPr lang="vi-VN" sz="4800" b="1" dirty="0">
                <a:solidFill>
                  <a:prstClr val="black"/>
                </a:solidFill>
                <a:latin typeface="Cambria" panose="02040503050406030204" pitchFamily="18" charset="0"/>
                <a:ea typeface="Cambria" panose="02040503050406030204" pitchFamily="18" charset="0"/>
              </a:rPr>
              <a:t>Khóa K (công tắc): </a:t>
            </a:r>
            <a:r>
              <a:rPr lang="vi-VN" sz="4800" dirty="0">
                <a:solidFill>
                  <a:prstClr val="black"/>
                </a:solidFill>
                <a:latin typeface="Cambria" panose="02040503050406030204" pitchFamily="18" charset="0"/>
                <a:ea typeface="Cambria" panose="02040503050406030204" pitchFamily="18" charset="0"/>
              </a:rPr>
              <a:t>khóa K dùng để ngắt mạch khi cần thiết (K mở) hoặc để nối lại mạch khi dùng (K đóng).</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9757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444</TotalTime>
  <Words>544</Words>
  <Application>Microsoft Office PowerPoint</Application>
  <PresentationFormat>Custom</PresentationFormat>
  <Paragraphs>40</Paragraphs>
  <Slides>22</Slides>
  <Notes>13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Agrandir Narrow Ultra-Bold</vt:lpstr>
      <vt:lpstr>Arial</vt:lpstr>
      <vt:lpstr>Calibri</vt:lpstr>
      <vt:lpstr>Cambria</vt:lpstr>
      <vt:lpstr>Inter</vt:lpstr>
      <vt:lpstr>Open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Back to School Banner Landscape (Bài thuyết trình)</dc:title>
  <dc:creator>THKD</dc:creator>
  <cp:lastModifiedBy>THKD</cp:lastModifiedBy>
  <cp:revision>3</cp:revision>
  <dcterms:created xsi:type="dcterms:W3CDTF">2006-08-16T00:00:00Z</dcterms:created>
  <dcterms:modified xsi:type="dcterms:W3CDTF">2024-11-13T14:21:20Z</dcterms:modified>
  <dc:identifier>DAGMx3oqY8g</dc:identifier>
</cp:coreProperties>
</file>