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8" r:id="rId2"/>
    <p:sldId id="306" r:id="rId3"/>
    <p:sldId id="261" r:id="rId4"/>
    <p:sldId id="307" r:id="rId5"/>
    <p:sldId id="324" r:id="rId6"/>
    <p:sldId id="309" r:id="rId7"/>
    <p:sldId id="349" r:id="rId8"/>
    <p:sldId id="370" r:id="rId9"/>
    <p:sldId id="348" r:id="rId10"/>
    <p:sldId id="365" r:id="rId11"/>
    <p:sldId id="366" r:id="rId12"/>
    <p:sldId id="367" r:id="rId13"/>
    <p:sldId id="364" r:id="rId14"/>
    <p:sldId id="368" r:id="rId15"/>
    <p:sldId id="369" r:id="rId16"/>
    <p:sldId id="350" r:id="rId17"/>
    <p:sldId id="353" r:id="rId18"/>
    <p:sldId id="371" r:id="rId19"/>
    <p:sldId id="301" r:id="rId20"/>
    <p:sldId id="372" r:id="rId21"/>
    <p:sldId id="373" r:id="rId22"/>
    <p:sldId id="374" r:id="rId23"/>
    <p:sldId id="375" r:id="rId24"/>
    <p:sldId id="376" r:id="rId25"/>
    <p:sldId id="3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94DA8-378E-42BA-A277-2047FD413F94}"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2195C-58DC-4335-AE13-DCA8B97D8C1C}" type="slidenum">
              <a:rPr lang="en-US" smtClean="0"/>
              <a:t>‹#›</a:t>
            </a:fld>
            <a:endParaRPr lang="en-US"/>
          </a:p>
        </p:txBody>
      </p:sp>
    </p:spTree>
    <p:extLst>
      <p:ext uri="{BB962C8B-B14F-4D97-AF65-F5344CB8AC3E}">
        <p14:creationId xmlns:p14="http://schemas.microsoft.com/office/powerpoint/2010/main" val="3301399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916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4457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89895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92836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5529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6251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9740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9151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2799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9324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320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4537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97271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71236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51705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51086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3526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2024/11/13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2969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2024/11/13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18249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845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018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1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audio" Target="NULL"/><Relationship Id="rId4" Type="http://schemas.openxmlformats.org/officeDocument/2006/relationships/audio" Target="../media/audio2.wav"/><Relationship Id="rId9" Type="http://schemas.openxmlformats.org/officeDocument/2006/relationships/audio"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47.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1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audio" Target="NULL"/><Relationship Id="rId4" Type="http://schemas.openxmlformats.org/officeDocument/2006/relationships/audio" Target="../media/audio2.wav"/><Relationship Id="rId9" Type="http://schemas.openxmlformats.org/officeDocument/2006/relationships/audio"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0" y="0"/>
            <a:ext cx="12192000" cy="6858000"/>
          </a:xfrm>
          <a:prstGeom prst="rect">
            <a:avLst/>
          </a:prstGeom>
        </p:spPr>
      </p:pic>
      <p:pic>
        <p:nvPicPr>
          <p:cNvPr id="5" name="图片 4"/>
          <p:cNvPicPr>
            <a:picLocks noChangeAspect="1"/>
          </p:cNvPicPr>
          <p:nvPr/>
        </p:nvPicPr>
        <p:blipFill>
          <a:blip r:embed="rId4" cstate="screen"/>
          <a:stretch>
            <a:fillRect/>
          </a:stretch>
        </p:blipFill>
        <p:spPr>
          <a:xfrm>
            <a:off x="69215" y="0"/>
            <a:ext cx="12053621" cy="6858000"/>
          </a:xfrm>
          <a:prstGeom prst="rect">
            <a:avLst/>
          </a:prstGeom>
        </p:spPr>
      </p:pic>
      <p:pic>
        <p:nvPicPr>
          <p:cNvPr id="26" name="图片 25"/>
          <p:cNvPicPr>
            <a:picLocks noChangeAspect="1"/>
          </p:cNvPicPr>
          <p:nvPr/>
        </p:nvPicPr>
        <p:blipFill>
          <a:blip r:embed="rId5" cstate="screen"/>
          <a:stretch>
            <a:fillRect/>
          </a:stretch>
        </p:blipFill>
        <p:spPr>
          <a:xfrm>
            <a:off x="481136" y="2012950"/>
            <a:ext cx="692237" cy="1520824"/>
          </a:xfrm>
          <a:prstGeom prst="rect">
            <a:avLst/>
          </a:prstGeom>
        </p:spPr>
      </p:pic>
      <p:grpSp>
        <p:nvGrpSpPr>
          <p:cNvPr id="43" name="组合 42"/>
          <p:cNvGrpSpPr/>
          <p:nvPr/>
        </p:nvGrpSpPr>
        <p:grpSpPr>
          <a:xfrm>
            <a:off x="2228491" y="1499114"/>
            <a:ext cx="5447439" cy="1909673"/>
            <a:chOff x="2419609" y="1576016"/>
            <a:chExt cx="5447439" cy="1909673"/>
          </a:xfrm>
        </p:grpSpPr>
        <p:sp>
          <p:nvSpPr>
            <p:cNvPr id="39"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40"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41"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42"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862" name="Google Shape;862;p35"/>
          <p:cNvGrpSpPr/>
          <p:nvPr/>
        </p:nvGrpSpPr>
        <p:grpSpPr>
          <a:xfrm>
            <a:off x="1095375" y="595630"/>
            <a:ext cx="10344150" cy="5417544"/>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p:cNvPicPr>
            <a:picLocks noChangeAspect="1"/>
          </p:cNvPicPr>
          <p:nvPr/>
        </p:nvPicPr>
        <p:blipFill>
          <a:blip r:embed="rId6" cstate="screen"/>
          <a:stretch>
            <a:fillRect/>
          </a:stretch>
        </p:blipFill>
        <p:spPr>
          <a:xfrm>
            <a:off x="1" y="-177164"/>
            <a:ext cx="4419600" cy="2610517"/>
          </a:xfrm>
          <a:prstGeom prst="rect">
            <a:avLst/>
          </a:prstGeom>
        </p:spPr>
      </p:pic>
      <p:pic>
        <p:nvPicPr>
          <p:cNvPr id="4" name="图片 3"/>
          <p:cNvPicPr>
            <a:picLocks noChangeAspect="1"/>
          </p:cNvPicPr>
          <p:nvPr/>
        </p:nvPicPr>
        <p:blipFill>
          <a:blip r:embed="rId7" cstate="screen"/>
          <a:stretch>
            <a:fillRect/>
          </a:stretch>
        </p:blipFill>
        <p:spPr>
          <a:xfrm>
            <a:off x="7318762" y="-320674"/>
            <a:ext cx="4873238" cy="2896898"/>
          </a:xfrm>
          <a:prstGeom prst="rect">
            <a:avLst/>
          </a:prstGeom>
        </p:spPr>
      </p:pic>
      <p:pic>
        <p:nvPicPr>
          <p:cNvPr id="14" name="图片 13"/>
          <p:cNvPicPr>
            <a:picLocks noChangeAspect="1"/>
          </p:cNvPicPr>
          <p:nvPr/>
        </p:nvPicPr>
        <p:blipFill>
          <a:blip r:embed="rId8"/>
          <a:stretch>
            <a:fillRect/>
          </a:stretch>
        </p:blipFill>
        <p:spPr>
          <a:xfrm>
            <a:off x="5948767" y="489110"/>
            <a:ext cx="838200" cy="1323975"/>
          </a:xfrm>
          <a:prstGeom prst="rect">
            <a:avLst/>
          </a:prstGeom>
        </p:spPr>
      </p:pic>
      <p:pic>
        <p:nvPicPr>
          <p:cNvPr id="16" name="图片 15"/>
          <p:cNvPicPr>
            <a:picLocks noChangeAspect="1"/>
          </p:cNvPicPr>
          <p:nvPr/>
        </p:nvPicPr>
        <p:blipFill>
          <a:blip r:embed="rId9"/>
          <a:stretch>
            <a:fillRect/>
          </a:stretch>
        </p:blipFill>
        <p:spPr>
          <a:xfrm>
            <a:off x="5205569" y="895509"/>
            <a:ext cx="419100" cy="657225"/>
          </a:xfrm>
          <a:prstGeom prst="rect">
            <a:avLst/>
          </a:prstGeom>
        </p:spPr>
      </p:pic>
      <p:sp>
        <p:nvSpPr>
          <p:cNvPr id="67" name="Google Shape;487;p33">
            <a:extLst>
              <a:ext uri="{FF2B5EF4-FFF2-40B4-BE49-F238E27FC236}">
                <a16:creationId xmlns:a16="http://schemas.microsoft.com/office/drawing/2014/main" id="{9D912825-53A5-4207-BED0-5FADF4F0A656}"/>
              </a:ext>
            </a:extLst>
          </p:cNvPr>
          <p:cNvSpPr txBox="1">
            <a:spLocks/>
          </p:cNvSpPr>
          <p:nvPr/>
        </p:nvSpPr>
        <p:spPr>
          <a:xfrm>
            <a:off x="955347" y="155939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Bubblegum Sans"/>
              </a:rPr>
              <a:t>Thứ</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ubblegum Sans"/>
              </a:rPr>
              <a:t> …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Bubblegum Sans"/>
              </a:rPr>
              <a:t>ngày</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ubblegum Sans"/>
              </a:rPr>
              <a:t> …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Bubblegum Sans"/>
              </a:rPr>
              <a:t>tháng</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ubblegum Sans"/>
              </a:rPr>
              <a:t> …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Bubblegum Sans"/>
              </a:rPr>
              <a:t>năm</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ubblegum Sans"/>
              </a:rPr>
              <a:t> …..</a:t>
            </a:r>
          </a:p>
        </p:txBody>
      </p:sp>
      <p:pic>
        <p:nvPicPr>
          <p:cNvPr id="68" name="Picture 67">
            <a:extLst>
              <a:ext uri="{FF2B5EF4-FFF2-40B4-BE49-F238E27FC236}">
                <a16:creationId xmlns:a16="http://schemas.microsoft.com/office/drawing/2014/main" id="{393D34D0-A0FB-4CFE-88D3-61DF2D62B01E}"/>
              </a:ext>
            </a:extLst>
          </p:cNvPr>
          <p:cNvPicPr>
            <a:picLocks noChangeAspect="1"/>
          </p:cNvPicPr>
          <p:nvPr/>
        </p:nvPicPr>
        <p:blipFill>
          <a:blip r:embed="rId10">
            <a:duotone>
              <a:prstClr val="black"/>
              <a:schemeClr val="accent2">
                <a:tint val="45000"/>
                <a:satMod val="400000"/>
              </a:schemeClr>
            </a:duotone>
          </a:blip>
          <a:stretch>
            <a:fillRect/>
          </a:stretch>
        </p:blipFill>
        <p:spPr>
          <a:xfrm>
            <a:off x="4708295" y="2146705"/>
            <a:ext cx="2834886" cy="829128"/>
          </a:xfrm>
          <a:prstGeom prst="rect">
            <a:avLst/>
          </a:prstGeom>
        </p:spPr>
      </p:pic>
      <p:pic>
        <p:nvPicPr>
          <p:cNvPr id="9" name="Picture 8" descr="A cartoon of a person in a wheelchair with a group of people&#10;&#10;Description automatically generated">
            <a:extLst>
              <a:ext uri="{FF2B5EF4-FFF2-40B4-BE49-F238E27FC236}">
                <a16:creationId xmlns:a16="http://schemas.microsoft.com/office/drawing/2014/main" id="{B6254206-EA07-ED2A-3D5E-4973133CD9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075" y="3552824"/>
            <a:ext cx="3648075" cy="3648075"/>
          </a:xfrm>
          <a:prstGeom prst="rect">
            <a:avLst/>
          </a:prstGeom>
        </p:spPr>
      </p:pic>
      <p:pic>
        <p:nvPicPr>
          <p:cNvPr id="11" name="Picture 10" descr="Cartoon a cartoon of a person giving money to another person&#10;&#10;Description automatically generated">
            <a:extLst>
              <a:ext uri="{FF2B5EF4-FFF2-40B4-BE49-F238E27FC236}">
                <a16:creationId xmlns:a16="http://schemas.microsoft.com/office/drawing/2014/main" id="{D40358E4-C20D-6601-19AB-C5E300AD5E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72500" y="4267537"/>
            <a:ext cx="3486149" cy="2590463"/>
          </a:xfrm>
          <a:prstGeom prst="rect">
            <a:avLst/>
          </a:prstGeom>
        </p:spPr>
      </p:pic>
      <p:pic>
        <p:nvPicPr>
          <p:cNvPr id="7" name="Picture 6">
            <a:extLst>
              <a:ext uri="{FF2B5EF4-FFF2-40B4-BE49-F238E27FC236}">
                <a16:creationId xmlns:a16="http://schemas.microsoft.com/office/drawing/2014/main" id="{5AE42F31-FACB-B653-381E-0C9E85F5D623}"/>
              </a:ext>
            </a:extLst>
          </p:cNvPr>
          <p:cNvPicPr>
            <a:picLocks noChangeAspect="1"/>
          </p:cNvPicPr>
          <p:nvPr/>
        </p:nvPicPr>
        <p:blipFill>
          <a:blip r:embed="rId13"/>
          <a:stretch>
            <a:fillRect/>
          </a:stretch>
        </p:blipFill>
        <p:spPr>
          <a:xfrm>
            <a:off x="2455605" y="2827665"/>
            <a:ext cx="7395089" cy="26885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wipe(down)">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箭头: 五边形 5">
            <a:extLst>
              <a:ext uri="{FF2B5EF4-FFF2-40B4-BE49-F238E27FC236}">
                <a16:creationId xmlns:a16="http://schemas.microsoft.com/office/drawing/2014/main" id="{391BE48D-49DD-8E47-369D-A7261C410447}"/>
              </a:ext>
            </a:extLst>
          </p:cNvPr>
          <p:cNvSpPr/>
          <p:nvPr/>
        </p:nvSpPr>
        <p:spPr bwMode="auto">
          <a:xfrm>
            <a:off x="6604000" y="1863086"/>
            <a:ext cx="4931410" cy="3806193"/>
          </a:xfrm>
          <a:prstGeom prst="homePlate">
            <a:avLst/>
          </a:prstGeom>
          <a:solidFill>
            <a:schemeClr val="accent6">
              <a:lumMod val="20000"/>
              <a:lumOff val="80000"/>
            </a:schemeClr>
          </a:solidFill>
          <a:ln w="19050">
            <a:noFill/>
            <a:round/>
          </a:ln>
        </p:spPr>
        <p:txBody>
          <a:bodyPr anchor="ctr"/>
          <a:lstStyle/>
          <a:p>
            <a:pPr lvl="0" algn="just">
              <a:defRPr/>
            </a:pPr>
            <a:r>
              <a:rPr lang="vi-VN" sz="3600" dirty="0">
                <a:solidFill>
                  <a:srgbClr val="000000"/>
                </a:solidFill>
                <a:latin typeface="Calibri" panose="020F0502020204030204" pitchFamily="34" charset="0"/>
                <a:cs typeface="Calibri" panose="020F0502020204030204" pitchFamily="34" charset="0"/>
                <a:sym typeface="+mn-lt"/>
              </a:rPr>
              <a:t>Bạn nữ đã vượt qua được việc hỏng xe giữa đường khi nhờ bạn đi cùng đường sửa giúp</a:t>
            </a:r>
            <a:r>
              <a:rPr lang="en-US" sz="3600" dirty="0">
                <a:solidFill>
                  <a:srgbClr val="000000"/>
                </a:solidFill>
                <a:latin typeface="Calibri" panose="020F0502020204030204" pitchFamily="34" charset="0"/>
                <a:cs typeface="Calibri" panose="020F0502020204030204" pitchFamily="34" charset="0"/>
                <a:sym typeface="+mn-lt"/>
              </a:rPr>
              <a:t>.</a:t>
            </a:r>
            <a:endParaRPr kumimoji="0"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mn-lt"/>
            </a:endParaRPr>
          </a:p>
        </p:txBody>
      </p:sp>
      <p:pic>
        <p:nvPicPr>
          <p:cNvPr id="3" name="Picture 2">
            <a:extLst>
              <a:ext uri="{FF2B5EF4-FFF2-40B4-BE49-F238E27FC236}">
                <a16:creationId xmlns:a16="http://schemas.microsoft.com/office/drawing/2014/main" id="{EE26E3B9-6491-76A9-0F39-ED6B232721E6}"/>
              </a:ext>
            </a:extLst>
          </p:cNvPr>
          <p:cNvPicPr>
            <a:picLocks noChangeAspect="1"/>
          </p:cNvPicPr>
          <p:nvPr/>
        </p:nvPicPr>
        <p:blipFill>
          <a:blip r:embed="rId3"/>
          <a:stretch>
            <a:fillRect/>
          </a:stretch>
        </p:blipFill>
        <p:spPr>
          <a:xfrm>
            <a:off x="1136650" y="1555114"/>
            <a:ext cx="4803824" cy="3656965"/>
          </a:xfrm>
          <a:prstGeom prst="rect">
            <a:avLst/>
          </a:prstGeom>
        </p:spPr>
      </p:pic>
    </p:spTree>
    <p:extLst>
      <p:ext uri="{BB962C8B-B14F-4D97-AF65-F5344CB8AC3E}">
        <p14:creationId xmlns:p14="http://schemas.microsoft.com/office/powerpoint/2010/main" val="4119970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箭头: 五边形 5">
            <a:extLst>
              <a:ext uri="{FF2B5EF4-FFF2-40B4-BE49-F238E27FC236}">
                <a16:creationId xmlns:a16="http://schemas.microsoft.com/office/drawing/2014/main" id="{391BE48D-49DD-8E47-369D-A7261C410447}"/>
              </a:ext>
            </a:extLst>
          </p:cNvPr>
          <p:cNvSpPr/>
          <p:nvPr/>
        </p:nvSpPr>
        <p:spPr bwMode="auto">
          <a:xfrm>
            <a:off x="6177280" y="1863086"/>
            <a:ext cx="5358130" cy="3806193"/>
          </a:xfrm>
          <a:prstGeom prst="homePlate">
            <a:avLst/>
          </a:prstGeom>
          <a:solidFill>
            <a:schemeClr val="accent6">
              <a:lumMod val="20000"/>
              <a:lumOff val="80000"/>
            </a:schemeClr>
          </a:solidFill>
          <a:ln w="19050">
            <a:noFill/>
            <a:round/>
          </a:ln>
        </p:spPr>
        <p:txBody>
          <a:bodyPr anchor="ctr"/>
          <a:lstStyle/>
          <a:p>
            <a:pPr lvl="0" algn="just">
              <a:defRPr/>
            </a:pPr>
            <a:r>
              <a:rPr lang="vi-VN" sz="3600" dirty="0">
                <a:solidFill>
                  <a:srgbClr val="000000"/>
                </a:solidFill>
                <a:latin typeface="Calibri" panose="020F0502020204030204" pitchFamily="34" charset="0"/>
                <a:cs typeface="Calibri" panose="020F0502020204030204" pitchFamily="34" charset="0"/>
                <a:sym typeface="+mn-lt"/>
              </a:rPr>
              <a:t>Bạn nữ khi không thể sử dụng chiếc cuốc của mình do bị gãy thì bạn đã chọn cách khác đó là cùng tham gia trồng cây với các bạn</a:t>
            </a:r>
            <a:r>
              <a:rPr lang="en-US" sz="3600" dirty="0">
                <a:solidFill>
                  <a:srgbClr val="000000"/>
                </a:solidFill>
                <a:latin typeface="Calibri" panose="020F0502020204030204" pitchFamily="34" charset="0"/>
                <a:cs typeface="Calibri" panose="020F0502020204030204" pitchFamily="34" charset="0"/>
                <a:sym typeface="+mn-lt"/>
              </a:rPr>
              <a:t>.</a:t>
            </a:r>
            <a:endParaRPr kumimoji="0"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mn-lt"/>
            </a:endParaRPr>
          </a:p>
        </p:txBody>
      </p:sp>
      <p:pic>
        <p:nvPicPr>
          <p:cNvPr id="4" name="Picture 3">
            <a:extLst>
              <a:ext uri="{FF2B5EF4-FFF2-40B4-BE49-F238E27FC236}">
                <a16:creationId xmlns:a16="http://schemas.microsoft.com/office/drawing/2014/main" id="{5DAC9982-4D68-4F35-1504-3AB8B2A7681D}"/>
              </a:ext>
            </a:extLst>
          </p:cNvPr>
          <p:cNvPicPr>
            <a:picLocks noChangeAspect="1"/>
          </p:cNvPicPr>
          <p:nvPr/>
        </p:nvPicPr>
        <p:blipFill>
          <a:blip r:embed="rId3"/>
          <a:stretch>
            <a:fillRect/>
          </a:stretch>
        </p:blipFill>
        <p:spPr>
          <a:xfrm>
            <a:off x="964882" y="1967230"/>
            <a:ext cx="4935659" cy="3112770"/>
          </a:xfrm>
          <a:prstGeom prst="rect">
            <a:avLst/>
          </a:prstGeom>
        </p:spPr>
      </p:pic>
    </p:spTree>
    <p:extLst>
      <p:ext uri="{BB962C8B-B14F-4D97-AF65-F5344CB8AC3E}">
        <p14:creationId xmlns:p14="http://schemas.microsoft.com/office/powerpoint/2010/main" val="72970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箭头: 五边形 5">
            <a:extLst>
              <a:ext uri="{FF2B5EF4-FFF2-40B4-BE49-F238E27FC236}">
                <a16:creationId xmlns:a16="http://schemas.microsoft.com/office/drawing/2014/main" id="{391BE48D-49DD-8E47-369D-A7261C410447}"/>
              </a:ext>
            </a:extLst>
          </p:cNvPr>
          <p:cNvSpPr/>
          <p:nvPr/>
        </p:nvSpPr>
        <p:spPr bwMode="auto">
          <a:xfrm>
            <a:off x="6177280" y="1863086"/>
            <a:ext cx="5358130" cy="3806193"/>
          </a:xfrm>
          <a:prstGeom prst="homePlate">
            <a:avLst/>
          </a:prstGeom>
          <a:solidFill>
            <a:schemeClr val="accent6">
              <a:lumMod val="20000"/>
              <a:lumOff val="80000"/>
            </a:schemeClr>
          </a:solidFill>
          <a:ln w="19050">
            <a:noFill/>
            <a:round/>
          </a:ln>
        </p:spPr>
        <p:txBody>
          <a:bodyPr anchor="ctr"/>
          <a:lstStyle/>
          <a:p>
            <a:pPr lvl="0" algn="just">
              <a:defRPr/>
            </a:pPr>
            <a:r>
              <a:rPr lang="vi-VN" sz="3600" dirty="0">
                <a:solidFill>
                  <a:srgbClr val="000000"/>
                </a:solidFill>
                <a:latin typeface="Calibri" panose="020F0502020204030204" pitchFamily="34" charset="0"/>
                <a:cs typeface="Calibri" panose="020F0502020204030204" pitchFamily="34" charset="0"/>
                <a:sym typeface="+mn-lt"/>
              </a:rPr>
              <a:t>Bạn nam cảm thấy buồn ngủ khi đang học bài và bạn chọn cách sẽ đi rửa mặt để vượt qua cơn buồn ngủ đó.</a:t>
            </a:r>
            <a:endParaRPr kumimoji="0"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mn-lt"/>
            </a:endParaRPr>
          </a:p>
        </p:txBody>
      </p:sp>
      <p:pic>
        <p:nvPicPr>
          <p:cNvPr id="3" name="Picture 2">
            <a:extLst>
              <a:ext uri="{FF2B5EF4-FFF2-40B4-BE49-F238E27FC236}">
                <a16:creationId xmlns:a16="http://schemas.microsoft.com/office/drawing/2014/main" id="{EE8207D3-2255-E544-A7AB-15B5051C6057}"/>
              </a:ext>
            </a:extLst>
          </p:cNvPr>
          <p:cNvPicPr>
            <a:picLocks noChangeAspect="1"/>
          </p:cNvPicPr>
          <p:nvPr/>
        </p:nvPicPr>
        <p:blipFill>
          <a:blip r:embed="rId3"/>
          <a:stretch>
            <a:fillRect/>
          </a:stretch>
        </p:blipFill>
        <p:spPr>
          <a:xfrm>
            <a:off x="1112519" y="1841817"/>
            <a:ext cx="4725649" cy="3024823"/>
          </a:xfrm>
          <a:prstGeom prst="rect">
            <a:avLst/>
          </a:prstGeom>
        </p:spPr>
      </p:pic>
    </p:spTree>
    <p:extLst>
      <p:ext uri="{BB962C8B-B14F-4D97-AF65-F5344CB8AC3E}">
        <p14:creationId xmlns:p14="http://schemas.microsoft.com/office/powerpoint/2010/main" val="245592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2284096" y="73025"/>
            <a:ext cx="7845424" cy="77025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ysClr val="windowText" lastClr="000000"/>
                </a:solidFill>
                <a:latin typeface="Calibri" panose="020F0502020204030204" pitchFamily="34" charset="0"/>
                <a:cs typeface="Calibri" panose="020F0502020204030204" pitchFamily="34" charset="0"/>
              </a:rPr>
              <a:t>2. </a:t>
            </a:r>
            <a:r>
              <a:rPr lang="vi-VN" sz="4000" b="1" dirty="0">
                <a:solidFill>
                  <a:sysClr val="windowText" lastClr="000000"/>
                </a:solidFill>
                <a:latin typeface="Calibri" panose="020F0502020204030204" pitchFamily="34" charset="0"/>
                <a:cs typeface="Calibri" panose="020F0502020204030204" pitchFamily="34" charset="0"/>
              </a:rPr>
              <a:t>Đọc câu chuyện và trả lời câu hỏi</a:t>
            </a:r>
            <a:endParaRPr kumimoji="0" lang="en-US" sz="40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0D9BBE2-1180-FC43-1D7F-96E83D37090F}"/>
              </a:ext>
            </a:extLst>
          </p:cNvPr>
          <p:cNvPicPr>
            <a:picLocks noChangeAspect="1"/>
          </p:cNvPicPr>
          <p:nvPr/>
        </p:nvPicPr>
        <p:blipFill>
          <a:blip r:embed="rId3"/>
          <a:stretch>
            <a:fillRect/>
          </a:stretch>
        </p:blipFill>
        <p:spPr>
          <a:xfrm>
            <a:off x="1995804" y="1042670"/>
            <a:ext cx="8335635" cy="4768850"/>
          </a:xfrm>
          <a:prstGeom prst="rect">
            <a:avLst/>
          </a:prstGeom>
        </p:spPr>
      </p:pic>
    </p:spTree>
    <p:extLst>
      <p:ext uri="{BB962C8B-B14F-4D97-AF65-F5344CB8AC3E}">
        <p14:creationId xmlns:p14="http://schemas.microsoft.com/office/powerpoint/2010/main" val="273979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7D04F978-E65A-2DAD-9BED-5407BFB403C4}"/>
              </a:ext>
            </a:extLst>
          </p:cNvPr>
          <p:cNvPicPr>
            <a:picLocks noChangeAspect="1"/>
          </p:cNvPicPr>
          <p:nvPr/>
        </p:nvPicPr>
        <p:blipFill>
          <a:blip r:embed="rId3"/>
          <a:stretch>
            <a:fillRect/>
          </a:stretch>
        </p:blipFill>
        <p:spPr>
          <a:xfrm>
            <a:off x="1996440" y="518160"/>
            <a:ext cx="8077200" cy="5943600"/>
          </a:xfrm>
          <a:prstGeom prst="rect">
            <a:avLst/>
          </a:prstGeom>
        </p:spPr>
      </p:pic>
    </p:spTree>
    <p:extLst>
      <p:ext uri="{BB962C8B-B14F-4D97-AF65-F5344CB8AC3E}">
        <p14:creationId xmlns:p14="http://schemas.microsoft.com/office/powerpoint/2010/main" val="183241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7" name="Picture 56">
            <a:extLst>
              <a:ext uri="{FF2B5EF4-FFF2-40B4-BE49-F238E27FC236}">
                <a16:creationId xmlns:a16="http://schemas.microsoft.com/office/drawing/2014/main" id="{144B8B3D-94F5-464B-865E-BD66F985EA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57" b="100000" l="0" r="100000"/>
                    </a14:imgEffect>
                  </a14:imgLayer>
                </a14:imgProps>
              </a:ext>
            </a:extLst>
          </a:blip>
          <a:stretch>
            <a:fillRect/>
          </a:stretch>
        </p:blipFill>
        <p:spPr>
          <a:xfrm>
            <a:off x="143803" y="3658516"/>
            <a:ext cx="5357903" cy="3067400"/>
          </a:xfrm>
          <a:prstGeom prst="rect">
            <a:avLst/>
          </a:prstGeom>
        </p:spPr>
      </p:pic>
      <p:pic>
        <p:nvPicPr>
          <p:cNvPr id="58" name="Picture 11">
            <a:extLst>
              <a:ext uri="{FF2B5EF4-FFF2-40B4-BE49-F238E27FC236}">
                <a16:creationId xmlns:a16="http://schemas.microsoft.com/office/drawing/2014/main" id="{82422DE3-AB8D-4212-9D12-89BC510A3E8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5187" y="2094104"/>
            <a:ext cx="2596642" cy="2187671"/>
          </a:xfrm>
          <a:prstGeom prst="rect">
            <a:avLst/>
          </a:prstGeom>
        </p:spPr>
      </p:pic>
      <p:sp>
        <p:nvSpPr>
          <p:cNvPr id="59" name="TextBox 58">
            <a:extLst>
              <a:ext uri="{FF2B5EF4-FFF2-40B4-BE49-F238E27FC236}">
                <a16:creationId xmlns:a16="http://schemas.microsoft.com/office/drawing/2014/main" id="{B1576273-0CAB-460D-BF9E-F0CD62074F43}"/>
              </a:ext>
            </a:extLst>
          </p:cNvPr>
          <p:cNvSpPr txBox="1"/>
          <p:nvPr/>
        </p:nvSpPr>
        <p:spPr>
          <a:xfrm>
            <a:off x="541320" y="2688958"/>
            <a:ext cx="2992890" cy="100303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libri"/>
                <a:ea typeface="+mn-ea"/>
                <a:cs typeface="+mn-cs"/>
              </a:rPr>
              <a:t>NHÓM 4</a:t>
            </a:r>
          </a:p>
        </p:txBody>
      </p:sp>
      <p:pic>
        <p:nvPicPr>
          <p:cNvPr id="65" name="图片 3">
            <a:extLst>
              <a:ext uri="{FF2B5EF4-FFF2-40B4-BE49-F238E27FC236}">
                <a16:creationId xmlns:a16="http://schemas.microsoft.com/office/drawing/2014/main" id="{6E26669C-C1A0-4E5E-A89F-E20C7C58C7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7674" y="857250"/>
            <a:ext cx="6953251" cy="1774190"/>
          </a:xfrm>
          <a:prstGeom prst="rect">
            <a:avLst/>
          </a:prstGeom>
        </p:spPr>
      </p:pic>
      <p:sp>
        <p:nvSpPr>
          <p:cNvPr id="67" name="TextBox 66">
            <a:extLst>
              <a:ext uri="{FF2B5EF4-FFF2-40B4-BE49-F238E27FC236}">
                <a16:creationId xmlns:a16="http://schemas.microsoft.com/office/drawing/2014/main" id="{0EF1E6C6-9B4D-4269-9B41-5FF2080C68D0}"/>
              </a:ext>
            </a:extLst>
          </p:cNvPr>
          <p:cNvSpPr txBox="1"/>
          <p:nvPr/>
        </p:nvSpPr>
        <p:spPr>
          <a:xfrm>
            <a:off x="4429126" y="1030624"/>
            <a:ext cx="6705600" cy="1569660"/>
          </a:xfrm>
          <a:prstGeom prst="rect">
            <a:avLst/>
          </a:prstGeom>
          <a:noFill/>
        </p:spPr>
        <p:txBody>
          <a:bodyPr wrap="square">
            <a:spAutoFit/>
          </a:bodyPr>
          <a:lstStyle/>
          <a:p>
            <a:pPr lvl="0" algn="just" defTabSz="457200">
              <a:defRPr/>
            </a:pPr>
            <a:r>
              <a:rPr lang="vi-VN" sz="32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a. Anh Nic Vu-gic và thầy giáo Nguyễn Ngọc Ký đã vượt qua những khó khăn của bản thân như thế nào?</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图片 3">
            <a:extLst>
              <a:ext uri="{FF2B5EF4-FFF2-40B4-BE49-F238E27FC236}">
                <a16:creationId xmlns:a16="http://schemas.microsoft.com/office/drawing/2014/main" id="{AAC44AD5-80D3-AB6C-9DD7-0A2466B03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3434" y="2990850"/>
            <a:ext cx="6953251" cy="1489710"/>
          </a:xfrm>
          <a:prstGeom prst="rect">
            <a:avLst/>
          </a:prstGeom>
        </p:spPr>
      </p:pic>
      <p:sp>
        <p:nvSpPr>
          <p:cNvPr id="3" name="TextBox 2">
            <a:extLst>
              <a:ext uri="{FF2B5EF4-FFF2-40B4-BE49-F238E27FC236}">
                <a16:creationId xmlns:a16="http://schemas.microsoft.com/office/drawing/2014/main" id="{4874A5A0-D4CA-BB43-72C0-356311BC91C0}"/>
              </a:ext>
            </a:extLst>
          </p:cNvPr>
          <p:cNvSpPr txBox="1"/>
          <p:nvPr/>
        </p:nvSpPr>
        <p:spPr>
          <a:xfrm>
            <a:off x="4794886" y="3164224"/>
            <a:ext cx="6705600" cy="1077218"/>
          </a:xfrm>
          <a:prstGeom prst="rect">
            <a:avLst/>
          </a:prstGeom>
          <a:noFill/>
        </p:spPr>
        <p:txBody>
          <a:bodyPr wrap="square">
            <a:spAutoFit/>
          </a:bodyPr>
          <a:lstStyle/>
          <a:p>
            <a:pPr lvl="0" algn="just" defTabSz="457200">
              <a:defRPr/>
            </a:pPr>
            <a:r>
              <a:rPr lang="vi-VN" sz="32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b. Nêu suy nghĩ của em về những tấm gương vượt khó kể trên.</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47970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14" presetClass="entr" presetSubtype="10"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randombar(horizontal)">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834035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Speech Bubble: Rectangle with Corners Rounded 2">
            <a:extLst>
              <a:ext uri="{FF2B5EF4-FFF2-40B4-BE49-F238E27FC236}">
                <a16:creationId xmlns:a16="http://schemas.microsoft.com/office/drawing/2014/main" id="{8C01EA27-280D-3551-77AE-E9F8647D7910}"/>
              </a:ext>
            </a:extLst>
          </p:cNvPr>
          <p:cNvSpPr/>
          <p:nvPr/>
        </p:nvSpPr>
        <p:spPr>
          <a:xfrm>
            <a:off x="3762375" y="518160"/>
            <a:ext cx="7467600" cy="3241040"/>
          </a:xfrm>
          <a:prstGeom prst="wedgeRoundRectCallout">
            <a:avLst>
              <a:gd name="adj1" fmla="val -54905"/>
              <a:gd name="adj2" fmla="val 47724"/>
              <a:gd name="adj3" fmla="val 16667"/>
            </a:avLst>
          </a:prstGeom>
          <a:solidFill>
            <a:schemeClr val="accent6">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Anh Níc Vu-gic tuy không có tứ chi mà chỉ có một bàn chân với hai ngón chân nhỏ nhưng anh đã vượt qua khó khăn bằng cách đã chấp nhận chung sống với những thiếu sót trên cơ thể mình, anh học cách dùng chân và một cái cán để viết chữ, đánh bàn phím máy vi tính, tự sinh hoạt cá nhân, chăm sóc bản thân.</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F901556-D6B4-2266-7C69-7EA21150F09A}"/>
              </a:ext>
            </a:extLst>
          </p:cNvPr>
          <p:cNvPicPr>
            <a:picLocks noChangeAspect="1"/>
          </p:cNvPicPr>
          <p:nvPr/>
        </p:nvPicPr>
        <p:blipFill>
          <a:blip r:embed="rId3"/>
          <a:stretch>
            <a:fillRect/>
          </a:stretch>
        </p:blipFill>
        <p:spPr>
          <a:xfrm>
            <a:off x="834707" y="3785870"/>
            <a:ext cx="4162425" cy="2476500"/>
          </a:xfrm>
          <a:prstGeom prst="rect">
            <a:avLst/>
          </a:prstGeom>
        </p:spPr>
      </p:pic>
    </p:spTree>
    <p:extLst>
      <p:ext uri="{BB962C8B-B14F-4D97-AF65-F5344CB8AC3E}">
        <p14:creationId xmlns:p14="http://schemas.microsoft.com/office/powerpoint/2010/main" val="316319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Speech Bubble: Rectangle with Corners Rounded 2">
            <a:extLst>
              <a:ext uri="{FF2B5EF4-FFF2-40B4-BE49-F238E27FC236}">
                <a16:creationId xmlns:a16="http://schemas.microsoft.com/office/drawing/2014/main" id="{8C01EA27-280D-3551-77AE-E9F8647D7910}"/>
              </a:ext>
            </a:extLst>
          </p:cNvPr>
          <p:cNvSpPr/>
          <p:nvPr/>
        </p:nvSpPr>
        <p:spPr>
          <a:xfrm>
            <a:off x="3762375" y="518160"/>
            <a:ext cx="7467600" cy="3241040"/>
          </a:xfrm>
          <a:prstGeom prst="wedgeRoundRectCallout">
            <a:avLst>
              <a:gd name="adj1" fmla="val -54905"/>
              <a:gd name="adj2" fmla="val 47724"/>
              <a:gd name="adj3" fmla="val 16667"/>
            </a:avLst>
          </a:prstGeom>
          <a:solidFill>
            <a:schemeClr val="accent6">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Thầy giáo Nguyễn Ngọc Ký đã kiên trì tập luyện bằng chân qua nhiều năm tháng, chịu đựng sự đau đớn để vượt qua khó khăn khi bị liệt cả hai bàn tay từ nhỏ.</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C4107EA-6293-CAA7-756E-148CA8DA1AF9}"/>
              </a:ext>
            </a:extLst>
          </p:cNvPr>
          <p:cNvPicPr>
            <a:picLocks noChangeAspect="1"/>
          </p:cNvPicPr>
          <p:nvPr/>
        </p:nvPicPr>
        <p:blipFill>
          <a:blip r:embed="rId3"/>
          <a:stretch>
            <a:fillRect/>
          </a:stretch>
        </p:blipFill>
        <p:spPr>
          <a:xfrm>
            <a:off x="950595" y="3764597"/>
            <a:ext cx="4133850" cy="2295525"/>
          </a:xfrm>
          <a:prstGeom prst="rect">
            <a:avLst/>
          </a:prstGeom>
        </p:spPr>
      </p:pic>
    </p:spTree>
    <p:extLst>
      <p:ext uri="{BB962C8B-B14F-4D97-AF65-F5344CB8AC3E}">
        <p14:creationId xmlns:p14="http://schemas.microsoft.com/office/powerpoint/2010/main" val="4032558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0" y="0"/>
            <a:ext cx="12192000" cy="6858000"/>
          </a:xfrm>
          <a:prstGeom prst="rect">
            <a:avLst/>
          </a:prstGeom>
        </p:spPr>
      </p:pic>
      <p:pic>
        <p:nvPicPr>
          <p:cNvPr id="5" name="图片 4"/>
          <p:cNvPicPr>
            <a:picLocks noChangeAspect="1"/>
          </p:cNvPicPr>
          <p:nvPr/>
        </p:nvPicPr>
        <p:blipFill>
          <a:blip r:embed="rId4" cstate="screen"/>
          <a:stretch>
            <a:fillRect/>
          </a:stretch>
        </p:blipFill>
        <p:spPr>
          <a:xfrm>
            <a:off x="69215" y="0"/>
            <a:ext cx="12053621" cy="6858000"/>
          </a:xfrm>
          <a:prstGeom prst="rect">
            <a:avLst/>
          </a:prstGeom>
        </p:spPr>
      </p:pic>
      <p:grpSp>
        <p:nvGrpSpPr>
          <p:cNvPr id="43" name="组合 42"/>
          <p:cNvGrpSpPr/>
          <p:nvPr/>
        </p:nvGrpSpPr>
        <p:grpSpPr>
          <a:xfrm>
            <a:off x="2228491" y="1499114"/>
            <a:ext cx="5447439" cy="1909673"/>
            <a:chOff x="2419609" y="1576016"/>
            <a:chExt cx="5447439" cy="1909673"/>
          </a:xfrm>
        </p:grpSpPr>
        <p:sp>
          <p:nvSpPr>
            <p:cNvPr id="39"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40"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41"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42"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862" name="Google Shape;862;p35"/>
          <p:cNvGrpSpPr/>
          <p:nvPr/>
        </p:nvGrpSpPr>
        <p:grpSpPr>
          <a:xfrm>
            <a:off x="548005" y="383223"/>
            <a:ext cx="11095990" cy="6091555"/>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p:cNvPicPr>
            <a:picLocks noChangeAspect="1"/>
          </p:cNvPicPr>
          <p:nvPr/>
        </p:nvPicPr>
        <p:blipFill>
          <a:blip r:embed="rId5" cstate="screen"/>
          <a:stretch>
            <a:fillRect/>
          </a:stretch>
        </p:blipFill>
        <p:spPr>
          <a:xfrm>
            <a:off x="1" y="-177164"/>
            <a:ext cx="4419600" cy="2610517"/>
          </a:xfrm>
          <a:prstGeom prst="rect">
            <a:avLst/>
          </a:prstGeom>
        </p:spPr>
      </p:pic>
      <p:pic>
        <p:nvPicPr>
          <p:cNvPr id="4" name="图片 3"/>
          <p:cNvPicPr>
            <a:picLocks noChangeAspect="1"/>
          </p:cNvPicPr>
          <p:nvPr/>
        </p:nvPicPr>
        <p:blipFill>
          <a:blip r:embed="rId6" cstate="screen"/>
          <a:stretch>
            <a:fillRect/>
          </a:stretch>
        </p:blipFill>
        <p:spPr>
          <a:xfrm>
            <a:off x="7318762" y="-320674"/>
            <a:ext cx="4873238" cy="2896898"/>
          </a:xfrm>
          <a:prstGeom prst="rect">
            <a:avLst/>
          </a:prstGeom>
        </p:spPr>
      </p:pic>
      <p:pic>
        <p:nvPicPr>
          <p:cNvPr id="50" name="图片 49"/>
          <p:cNvPicPr>
            <a:picLocks noChangeAspect="1"/>
          </p:cNvPicPr>
          <p:nvPr/>
        </p:nvPicPr>
        <p:blipFill>
          <a:blip r:embed="rId7" cstate="screen"/>
          <a:stretch>
            <a:fillRect/>
          </a:stretch>
        </p:blipFill>
        <p:spPr>
          <a:xfrm>
            <a:off x="1021521" y="4634865"/>
            <a:ext cx="692237" cy="1520824"/>
          </a:xfrm>
          <a:prstGeom prst="rect">
            <a:avLst/>
          </a:prstGeom>
        </p:spPr>
      </p:pic>
      <p:pic>
        <p:nvPicPr>
          <p:cNvPr id="51" name="图片 50"/>
          <p:cNvPicPr>
            <a:picLocks noChangeAspect="1"/>
          </p:cNvPicPr>
          <p:nvPr/>
        </p:nvPicPr>
        <p:blipFill>
          <a:blip r:embed="rId8" cstate="screen"/>
          <a:stretch>
            <a:fillRect/>
          </a:stretch>
        </p:blipFill>
        <p:spPr>
          <a:xfrm>
            <a:off x="-85424" y="2996088"/>
            <a:ext cx="633413" cy="1785939"/>
          </a:xfrm>
          <a:prstGeom prst="rect">
            <a:avLst/>
          </a:prstGeom>
        </p:spPr>
      </p:pic>
      <p:pic>
        <p:nvPicPr>
          <p:cNvPr id="52" name="图片 51"/>
          <p:cNvPicPr>
            <a:picLocks noChangeAspect="1"/>
          </p:cNvPicPr>
          <p:nvPr/>
        </p:nvPicPr>
        <p:blipFill>
          <a:blip r:embed="rId9"/>
          <a:stretch>
            <a:fillRect/>
          </a:stretch>
        </p:blipFill>
        <p:spPr>
          <a:xfrm>
            <a:off x="10307407" y="4342925"/>
            <a:ext cx="838200" cy="1323975"/>
          </a:xfrm>
          <a:prstGeom prst="rect">
            <a:avLst/>
          </a:prstGeom>
        </p:spPr>
      </p:pic>
      <p:pic>
        <p:nvPicPr>
          <p:cNvPr id="53" name="图片 52"/>
          <p:cNvPicPr>
            <a:picLocks noChangeAspect="1"/>
          </p:cNvPicPr>
          <p:nvPr/>
        </p:nvPicPr>
        <p:blipFill>
          <a:blip r:embed="rId10"/>
          <a:stretch>
            <a:fillRect/>
          </a:stretch>
        </p:blipFill>
        <p:spPr>
          <a:xfrm>
            <a:off x="9564209" y="4749324"/>
            <a:ext cx="419100" cy="657225"/>
          </a:xfrm>
          <a:prstGeom prst="rect">
            <a:avLst/>
          </a:prstGeom>
        </p:spPr>
      </p:pic>
      <p:sp>
        <p:nvSpPr>
          <p:cNvPr id="6" name="TextBox 5">
            <a:extLst>
              <a:ext uri="{FF2B5EF4-FFF2-40B4-BE49-F238E27FC236}">
                <a16:creationId xmlns:a16="http://schemas.microsoft.com/office/drawing/2014/main" id="{910EFB74-5FCD-453D-9374-130CAD9843B1}"/>
              </a:ext>
            </a:extLst>
          </p:cNvPr>
          <p:cNvSpPr txBox="1"/>
          <p:nvPr/>
        </p:nvSpPr>
        <p:spPr>
          <a:xfrm>
            <a:off x="1661160" y="1633220"/>
            <a:ext cx="9172575" cy="3539430"/>
          </a:xfrm>
          <a:prstGeom prst="rect">
            <a:avLst/>
          </a:prstGeom>
          <a:noFill/>
        </p:spPr>
        <p:txBody>
          <a:bodyPr wrap="square" rtlCol="0">
            <a:spAutoFit/>
          </a:bodyPr>
          <a:lstStyle/>
          <a:p>
            <a:pPr lvl="0" algn="just"/>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Những tấm gương vượt khó kể trên đã để lại những bài học lớn lao về sự kiên trì, nhẫn nại, đặc biệt là biết nhận ra những khó khăn, biết đặt ra những biện pháp cụ thể, phù hợp để giúp bản thân vượt qua khó khăn. Những tấm gương trên cho thấy, chỉ cần tìm ra biện pháp phù hợp thì khó khăn nào cũng sẽ vượt qua được.</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0-#ppt_w/2"/>
                                          </p:val>
                                        </p:tav>
                                        <p:tav tm="100000">
                                          <p:val>
                                            <p:strVal val="#ppt_x"/>
                                          </p:val>
                                        </p:tav>
                                      </p:tavLst>
                                    </p:anim>
                                    <p:anim calcmode="lin" valueType="num">
                                      <p:cBhvr additive="base">
                                        <p:cTn id="24" dur="500" fill="hold"/>
                                        <p:tgtEl>
                                          <p:spTgt spid="50"/>
                                        </p:tgtEl>
                                        <p:attrNameLst>
                                          <p:attrName>ppt_y</p:attrName>
                                        </p:attrNameLst>
                                      </p:cBhvr>
                                      <p:tavLst>
                                        <p:tav tm="0">
                                          <p:val>
                                            <p:strVal val="#ppt_y"/>
                                          </p:val>
                                        </p:tav>
                                        <p:tav tm="100000">
                                          <p:val>
                                            <p:strVal val="#ppt_y"/>
                                          </p:val>
                                        </p:tav>
                                      </p:tavLst>
                                    </p:anim>
                                  </p:childTnLst>
                                </p:cTn>
                              </p:par>
                              <p:par>
                                <p:cTn id="25" presetID="12" presetClass="entr" presetSubtype="4"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p:tgtEl>
                                          <p:spTgt spid="51"/>
                                        </p:tgtEl>
                                        <p:attrNameLst>
                                          <p:attrName>ppt_y</p:attrName>
                                        </p:attrNameLst>
                                      </p:cBhvr>
                                      <p:tavLst>
                                        <p:tav tm="0">
                                          <p:val>
                                            <p:strVal val="#ppt_y+#ppt_h*1.125000"/>
                                          </p:val>
                                        </p:tav>
                                        <p:tav tm="100000">
                                          <p:val>
                                            <p:strVal val="#ppt_y"/>
                                          </p:val>
                                        </p:tav>
                                      </p:tavLst>
                                    </p:anim>
                                    <p:animEffect transition="in" filter="wipe(up)">
                                      <p:cBhvr>
                                        <p:cTn id="28" dur="500"/>
                                        <p:tgtEl>
                                          <p:spTgt spid="51"/>
                                        </p:tgtEl>
                                      </p:cBhvr>
                                    </p:animEffect>
                                  </p:childTnLst>
                                </p:cTn>
                              </p:par>
                              <p:par>
                                <p:cTn id="29" presetID="2" presetClass="entr" presetSubtype="8"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0-#ppt_w/2"/>
                                          </p:val>
                                        </p:tav>
                                        <p:tav tm="100000">
                                          <p:val>
                                            <p:strVal val="#ppt_x"/>
                                          </p:val>
                                        </p:tav>
                                      </p:tavLst>
                                    </p:anim>
                                    <p:anim calcmode="lin" valueType="num">
                                      <p:cBhvr additive="base">
                                        <p:cTn id="32"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p:tgtEl>
                                          <p:spTgt spid="52"/>
                                        </p:tgtEl>
                                        <p:attrNameLst>
                                          <p:attrName>ppt_y</p:attrName>
                                        </p:attrNameLst>
                                      </p:cBhvr>
                                      <p:tavLst>
                                        <p:tav tm="0">
                                          <p:val>
                                            <p:strVal val="#ppt_y+#ppt_h*1.125000"/>
                                          </p:val>
                                        </p:tav>
                                        <p:tav tm="100000">
                                          <p:val>
                                            <p:strVal val="#ppt_y"/>
                                          </p:val>
                                        </p:tav>
                                      </p:tavLst>
                                    </p:anim>
                                    <p:animEffect transition="in" filter="wipe(up)">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图片 2" descr="E:\PPT\PPT\外\8月7号学校介绍PPT模板\图片1.png图片1"/>
          <p:cNvPicPr>
            <a:picLocks noChangeAspect="1"/>
          </p:cNvPicPr>
          <p:nvPr/>
        </p:nvPicPr>
        <p:blipFill rotWithShape="1">
          <a:blip r:embed="rId3"/>
          <a:srcRect/>
          <a:stretch>
            <a:fillRect/>
          </a:stretch>
        </p:blipFill>
        <p:spPr>
          <a:xfrm>
            <a:off x="2379980" y="1287145"/>
            <a:ext cx="7354570" cy="4199255"/>
          </a:xfrm>
          <a:prstGeom prst="rect">
            <a:avLst/>
          </a:prstGeom>
        </p:spPr>
      </p:pic>
      <p:pic>
        <p:nvPicPr>
          <p:cNvPr id="4" name="Picture 3">
            <a:extLst>
              <a:ext uri="{FF2B5EF4-FFF2-40B4-BE49-F238E27FC236}">
                <a16:creationId xmlns:a16="http://schemas.microsoft.com/office/drawing/2014/main" id="{B61B40E2-A2B0-46A3-A8FB-E00ECB4C64C0}"/>
              </a:ext>
            </a:extLst>
          </p:cNvPr>
          <p:cNvPicPr>
            <a:picLocks noChangeAspect="1"/>
          </p:cNvPicPr>
          <p:nvPr/>
        </p:nvPicPr>
        <p:blipFill>
          <a:blip r:embed="rId4"/>
          <a:stretch>
            <a:fillRect/>
          </a:stretch>
        </p:blipFill>
        <p:spPr>
          <a:xfrm>
            <a:off x="3528601" y="2151823"/>
            <a:ext cx="5096698" cy="14875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图片 2" descr="E:\PPT\PPT\外\8月7号学校介绍PPT模板\图片1.png图片1"/>
          <p:cNvPicPr>
            <a:picLocks noChangeAspect="1"/>
          </p:cNvPicPr>
          <p:nvPr/>
        </p:nvPicPr>
        <p:blipFill rotWithShape="1">
          <a:blip r:embed="rId3"/>
          <a:srcRect/>
          <a:stretch>
            <a:fillRect/>
          </a:stretch>
        </p:blipFill>
        <p:spPr>
          <a:xfrm>
            <a:off x="2379980" y="1287145"/>
            <a:ext cx="7354570" cy="4199255"/>
          </a:xfrm>
          <a:prstGeom prst="rect">
            <a:avLst/>
          </a:prstGeom>
        </p:spPr>
      </p:pic>
      <p:pic>
        <p:nvPicPr>
          <p:cNvPr id="5" name="Picture 4">
            <a:extLst>
              <a:ext uri="{FF2B5EF4-FFF2-40B4-BE49-F238E27FC236}">
                <a16:creationId xmlns:a16="http://schemas.microsoft.com/office/drawing/2014/main" id="{D48BFA85-23EA-7231-20EE-2D235DDE601E}"/>
              </a:ext>
            </a:extLst>
          </p:cNvPr>
          <p:cNvPicPr>
            <a:picLocks noChangeAspect="1"/>
          </p:cNvPicPr>
          <p:nvPr/>
        </p:nvPicPr>
        <p:blipFill>
          <a:blip r:embed="rId4"/>
          <a:stretch>
            <a:fillRect/>
          </a:stretch>
        </p:blipFill>
        <p:spPr>
          <a:xfrm>
            <a:off x="2846566" y="2079650"/>
            <a:ext cx="6133108" cy="2353260"/>
          </a:xfrm>
          <a:prstGeom prst="rect">
            <a:avLst/>
          </a:prstGeom>
        </p:spPr>
      </p:pic>
    </p:spTree>
    <p:extLst>
      <p:ext uri="{BB962C8B-B14F-4D97-AF65-F5344CB8AC3E}">
        <p14:creationId xmlns:p14="http://schemas.microsoft.com/office/powerpoint/2010/main" val="2583099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2133600" y="73025"/>
            <a:ext cx="7995920" cy="105473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ysClr val="windowText" lastClr="000000"/>
                </a:solidFill>
                <a:latin typeface="Calibri" panose="020F0502020204030204" pitchFamily="34" charset="0"/>
                <a:cs typeface="Calibri" panose="020F0502020204030204" pitchFamily="34" charset="0"/>
              </a:rPr>
              <a:t>1. </a:t>
            </a:r>
            <a:r>
              <a:rPr lang="vi-VN" sz="3600" b="1" dirty="0">
                <a:solidFill>
                  <a:sysClr val="windowText" lastClr="000000"/>
                </a:solidFill>
                <a:latin typeface="Calibri" panose="020F0502020204030204" pitchFamily="34" charset="0"/>
                <a:cs typeface="Calibri" panose="020F0502020204030204" pitchFamily="34" charset="0"/>
              </a:rPr>
              <a:t>Em đồng tình với cách vượt qua khó khăn của bạn nào dưới đây? Vì sao?</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8E98ED9-7E95-D3B1-958A-C4BF2B3A7C0C}"/>
              </a:ext>
            </a:extLst>
          </p:cNvPr>
          <p:cNvPicPr>
            <a:picLocks noChangeAspect="1"/>
          </p:cNvPicPr>
          <p:nvPr/>
        </p:nvPicPr>
        <p:blipFill>
          <a:blip r:embed="rId3"/>
          <a:stretch>
            <a:fillRect/>
          </a:stretch>
        </p:blipFill>
        <p:spPr>
          <a:xfrm>
            <a:off x="1730692" y="1468437"/>
            <a:ext cx="8791575" cy="4429125"/>
          </a:xfrm>
          <a:prstGeom prst="rect">
            <a:avLst/>
          </a:prstGeom>
        </p:spPr>
      </p:pic>
    </p:spTree>
    <p:extLst>
      <p:ext uri="{BB962C8B-B14F-4D97-AF65-F5344CB8AC3E}">
        <p14:creationId xmlns:p14="http://schemas.microsoft.com/office/powerpoint/2010/main" val="1153860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4CED80-3684-E1FC-B346-11AA23BE0D4D}"/>
              </a:ext>
            </a:extLst>
          </p:cNvPr>
          <p:cNvGrpSpPr/>
          <p:nvPr/>
        </p:nvGrpSpPr>
        <p:grpSpPr>
          <a:xfrm>
            <a:off x="3747135" y="266700"/>
            <a:ext cx="4120516" cy="1190625"/>
            <a:chOff x="3747135" y="266700"/>
            <a:chExt cx="4120516" cy="1190625"/>
          </a:xfrm>
        </p:grpSpPr>
        <p:pic>
          <p:nvPicPr>
            <p:cNvPr id="3" name="图片 3">
              <a:extLst>
                <a:ext uri="{FF2B5EF4-FFF2-40B4-BE49-F238E27FC236}">
                  <a16:creationId xmlns:a16="http://schemas.microsoft.com/office/drawing/2014/main" id="{81E675B0-7CBE-A729-63E6-F2E740F4AEC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47135" y="266700"/>
              <a:ext cx="4120516" cy="1190625"/>
            </a:xfrm>
            <a:prstGeom prst="rect">
              <a:avLst/>
            </a:prstGeom>
          </p:spPr>
        </p:pic>
        <p:sp>
          <p:nvSpPr>
            <p:cNvPr id="4" name="TextBox 3">
              <a:extLst>
                <a:ext uri="{FF2B5EF4-FFF2-40B4-BE49-F238E27FC236}">
                  <a16:creationId xmlns:a16="http://schemas.microsoft.com/office/drawing/2014/main" id="{6E0EFAD7-F32A-8A8D-FD99-3C6D1E926710}"/>
                </a:ext>
              </a:extLst>
            </p:cNvPr>
            <p:cNvSpPr txBox="1"/>
            <p:nvPr/>
          </p:nvSpPr>
          <p:spPr>
            <a:xfrm>
              <a:off x="4257675" y="476250"/>
              <a:ext cx="3295650" cy="769441"/>
            </a:xfrm>
            <a:prstGeom prst="rect">
              <a:avLst/>
            </a:prstGeom>
            <a:noFill/>
          </p:spPr>
          <p:txBody>
            <a:bodyPr wrap="square" rtlCol="0">
              <a:spAutoFit/>
            </a:bodyPr>
            <a:lstStyle/>
            <a:p>
              <a:r>
                <a:rPr lang="en-US" sz="4400" dirty="0" err="1">
                  <a:solidFill>
                    <a:srgbClr val="FF0000"/>
                  </a:solidFill>
                </a:rPr>
                <a:t>Đồng</a:t>
              </a:r>
              <a:r>
                <a:rPr lang="en-US" sz="4400" dirty="0">
                  <a:solidFill>
                    <a:srgbClr val="FF0000"/>
                  </a:solidFill>
                </a:rPr>
                <a:t> </a:t>
              </a:r>
              <a:r>
                <a:rPr lang="en-US" sz="4400" dirty="0" err="1">
                  <a:solidFill>
                    <a:srgbClr val="FF0000"/>
                  </a:solidFill>
                </a:rPr>
                <a:t>tình</a:t>
              </a:r>
              <a:r>
                <a:rPr lang="en-US" sz="4400" dirty="0">
                  <a:solidFill>
                    <a:srgbClr val="FF0000"/>
                  </a:solidFill>
                </a:rPr>
                <a:t> </a:t>
              </a:r>
              <a:r>
                <a:rPr lang="en-US" sz="4400" dirty="0" err="1">
                  <a:solidFill>
                    <a:srgbClr val="FF0000"/>
                  </a:solidFill>
                </a:rPr>
                <a:t>với</a:t>
              </a:r>
              <a:endParaRPr lang="en-US" sz="4400" dirty="0">
                <a:solidFill>
                  <a:srgbClr val="FF0000"/>
                </a:solidFill>
              </a:endParaRPr>
            </a:p>
          </p:txBody>
        </p:sp>
      </p:grpSp>
      <p:pic>
        <p:nvPicPr>
          <p:cNvPr id="7" name="Picture 6">
            <a:extLst>
              <a:ext uri="{FF2B5EF4-FFF2-40B4-BE49-F238E27FC236}">
                <a16:creationId xmlns:a16="http://schemas.microsoft.com/office/drawing/2014/main" id="{54EBF9B3-0D83-EE3B-A799-2F761C7D2887}"/>
              </a:ext>
            </a:extLst>
          </p:cNvPr>
          <p:cNvPicPr>
            <a:picLocks noChangeAspect="1"/>
          </p:cNvPicPr>
          <p:nvPr/>
        </p:nvPicPr>
        <p:blipFill>
          <a:blip r:embed="rId3"/>
          <a:stretch>
            <a:fillRect/>
          </a:stretch>
        </p:blipFill>
        <p:spPr>
          <a:xfrm>
            <a:off x="542924" y="2028824"/>
            <a:ext cx="5491101" cy="1838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D3482C6-F1FA-7070-CD88-84858239959F}"/>
              </a:ext>
            </a:extLst>
          </p:cNvPr>
          <p:cNvPicPr>
            <a:picLocks noChangeAspect="1"/>
          </p:cNvPicPr>
          <p:nvPr/>
        </p:nvPicPr>
        <p:blipFill>
          <a:blip r:embed="rId4"/>
          <a:stretch>
            <a:fillRect/>
          </a:stretch>
        </p:blipFill>
        <p:spPr>
          <a:xfrm>
            <a:off x="6848475" y="2066925"/>
            <a:ext cx="5200650" cy="1733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7B105DFC-9307-14B8-B4D5-3D13FB4F4E6C}"/>
              </a:ext>
            </a:extLst>
          </p:cNvPr>
          <p:cNvPicPr>
            <a:picLocks noChangeAspect="1"/>
          </p:cNvPicPr>
          <p:nvPr/>
        </p:nvPicPr>
        <p:blipFill>
          <a:blip r:embed="rId5"/>
          <a:stretch>
            <a:fillRect/>
          </a:stretch>
        </p:blipFill>
        <p:spPr>
          <a:xfrm>
            <a:off x="657224" y="4491037"/>
            <a:ext cx="5200833" cy="1814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58BE3F04-3599-85A0-A4D8-F61AE2D867DF}"/>
              </a:ext>
            </a:extLst>
          </p:cNvPr>
          <p:cNvPicPr>
            <a:picLocks noChangeAspect="1"/>
          </p:cNvPicPr>
          <p:nvPr/>
        </p:nvPicPr>
        <p:blipFill>
          <a:blip r:embed="rId6"/>
          <a:stretch>
            <a:fillRect/>
          </a:stretch>
        </p:blipFill>
        <p:spPr>
          <a:xfrm>
            <a:off x="6991349" y="4310062"/>
            <a:ext cx="5096921" cy="1747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02888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1876425" y="73025"/>
            <a:ext cx="8448675" cy="105473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ysClr val="windowText" lastClr="000000"/>
                </a:solidFill>
                <a:latin typeface="Calibri" panose="020F0502020204030204" pitchFamily="34" charset="0"/>
                <a:cs typeface="Calibri" panose="020F0502020204030204" pitchFamily="34" charset="0"/>
              </a:rPr>
              <a:t>2. </a:t>
            </a:r>
            <a:r>
              <a:rPr lang="vi-VN" sz="3600" b="1" dirty="0">
                <a:solidFill>
                  <a:sysClr val="windowText" lastClr="000000"/>
                </a:solidFill>
                <a:latin typeface="Calibri" panose="020F0502020204030204" pitchFamily="34" charset="0"/>
                <a:cs typeface="Calibri" panose="020F0502020204030204" pitchFamily="34" charset="0"/>
              </a:rPr>
              <a:t>Sắp xếp các bước sau đây để giải quyết các khó khăn trong học tập và cuộc sống</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B70180D-8268-F327-0B27-1FE1BADC3AC2}"/>
              </a:ext>
            </a:extLst>
          </p:cNvPr>
          <p:cNvPicPr>
            <a:picLocks noChangeAspect="1"/>
          </p:cNvPicPr>
          <p:nvPr/>
        </p:nvPicPr>
        <p:blipFill>
          <a:blip r:embed="rId3"/>
          <a:stretch>
            <a:fillRect/>
          </a:stretch>
        </p:blipFill>
        <p:spPr>
          <a:xfrm>
            <a:off x="1771650" y="1233487"/>
            <a:ext cx="8667750" cy="4733925"/>
          </a:xfrm>
          <a:prstGeom prst="rect">
            <a:avLst/>
          </a:prstGeom>
        </p:spPr>
      </p:pic>
    </p:spTree>
    <p:extLst>
      <p:ext uri="{BB962C8B-B14F-4D97-AF65-F5344CB8AC3E}">
        <p14:creationId xmlns:p14="http://schemas.microsoft.com/office/powerpoint/2010/main" val="3885490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B57B0F98-39D1-8967-58D4-10048AE73060}"/>
              </a:ext>
            </a:extLst>
          </p:cNvPr>
          <p:cNvGrpSpPr/>
          <p:nvPr/>
        </p:nvGrpSpPr>
        <p:grpSpPr>
          <a:xfrm>
            <a:off x="2628900" y="219075"/>
            <a:ext cx="7115176" cy="1190625"/>
            <a:chOff x="3747135" y="266700"/>
            <a:chExt cx="4120516" cy="1190625"/>
          </a:xfrm>
        </p:grpSpPr>
        <p:pic>
          <p:nvPicPr>
            <p:cNvPr id="3" name="图片 3">
              <a:extLst>
                <a:ext uri="{FF2B5EF4-FFF2-40B4-BE49-F238E27FC236}">
                  <a16:creationId xmlns:a16="http://schemas.microsoft.com/office/drawing/2014/main" id="{E4012100-23BC-37AB-AE17-2E973B04DB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7135" y="266700"/>
              <a:ext cx="4120516" cy="1190625"/>
            </a:xfrm>
            <a:prstGeom prst="rect">
              <a:avLst/>
            </a:prstGeom>
          </p:spPr>
        </p:pic>
        <p:sp>
          <p:nvSpPr>
            <p:cNvPr id="5" name="TextBox 4">
              <a:extLst>
                <a:ext uri="{FF2B5EF4-FFF2-40B4-BE49-F238E27FC236}">
                  <a16:creationId xmlns:a16="http://schemas.microsoft.com/office/drawing/2014/main" id="{2DFE9101-5823-21DB-F7B6-568C7239023D}"/>
                </a:ext>
              </a:extLst>
            </p:cNvPr>
            <p:cNvSpPr txBox="1"/>
            <p:nvPr/>
          </p:nvSpPr>
          <p:spPr>
            <a:xfrm>
              <a:off x="4060020" y="371475"/>
              <a:ext cx="3514518" cy="954107"/>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cs typeface="Calibri" panose="020F0502020204030204" pitchFamily="34" charset="0"/>
                </a:rPr>
                <a:t>C</a:t>
              </a:r>
              <a:r>
                <a:rPr lang="vi-VN" sz="2800" b="1" dirty="0">
                  <a:solidFill>
                    <a:srgbClr val="FF0000"/>
                  </a:solidFill>
                  <a:latin typeface="Calibri" panose="020F0502020204030204" pitchFamily="34" charset="0"/>
                  <a:cs typeface="Calibri" panose="020F0502020204030204" pitchFamily="34" charset="0"/>
                </a:rPr>
                <a:t>ác bước sau đây để giải quyết các khó khăn trong học tập và cuộc sống</a:t>
              </a:r>
              <a:endParaRPr lang="en-US" sz="2800" dirty="0">
                <a:solidFill>
                  <a:srgbClr val="FF0000"/>
                </a:solidFill>
              </a:endParaRPr>
            </a:p>
          </p:txBody>
        </p:sp>
      </p:grpSp>
      <p:pic>
        <p:nvPicPr>
          <p:cNvPr id="7" name="Picture 6">
            <a:extLst>
              <a:ext uri="{FF2B5EF4-FFF2-40B4-BE49-F238E27FC236}">
                <a16:creationId xmlns:a16="http://schemas.microsoft.com/office/drawing/2014/main" id="{B2982700-E22B-A120-D8D9-AAF7DFA2C883}"/>
              </a:ext>
            </a:extLst>
          </p:cNvPr>
          <p:cNvPicPr>
            <a:picLocks noChangeAspect="1"/>
          </p:cNvPicPr>
          <p:nvPr/>
        </p:nvPicPr>
        <p:blipFill>
          <a:blip r:embed="rId4"/>
          <a:stretch>
            <a:fillRect/>
          </a:stretch>
        </p:blipFill>
        <p:spPr>
          <a:xfrm>
            <a:off x="2814637" y="2305050"/>
            <a:ext cx="6753225" cy="952500"/>
          </a:xfrm>
          <a:prstGeom prst="rect">
            <a:avLst/>
          </a:prstGeom>
        </p:spPr>
      </p:pic>
      <p:pic>
        <p:nvPicPr>
          <p:cNvPr id="9" name="Picture 8">
            <a:extLst>
              <a:ext uri="{FF2B5EF4-FFF2-40B4-BE49-F238E27FC236}">
                <a16:creationId xmlns:a16="http://schemas.microsoft.com/office/drawing/2014/main" id="{A908EFC7-4349-8EB7-9592-123D858F9BE5}"/>
              </a:ext>
            </a:extLst>
          </p:cNvPr>
          <p:cNvPicPr>
            <a:picLocks noChangeAspect="1"/>
          </p:cNvPicPr>
          <p:nvPr/>
        </p:nvPicPr>
        <p:blipFill>
          <a:blip r:embed="rId5"/>
          <a:stretch>
            <a:fillRect/>
          </a:stretch>
        </p:blipFill>
        <p:spPr>
          <a:xfrm>
            <a:off x="2881312" y="1362075"/>
            <a:ext cx="6772275" cy="933450"/>
          </a:xfrm>
          <a:prstGeom prst="rect">
            <a:avLst/>
          </a:prstGeom>
        </p:spPr>
      </p:pic>
      <p:pic>
        <p:nvPicPr>
          <p:cNvPr id="15" name="Picture 14">
            <a:extLst>
              <a:ext uri="{FF2B5EF4-FFF2-40B4-BE49-F238E27FC236}">
                <a16:creationId xmlns:a16="http://schemas.microsoft.com/office/drawing/2014/main" id="{A7E6AD6E-4715-BCE7-B8CC-086DAF94DE65}"/>
              </a:ext>
            </a:extLst>
          </p:cNvPr>
          <p:cNvPicPr>
            <a:picLocks noChangeAspect="1"/>
          </p:cNvPicPr>
          <p:nvPr/>
        </p:nvPicPr>
        <p:blipFill>
          <a:blip r:embed="rId6"/>
          <a:stretch>
            <a:fillRect/>
          </a:stretch>
        </p:blipFill>
        <p:spPr>
          <a:xfrm>
            <a:off x="2671762" y="4343400"/>
            <a:ext cx="6791325" cy="933450"/>
          </a:xfrm>
          <a:prstGeom prst="rect">
            <a:avLst/>
          </a:prstGeom>
        </p:spPr>
      </p:pic>
      <p:pic>
        <p:nvPicPr>
          <p:cNvPr id="17" name="Picture 16">
            <a:extLst>
              <a:ext uri="{FF2B5EF4-FFF2-40B4-BE49-F238E27FC236}">
                <a16:creationId xmlns:a16="http://schemas.microsoft.com/office/drawing/2014/main" id="{C4329E24-C8C4-0EE1-A072-3A26CFE6F7FF}"/>
              </a:ext>
            </a:extLst>
          </p:cNvPr>
          <p:cNvPicPr>
            <a:picLocks noChangeAspect="1"/>
          </p:cNvPicPr>
          <p:nvPr/>
        </p:nvPicPr>
        <p:blipFill>
          <a:blip r:embed="rId7"/>
          <a:stretch>
            <a:fillRect/>
          </a:stretch>
        </p:blipFill>
        <p:spPr>
          <a:xfrm>
            <a:off x="2786062" y="3395662"/>
            <a:ext cx="6734175" cy="942975"/>
          </a:xfrm>
          <a:prstGeom prst="rect">
            <a:avLst/>
          </a:prstGeom>
        </p:spPr>
      </p:pic>
      <p:pic>
        <p:nvPicPr>
          <p:cNvPr id="19" name="Picture 18">
            <a:extLst>
              <a:ext uri="{FF2B5EF4-FFF2-40B4-BE49-F238E27FC236}">
                <a16:creationId xmlns:a16="http://schemas.microsoft.com/office/drawing/2014/main" id="{EAA732DE-357E-3B0C-6D7F-0209AA033D6D}"/>
              </a:ext>
            </a:extLst>
          </p:cNvPr>
          <p:cNvPicPr>
            <a:picLocks noChangeAspect="1"/>
          </p:cNvPicPr>
          <p:nvPr/>
        </p:nvPicPr>
        <p:blipFill>
          <a:blip r:embed="rId8"/>
          <a:stretch>
            <a:fillRect/>
          </a:stretch>
        </p:blipFill>
        <p:spPr>
          <a:xfrm>
            <a:off x="2652712" y="5272087"/>
            <a:ext cx="6715125" cy="923925"/>
          </a:xfrm>
          <a:prstGeom prst="rect">
            <a:avLst/>
          </a:prstGeom>
        </p:spPr>
      </p:pic>
    </p:spTree>
    <p:extLst>
      <p:ext uri="{BB962C8B-B14F-4D97-AF65-F5344CB8AC3E}">
        <p14:creationId xmlns:p14="http://schemas.microsoft.com/office/powerpoint/2010/main" val="678688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0" y="0"/>
            <a:ext cx="12192000" cy="6858000"/>
          </a:xfrm>
          <a:prstGeom prst="rect">
            <a:avLst/>
          </a:prstGeom>
        </p:spPr>
      </p:pic>
      <p:pic>
        <p:nvPicPr>
          <p:cNvPr id="5" name="图片 4"/>
          <p:cNvPicPr>
            <a:picLocks noChangeAspect="1"/>
          </p:cNvPicPr>
          <p:nvPr/>
        </p:nvPicPr>
        <p:blipFill>
          <a:blip r:embed="rId4" cstate="screen"/>
          <a:stretch>
            <a:fillRect/>
          </a:stretch>
        </p:blipFill>
        <p:spPr>
          <a:xfrm>
            <a:off x="69215" y="0"/>
            <a:ext cx="12053621" cy="6858000"/>
          </a:xfrm>
          <a:prstGeom prst="rect">
            <a:avLst/>
          </a:prstGeom>
        </p:spPr>
      </p:pic>
      <p:pic>
        <p:nvPicPr>
          <p:cNvPr id="26" name="图片 25"/>
          <p:cNvPicPr>
            <a:picLocks noChangeAspect="1"/>
          </p:cNvPicPr>
          <p:nvPr/>
        </p:nvPicPr>
        <p:blipFill>
          <a:blip r:embed="rId5" cstate="screen"/>
          <a:stretch>
            <a:fillRect/>
          </a:stretch>
        </p:blipFill>
        <p:spPr>
          <a:xfrm>
            <a:off x="481136" y="2012950"/>
            <a:ext cx="692237" cy="1520824"/>
          </a:xfrm>
          <a:prstGeom prst="rect">
            <a:avLst/>
          </a:prstGeom>
        </p:spPr>
      </p:pic>
      <p:grpSp>
        <p:nvGrpSpPr>
          <p:cNvPr id="43" name="组合 42"/>
          <p:cNvGrpSpPr/>
          <p:nvPr/>
        </p:nvGrpSpPr>
        <p:grpSpPr>
          <a:xfrm>
            <a:off x="2228491" y="1499114"/>
            <a:ext cx="5447439" cy="1909673"/>
            <a:chOff x="2419609" y="1576016"/>
            <a:chExt cx="5447439" cy="1909673"/>
          </a:xfrm>
        </p:grpSpPr>
        <p:sp>
          <p:nvSpPr>
            <p:cNvPr id="39"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40"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41"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42"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862" name="Google Shape;862;p35"/>
          <p:cNvGrpSpPr/>
          <p:nvPr/>
        </p:nvGrpSpPr>
        <p:grpSpPr>
          <a:xfrm>
            <a:off x="1772285" y="595630"/>
            <a:ext cx="8794115" cy="4827905"/>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p:cNvPicPr>
            <a:picLocks noChangeAspect="1"/>
          </p:cNvPicPr>
          <p:nvPr/>
        </p:nvPicPr>
        <p:blipFill>
          <a:blip r:embed="rId6" cstate="screen"/>
          <a:stretch>
            <a:fillRect/>
          </a:stretch>
        </p:blipFill>
        <p:spPr>
          <a:xfrm>
            <a:off x="1" y="-177164"/>
            <a:ext cx="4419600" cy="2610517"/>
          </a:xfrm>
          <a:prstGeom prst="rect">
            <a:avLst/>
          </a:prstGeom>
        </p:spPr>
      </p:pic>
      <p:pic>
        <p:nvPicPr>
          <p:cNvPr id="4" name="图片 3"/>
          <p:cNvPicPr>
            <a:picLocks noChangeAspect="1"/>
          </p:cNvPicPr>
          <p:nvPr/>
        </p:nvPicPr>
        <p:blipFill>
          <a:blip r:embed="rId7" cstate="screen"/>
          <a:stretch>
            <a:fillRect/>
          </a:stretch>
        </p:blipFill>
        <p:spPr>
          <a:xfrm>
            <a:off x="7318762" y="-320674"/>
            <a:ext cx="4873238" cy="2896898"/>
          </a:xfrm>
          <a:prstGeom prst="rect">
            <a:avLst/>
          </a:prstGeom>
        </p:spPr>
      </p:pic>
      <p:pic>
        <p:nvPicPr>
          <p:cNvPr id="14" name="图片 13"/>
          <p:cNvPicPr>
            <a:picLocks noChangeAspect="1"/>
          </p:cNvPicPr>
          <p:nvPr/>
        </p:nvPicPr>
        <p:blipFill>
          <a:blip r:embed="rId8"/>
          <a:stretch>
            <a:fillRect/>
          </a:stretch>
        </p:blipFill>
        <p:spPr>
          <a:xfrm>
            <a:off x="5948767" y="489110"/>
            <a:ext cx="838200" cy="1323975"/>
          </a:xfrm>
          <a:prstGeom prst="rect">
            <a:avLst/>
          </a:prstGeom>
        </p:spPr>
      </p:pic>
      <p:pic>
        <p:nvPicPr>
          <p:cNvPr id="16" name="图片 15"/>
          <p:cNvPicPr>
            <a:picLocks noChangeAspect="1"/>
          </p:cNvPicPr>
          <p:nvPr/>
        </p:nvPicPr>
        <p:blipFill>
          <a:blip r:embed="rId9"/>
          <a:stretch>
            <a:fillRect/>
          </a:stretch>
        </p:blipFill>
        <p:spPr>
          <a:xfrm>
            <a:off x="5205569" y="895509"/>
            <a:ext cx="419100" cy="657225"/>
          </a:xfrm>
          <a:prstGeom prst="rect">
            <a:avLst/>
          </a:prstGeom>
        </p:spPr>
      </p:pic>
      <p:pic>
        <p:nvPicPr>
          <p:cNvPr id="18" name="图片 17"/>
          <p:cNvPicPr>
            <a:picLocks noChangeAspect="1"/>
          </p:cNvPicPr>
          <p:nvPr/>
        </p:nvPicPr>
        <p:blipFill>
          <a:blip r:embed="rId10" cstate="screen"/>
          <a:stretch>
            <a:fillRect/>
          </a:stretch>
        </p:blipFill>
        <p:spPr>
          <a:xfrm>
            <a:off x="2490771" y="2876073"/>
            <a:ext cx="633413" cy="1785939"/>
          </a:xfrm>
          <a:prstGeom prst="rect">
            <a:avLst/>
          </a:prstGeom>
        </p:spPr>
      </p:pic>
      <p:pic>
        <p:nvPicPr>
          <p:cNvPr id="34" name="图片 33" descr="E:\PPT\PPT\外\8月7号学校介绍PPT模板\—Pngtree—cartoon school_4426439.png—Pngtree—cartoon school_4426439"/>
          <p:cNvPicPr>
            <a:picLocks noChangeAspect="1"/>
          </p:cNvPicPr>
          <p:nvPr/>
        </p:nvPicPr>
        <p:blipFill rotWithShape="1">
          <a:blip r:embed="rId11"/>
          <a:srcRect/>
          <a:stretch>
            <a:fillRect/>
          </a:stretch>
        </p:blipFill>
        <p:spPr>
          <a:xfrm>
            <a:off x="6597899" y="2126035"/>
            <a:ext cx="6015355" cy="6016625"/>
          </a:xfrm>
          <a:prstGeom prst="rect">
            <a:avLst/>
          </a:prstGeom>
        </p:spPr>
      </p:pic>
      <p:pic>
        <p:nvPicPr>
          <p:cNvPr id="8" name="图片 7" descr="—Pngtree—school season back school bag_5759236"/>
          <p:cNvPicPr>
            <a:picLocks noChangeAspect="1"/>
          </p:cNvPicPr>
          <p:nvPr/>
        </p:nvPicPr>
        <p:blipFill>
          <a:blip r:embed="rId12"/>
          <a:srcRect t="23306" b="17787"/>
          <a:stretch>
            <a:fillRect/>
          </a:stretch>
        </p:blipFill>
        <p:spPr>
          <a:xfrm>
            <a:off x="-444500" y="3293745"/>
            <a:ext cx="6858000" cy="4039870"/>
          </a:xfrm>
          <a:prstGeom prst="rect">
            <a:avLst/>
          </a:prstGeom>
        </p:spPr>
      </p:pic>
      <p:pic>
        <p:nvPicPr>
          <p:cNvPr id="67" name="Picture 66">
            <a:extLst>
              <a:ext uri="{FF2B5EF4-FFF2-40B4-BE49-F238E27FC236}">
                <a16:creationId xmlns:a16="http://schemas.microsoft.com/office/drawing/2014/main" id="{10D391E8-A8FF-43F9-971C-0DCD086AF3AA}"/>
              </a:ext>
            </a:extLst>
          </p:cNvPr>
          <p:cNvPicPr>
            <a:picLocks noChangeAspect="1"/>
          </p:cNvPicPr>
          <p:nvPr/>
        </p:nvPicPr>
        <p:blipFill>
          <a:blip r:embed="rId13"/>
          <a:stretch>
            <a:fillRect/>
          </a:stretch>
        </p:blipFill>
        <p:spPr>
          <a:xfrm>
            <a:off x="3183122" y="1639715"/>
            <a:ext cx="5761219" cy="3359187"/>
          </a:xfrm>
          <a:prstGeom prst="rect">
            <a:avLst/>
          </a:prstGeom>
        </p:spPr>
      </p:pic>
      <p:pic>
        <p:nvPicPr>
          <p:cNvPr id="6" name="Picture 5"/>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392108" y="12040720"/>
            <a:ext cx="1205791" cy="11239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图片 9"/>
          <p:cNvPicPr>
            <a:picLocks noChangeAspect="1"/>
          </p:cNvPicPr>
          <p:nvPr>
            <p:custDataLst>
              <p:tags r:id="rId1"/>
            </p:custDataLst>
          </p:nvPr>
        </p:nvPicPr>
        <p:blipFill>
          <a:blip r:embed="rId4"/>
          <a:stretch>
            <a:fillRect/>
          </a:stretch>
        </p:blipFill>
        <p:spPr>
          <a:xfrm>
            <a:off x="3286124" y="3724275"/>
            <a:ext cx="6198637" cy="2314240"/>
          </a:xfrm>
          <a:prstGeom prst="rect">
            <a:avLst/>
          </a:prstGeom>
        </p:spPr>
      </p:pic>
      <p:sp>
        <p:nvSpPr>
          <p:cNvPr id="60" name="Text Box 56">
            <a:extLst>
              <a:ext uri="{FF2B5EF4-FFF2-40B4-BE49-F238E27FC236}">
                <a16:creationId xmlns:a16="http://schemas.microsoft.com/office/drawing/2014/main" id="{7C7C88DF-30F7-45C8-A8A2-292D3CC0C734}"/>
              </a:ext>
            </a:extLst>
          </p:cNvPr>
          <p:cNvSpPr txBox="1">
            <a:spLocks noChangeArrowheads="1"/>
          </p:cNvSpPr>
          <p:nvPr/>
        </p:nvSpPr>
        <p:spPr bwMode="auto">
          <a:xfrm>
            <a:off x="1026067" y="1671212"/>
            <a:ext cx="10229603" cy="1938992"/>
          </a:xfrm>
          <a:prstGeom prst="rect">
            <a:avLst/>
          </a:prstGeom>
          <a:solidFill>
            <a:srgbClr val="FFFF00"/>
          </a:solidFill>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4000" b="1" dirty="0">
                <a:solidFill>
                  <a:srgbClr val="002060"/>
                </a:solidFill>
                <a:latin typeface="Cambria" panose="02040503050406030204" pitchFamily="18" charset="0"/>
                <a:ea typeface="Cambria" panose="02040503050406030204" pitchFamily="18" charset="0"/>
              </a:rPr>
              <a:t>Chia sẻ về một số cách mà em đã thực hiện để vượt qua những khó khăn của bản thân trong học tập và cuộc sống</a:t>
            </a:r>
            <a:endPar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0">
                                            <p:bg/>
                                          </p:spTgt>
                                        </p:tgtEl>
                                        <p:attrNameLst>
                                          <p:attrName>style.visibility</p:attrName>
                                        </p:attrNameLst>
                                      </p:cBhvr>
                                      <p:to>
                                        <p:strVal val="visible"/>
                                      </p:to>
                                    </p:set>
                                    <p:anim calcmode="lin" valueType="num">
                                      <p:cBhvr>
                                        <p:cTn id="15" dur="1000" fill="hold"/>
                                        <p:tgtEl>
                                          <p:spTgt spid="60">
                                            <p:bg/>
                                          </p:spTgt>
                                        </p:tgtEl>
                                        <p:attrNameLst>
                                          <p:attrName>ppt_w</p:attrName>
                                        </p:attrNameLst>
                                      </p:cBhvr>
                                      <p:tavLst>
                                        <p:tav tm="0">
                                          <p:val>
                                            <p:fltVal val="0"/>
                                          </p:val>
                                        </p:tav>
                                        <p:tav tm="100000">
                                          <p:val>
                                            <p:strVal val="#ppt_w"/>
                                          </p:val>
                                        </p:tav>
                                      </p:tavLst>
                                    </p:anim>
                                    <p:anim calcmode="lin" valueType="num">
                                      <p:cBhvr>
                                        <p:cTn id="16" dur="1000" fill="hold"/>
                                        <p:tgtEl>
                                          <p:spTgt spid="60">
                                            <p:bg/>
                                          </p:spTgt>
                                        </p:tgtEl>
                                        <p:attrNameLst>
                                          <p:attrName>ppt_h</p:attrName>
                                        </p:attrNameLst>
                                      </p:cBhvr>
                                      <p:tavLst>
                                        <p:tav tm="0">
                                          <p:val>
                                            <p:fltVal val="0"/>
                                          </p:val>
                                        </p:tav>
                                        <p:tav tm="100000">
                                          <p:val>
                                            <p:strVal val="#ppt_h"/>
                                          </p:val>
                                        </p:tav>
                                      </p:tavLst>
                                    </p:anim>
                                    <p:animEffect transition="in" filter="fade">
                                      <p:cBhvr>
                                        <p:cTn id="17" dur="1000"/>
                                        <p:tgtEl>
                                          <p:spTgt spid="60">
                                            <p:bg/>
                                          </p:spTgt>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0">
                                            <p:txEl>
                                              <p:pRg st="0" end="0"/>
                                            </p:txEl>
                                          </p:spTgt>
                                        </p:tgtEl>
                                        <p:attrNameLst>
                                          <p:attrName>style.visibility</p:attrName>
                                        </p:attrNameLst>
                                      </p:cBhvr>
                                      <p:to>
                                        <p:strVal val="visible"/>
                                      </p:to>
                                    </p:set>
                                    <p:anim calcmode="lin" valueType="num">
                                      <p:cBhvr>
                                        <p:cTn id="20" dur="1000" fill="hold"/>
                                        <p:tgtEl>
                                          <p:spTgt spid="60">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60">
                                            <p:txEl>
                                              <p:pRg st="0" end="0"/>
                                            </p:txEl>
                                          </p:spTgt>
                                        </p:tgtEl>
                                        <p:attrNameLst>
                                          <p:attrName>ppt_h</p:attrName>
                                        </p:attrNameLst>
                                      </p:cBhvr>
                                      <p:tavLst>
                                        <p:tav tm="0">
                                          <p:val>
                                            <p:fltVal val="0"/>
                                          </p:val>
                                        </p:tav>
                                        <p:tav tm="100000">
                                          <p:val>
                                            <p:strVal val="#ppt_h"/>
                                          </p:val>
                                        </p:tav>
                                      </p:tavLst>
                                    </p:anim>
                                    <p:animEffect transition="in" filter="fade">
                                      <p:cBhvr>
                                        <p:cTn id="22" dur="1000"/>
                                        <p:tgtEl>
                                          <p:spTgt spid="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uiExpand="1"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 Box 56">
            <a:extLst>
              <a:ext uri="{FF2B5EF4-FFF2-40B4-BE49-F238E27FC236}">
                <a16:creationId xmlns:a16="http://schemas.microsoft.com/office/drawing/2014/main" id="{66EA5C7B-B7BB-F172-BAD7-7AFB68222B78}"/>
              </a:ext>
            </a:extLst>
          </p:cNvPr>
          <p:cNvSpPr txBox="1">
            <a:spLocks noChangeArrowheads="1"/>
          </p:cNvSpPr>
          <p:nvPr/>
        </p:nvSpPr>
        <p:spPr bwMode="auto">
          <a:xfrm>
            <a:off x="994952" y="1772177"/>
            <a:ext cx="10229603" cy="2800767"/>
          </a:xfrm>
          <a:prstGeom prst="rect">
            <a:avLst/>
          </a:prstGeom>
          <a:solidFill>
            <a:schemeClr val="accent6">
              <a:lumMod val="40000"/>
              <a:lumOff val="60000"/>
            </a:schemeClr>
          </a:solidFill>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Một số cách mà em thực hiện để vượt qua khó khăn:</a:t>
            </a:r>
          </a:p>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Không bao giờ bỏ cuộc khi gặp khó khăn</a:t>
            </a:r>
          </a:p>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Dám đối mặt và giải quyết những vấn đề đang xảy ra</a:t>
            </a:r>
          </a:p>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Luôn cố gắng phấn đấu tiến về phía trước</a:t>
            </a:r>
            <a:endPar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Effect transition="in" filter="fade">
                                      <p:cBhvr>
                                        <p:cTn id="9" dur="1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3">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1000"/>
                                        <p:tgtEl>
                                          <p:spTgt spid="3">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1000"/>
                                        <p:tgtEl>
                                          <p:spTgt spid="3">
                                            <p:txEl>
                                              <p:pRg st="2" end="2"/>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图片 2" descr="E:\PPT\PPT\外\8月7号学校介绍PPT模板\图片1.png图片1"/>
          <p:cNvPicPr>
            <a:picLocks noChangeAspect="1"/>
          </p:cNvPicPr>
          <p:nvPr/>
        </p:nvPicPr>
        <p:blipFill rotWithShape="1">
          <a:blip r:embed="rId3"/>
          <a:srcRect/>
          <a:stretch>
            <a:fillRect/>
          </a:stretch>
        </p:blipFill>
        <p:spPr>
          <a:xfrm>
            <a:off x="2379980" y="1287145"/>
            <a:ext cx="7354570" cy="4199255"/>
          </a:xfrm>
          <a:prstGeom prst="rect">
            <a:avLst/>
          </a:prstGeom>
        </p:spPr>
      </p:pic>
      <p:pic>
        <p:nvPicPr>
          <p:cNvPr id="5" name="Picture 4">
            <a:extLst>
              <a:ext uri="{FF2B5EF4-FFF2-40B4-BE49-F238E27FC236}">
                <a16:creationId xmlns:a16="http://schemas.microsoft.com/office/drawing/2014/main" id="{986D4B45-56B6-31B8-C6A0-771031CE5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6256" y="2103120"/>
            <a:ext cx="5251861" cy="1785266"/>
          </a:xfrm>
          <a:prstGeom prst="rect">
            <a:avLst/>
          </a:prstGeom>
        </p:spPr>
      </p:pic>
    </p:spTree>
    <p:extLst>
      <p:ext uri="{BB962C8B-B14F-4D97-AF65-F5344CB8AC3E}">
        <p14:creationId xmlns:p14="http://schemas.microsoft.com/office/powerpoint/2010/main" val="3072440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485776" y="123825"/>
            <a:ext cx="11049000" cy="73342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ysClr val="windowText" lastClr="000000"/>
                </a:solidFill>
                <a:latin typeface="Calibri" panose="020F0502020204030204" pitchFamily="34" charset="0"/>
                <a:cs typeface="Calibri" panose="020F0502020204030204" pitchFamily="34" charset="0"/>
              </a:rPr>
              <a:t>1. Quan </a:t>
            </a:r>
            <a:r>
              <a:rPr lang="en-US" sz="4000" b="1" dirty="0" err="1">
                <a:solidFill>
                  <a:sysClr val="windowText" lastClr="000000"/>
                </a:solidFill>
                <a:latin typeface="Calibri" panose="020F0502020204030204" pitchFamily="34" charset="0"/>
                <a:cs typeface="Calibri" panose="020F0502020204030204" pitchFamily="34" charset="0"/>
              </a:rPr>
              <a:t>sát</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tranh</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và</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trả</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lời</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câu</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hỏi</a:t>
            </a:r>
            <a:r>
              <a:rPr lang="en-US" sz="4000" b="1" dirty="0">
                <a:solidFill>
                  <a:sysClr val="windowText" lastClr="00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FE108294-F7B2-F050-4495-7C8BA54F441B}"/>
              </a:ext>
            </a:extLst>
          </p:cNvPr>
          <p:cNvPicPr>
            <a:picLocks noChangeAspect="1"/>
          </p:cNvPicPr>
          <p:nvPr/>
        </p:nvPicPr>
        <p:blipFill>
          <a:blip r:embed="rId3"/>
          <a:stretch>
            <a:fillRect/>
          </a:stretch>
        </p:blipFill>
        <p:spPr>
          <a:xfrm>
            <a:off x="2104820" y="1047280"/>
            <a:ext cx="7657240" cy="4986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7" name="Picture 56">
            <a:extLst>
              <a:ext uri="{FF2B5EF4-FFF2-40B4-BE49-F238E27FC236}">
                <a16:creationId xmlns:a16="http://schemas.microsoft.com/office/drawing/2014/main" id="{144B8B3D-94F5-464B-865E-BD66F985EA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57" b="100000" l="0" r="100000"/>
                    </a14:imgEffect>
                  </a14:imgLayer>
                </a14:imgProps>
              </a:ext>
            </a:extLst>
          </a:blip>
          <a:stretch>
            <a:fillRect/>
          </a:stretch>
        </p:blipFill>
        <p:spPr>
          <a:xfrm>
            <a:off x="143803" y="3658516"/>
            <a:ext cx="5357903" cy="3067400"/>
          </a:xfrm>
          <a:prstGeom prst="rect">
            <a:avLst/>
          </a:prstGeom>
        </p:spPr>
      </p:pic>
      <p:pic>
        <p:nvPicPr>
          <p:cNvPr id="58" name="Picture 11">
            <a:extLst>
              <a:ext uri="{FF2B5EF4-FFF2-40B4-BE49-F238E27FC236}">
                <a16:creationId xmlns:a16="http://schemas.microsoft.com/office/drawing/2014/main" id="{82422DE3-AB8D-4212-9D12-89BC510A3E8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5187" y="2094104"/>
            <a:ext cx="2596642" cy="2187671"/>
          </a:xfrm>
          <a:prstGeom prst="rect">
            <a:avLst/>
          </a:prstGeom>
        </p:spPr>
      </p:pic>
      <p:sp>
        <p:nvSpPr>
          <p:cNvPr id="59" name="TextBox 58">
            <a:extLst>
              <a:ext uri="{FF2B5EF4-FFF2-40B4-BE49-F238E27FC236}">
                <a16:creationId xmlns:a16="http://schemas.microsoft.com/office/drawing/2014/main" id="{B1576273-0CAB-460D-BF9E-F0CD62074F43}"/>
              </a:ext>
            </a:extLst>
          </p:cNvPr>
          <p:cNvSpPr txBox="1"/>
          <p:nvPr/>
        </p:nvSpPr>
        <p:spPr>
          <a:xfrm>
            <a:off x="541320" y="2688958"/>
            <a:ext cx="2992890" cy="100303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libri"/>
                <a:ea typeface="+mn-ea"/>
                <a:cs typeface="+mn-cs"/>
              </a:rPr>
              <a:t>NHÓM 4</a:t>
            </a:r>
          </a:p>
        </p:txBody>
      </p:sp>
      <p:pic>
        <p:nvPicPr>
          <p:cNvPr id="65" name="图片 3">
            <a:extLst>
              <a:ext uri="{FF2B5EF4-FFF2-40B4-BE49-F238E27FC236}">
                <a16:creationId xmlns:a16="http://schemas.microsoft.com/office/drawing/2014/main" id="{6E26669C-C1A0-4E5E-A89F-E20C7C58C7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7674" y="572770"/>
            <a:ext cx="6953251" cy="2276476"/>
          </a:xfrm>
          <a:prstGeom prst="rect">
            <a:avLst/>
          </a:prstGeom>
        </p:spPr>
      </p:pic>
      <p:sp>
        <p:nvSpPr>
          <p:cNvPr id="67" name="TextBox 66">
            <a:extLst>
              <a:ext uri="{FF2B5EF4-FFF2-40B4-BE49-F238E27FC236}">
                <a16:creationId xmlns:a16="http://schemas.microsoft.com/office/drawing/2014/main" id="{0EF1E6C6-9B4D-4269-9B41-5FF2080C68D0}"/>
              </a:ext>
            </a:extLst>
          </p:cNvPr>
          <p:cNvSpPr txBox="1"/>
          <p:nvPr/>
        </p:nvSpPr>
        <p:spPr>
          <a:xfrm>
            <a:off x="4429126" y="746144"/>
            <a:ext cx="6705600" cy="1754326"/>
          </a:xfrm>
          <a:prstGeom prst="rect">
            <a:avLst/>
          </a:prstGeom>
          <a:noFill/>
        </p:spPr>
        <p:txBody>
          <a:bodyPr wrap="square">
            <a:spAutoFit/>
          </a:bodyPr>
          <a:lstStyle/>
          <a:p>
            <a:pPr lvl="0" algn="just" defTabSz="457200">
              <a:defRPr/>
            </a:pPr>
            <a:r>
              <a:rPr lang="vi-VN" sz="36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a. Các bạn trong tranh trên đã biết vượt qua khó khăn trong học tập và cuộc sống như thế nào</a:t>
            </a:r>
            <a:r>
              <a:rPr lang="en-US" sz="36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图片 3">
            <a:extLst>
              <a:ext uri="{FF2B5EF4-FFF2-40B4-BE49-F238E27FC236}">
                <a16:creationId xmlns:a16="http://schemas.microsoft.com/office/drawing/2014/main" id="{AAC44AD5-80D3-AB6C-9DD7-0A2466B03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3434" y="2990850"/>
            <a:ext cx="6953251" cy="1845310"/>
          </a:xfrm>
          <a:prstGeom prst="rect">
            <a:avLst/>
          </a:prstGeom>
        </p:spPr>
      </p:pic>
      <p:sp>
        <p:nvSpPr>
          <p:cNvPr id="3" name="TextBox 2">
            <a:extLst>
              <a:ext uri="{FF2B5EF4-FFF2-40B4-BE49-F238E27FC236}">
                <a16:creationId xmlns:a16="http://schemas.microsoft.com/office/drawing/2014/main" id="{4874A5A0-D4CA-BB43-72C0-356311BC91C0}"/>
              </a:ext>
            </a:extLst>
          </p:cNvPr>
          <p:cNvSpPr txBox="1"/>
          <p:nvPr/>
        </p:nvSpPr>
        <p:spPr>
          <a:xfrm>
            <a:off x="4794886" y="3164224"/>
            <a:ext cx="6705600" cy="1569660"/>
          </a:xfrm>
          <a:prstGeom prst="rect">
            <a:avLst/>
          </a:prstGeom>
          <a:noFill/>
        </p:spPr>
        <p:txBody>
          <a:bodyPr wrap="square">
            <a:spAutoFit/>
          </a:bodyPr>
          <a:lstStyle/>
          <a:p>
            <a:pPr lvl="0" algn="just" defTabSz="457200">
              <a:defRPr/>
            </a:pPr>
            <a:r>
              <a:rPr lang="vi-VN" sz="32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b. Em hãy kể thêm một số khó khăn trong học tập hoặc cuộc sống và cách vượt qua khó khăn đó.</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715270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14" presetClass="entr" presetSubtype="10"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randombar(horizontal)">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312242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F23809CB-0B6D-DC63-3950-11DC5A41C7CC}"/>
              </a:ext>
            </a:extLst>
          </p:cNvPr>
          <p:cNvPicPr>
            <a:picLocks noChangeAspect="1"/>
          </p:cNvPicPr>
          <p:nvPr/>
        </p:nvPicPr>
        <p:blipFill>
          <a:blip r:embed="rId3"/>
          <a:stretch>
            <a:fillRect/>
          </a:stretch>
        </p:blipFill>
        <p:spPr>
          <a:xfrm>
            <a:off x="835977" y="1762442"/>
            <a:ext cx="5207530" cy="3124518"/>
          </a:xfrm>
          <a:prstGeom prst="rect">
            <a:avLst/>
          </a:prstGeom>
        </p:spPr>
      </p:pic>
      <p:sp>
        <p:nvSpPr>
          <p:cNvPr id="5" name="箭头: 五边形 5">
            <a:extLst>
              <a:ext uri="{FF2B5EF4-FFF2-40B4-BE49-F238E27FC236}">
                <a16:creationId xmlns:a16="http://schemas.microsoft.com/office/drawing/2014/main" id="{391BE48D-49DD-8E47-369D-A7261C410447}"/>
              </a:ext>
            </a:extLst>
          </p:cNvPr>
          <p:cNvSpPr/>
          <p:nvPr/>
        </p:nvSpPr>
        <p:spPr bwMode="auto">
          <a:xfrm>
            <a:off x="6715760" y="1863086"/>
            <a:ext cx="4819650" cy="3806193"/>
          </a:xfrm>
          <a:prstGeom prst="homePlate">
            <a:avLst/>
          </a:prstGeom>
          <a:solidFill>
            <a:schemeClr val="accent6">
              <a:lumMod val="20000"/>
              <a:lumOff val="80000"/>
            </a:schemeClr>
          </a:solidFill>
          <a:ln w="19050">
            <a:noFill/>
            <a:round/>
          </a:ln>
        </p:spPr>
        <p:txBody>
          <a:bodyPr anchor="ctr"/>
          <a:lstStyle/>
          <a:p>
            <a:pPr lvl="0" algn="just">
              <a:defRPr/>
            </a:pPr>
            <a:r>
              <a:rPr lang="vi-VN" sz="3200" dirty="0">
                <a:solidFill>
                  <a:srgbClr val="000000"/>
                </a:solidFill>
                <a:latin typeface="Calibri" panose="020F0502020204030204" pitchFamily="34" charset="0"/>
                <a:cs typeface="Calibri" panose="020F0502020204030204" pitchFamily="34" charset="0"/>
                <a:sym typeface="+mn-lt"/>
              </a:rPr>
              <a:t>Bạn nam đã vượt qua khó khăn bằng cách cố gắng chăm chỉ làm việc để kiếm thêm thu nhập hộ gia đình vào kì nghỉ hè</a:t>
            </a:r>
            <a:endParaRPr kumimoji="0"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2421723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84.9984251968503,&quot;width&quot;:10941.568503937007}"/>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590</Words>
  <Application>Microsoft Office PowerPoint</Application>
  <PresentationFormat>Widescreen</PresentationFormat>
  <Paragraphs>65</Paragraphs>
  <Slides>25</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宋体</vt:lpstr>
      <vt:lpstr>Arial</vt:lpstr>
      <vt:lpstr>Bubblegum Sans</vt:lpstr>
      <vt:lpstr>Calibri</vt:lpstr>
      <vt:lpstr>Cambria</vt:lpstr>
      <vt:lpstr>等线</vt:lpstr>
      <vt:lpstr>华文琥珀</vt:lpstr>
      <vt:lpstr>Times New Roman</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THKD</cp:lastModifiedBy>
  <cp:revision>47</cp:revision>
  <dcterms:created xsi:type="dcterms:W3CDTF">2023-09-29T07:50:26Z</dcterms:created>
  <dcterms:modified xsi:type="dcterms:W3CDTF">2024-11-13T14:22:15Z</dcterms:modified>
</cp:coreProperties>
</file>