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15" r:id="rId2"/>
    <p:sldId id="517" r:id="rId3"/>
    <p:sldId id="275" r:id="rId4"/>
    <p:sldId id="373" r:id="rId5"/>
    <p:sldId id="374" r:id="rId6"/>
    <p:sldId id="263" r:id="rId7"/>
    <p:sldId id="375" r:id="rId8"/>
    <p:sldId id="377" r:id="rId9"/>
    <p:sldId id="510" r:id="rId10"/>
    <p:sldId id="513" r:id="rId11"/>
    <p:sldId id="277" r:id="rId12"/>
    <p:sldId id="379" r:id="rId13"/>
    <p:sldId id="380" r:id="rId14"/>
    <p:sldId id="381" r:id="rId15"/>
    <p:sldId id="382" r:id="rId16"/>
    <p:sldId id="256" r:id="rId17"/>
    <p:sldId id="289" r:id="rId18"/>
    <p:sldId id="383" r:id="rId19"/>
    <p:sldId id="299" r:id="rId20"/>
    <p:sldId id="384" r:id="rId21"/>
    <p:sldId id="385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2B91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7" autoAdjust="0"/>
    <p:restoredTop sz="91862" autoAdjust="0"/>
  </p:normalViewPr>
  <p:slideViewPr>
    <p:cSldViewPr snapToGrid="0">
      <p:cViewPr varScale="1">
        <p:scale>
          <a:sx n="90" d="100"/>
          <a:sy n="90" d="100"/>
        </p:scale>
        <p:origin x="522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21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97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6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40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2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5151-1CD7-3BF8-13C4-EA5CA966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6FAF3-0AE3-1DBC-678A-18E695C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253FD-385F-60B2-A9F7-9AA9EF43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24BD-63C5-F45B-87E4-631DE2EA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566E9-AD30-7149-F50C-EC76F9D1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D3DC-3D97-70B8-FD04-5F77E47E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135E6-0FE4-E8DD-6F37-F41EFC5E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CFF72-C352-6716-49F2-951DCA2C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8B3B9-9F44-4224-CE2A-B5DF6D80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BFB4-07D4-39A9-664F-A0D850D0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C0B15-61B6-7F80-B95D-5DF90FA4B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9D1AD-0DCB-14A5-05B4-C0441FC9B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C089-8CB3-17D1-958E-355E50E4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353CF-9F74-090F-05B9-6C736DF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A790-A092-9DB6-D512-58CD729E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4F7D-E111-AB6B-63F4-D9155732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A35C4-B319-E564-4064-6EA878FC7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AA924-18B4-A147-E5CA-26A9D59A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F2A2-E146-ACF3-D730-1F377A55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68944-86E0-5E7A-44DE-D5A52C28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4C1B-26FA-A0A7-BD22-52F94795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F746-9A6B-32CD-2665-BE72A2713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E53CC-EDA1-355E-EE7C-8C15FD58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C65C-0C42-96CF-543F-1434C819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8E874-66FB-7E39-FB16-BC83D44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A302-94E2-7BE7-32B7-30F27C61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AEBA1-7914-DF17-DA79-2E5F1063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471F1-516C-12D1-0C93-02120D5A4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B0D52-9261-32E7-B89A-F2572E08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07DF8-0472-4362-D1EE-9C04A29E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4BA44-41D6-CBF8-3F70-A5AC0B1F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7355-AA9B-425A-37E2-1A254B2F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7D27E-7998-E4FF-3C83-B787268B8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13138-072D-74E9-CCAD-255707EA7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C06B7-5820-9FE6-6E63-1D2FE825A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F14B2-41B6-A71E-2AF7-2E7161A7B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2AA8F-2F22-51AE-F2D6-9CAC2B59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C837B-B424-4694-F688-72E9CDBD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75C32-ED3D-9B76-A7EB-B9A566B8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357C-D84A-DD7D-EF31-14326646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D3AE-4C17-B77C-0678-609A95C7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8884C-6C5E-FFEC-4AA8-F3C0DB9A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CE62-2FD9-4FEC-21E6-B249516B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BE74F-05B0-404D-EBAD-C71BCC34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B231E-112F-8B2A-88DE-A9D63575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873F-853A-3EA5-598E-F42A0E06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7F50-1328-6B05-04BE-2E19A13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A4D0-E354-10F4-5FCE-3DDC64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A3B1F-1889-48F7-0B5F-C43FFA563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B1F31-6EE5-9BD9-AEF6-9B4D0052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8D46-89CA-8856-5B27-50A56F96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EA1A5-77DB-4132-B048-DA78683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BD4C-4239-B373-0120-8379B94B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AE692-0600-60B3-9184-89779B33E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7F3BE-4ED6-C65F-FC3D-0C1B863E9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133B5-62A4-78AC-10A8-D6AE3728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4D515-B1D4-B0CD-6B08-E3D15B2A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4394-6830-3023-A498-CC638D0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BD32C27-F807-4B7A-9D8A-D84781C7F6A4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DB3CE-6B9C-2205-2880-CA62928A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B6F2A-36BD-9E20-704E-59BE3A63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5870-1987-A6B7-0204-9EB13C768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42A2-3F02-02A2-FA51-14A125192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E9D4-9F0C-E2A6-F304-D66AEC22D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3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15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14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4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26.png"/><Relationship Id="rId14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4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26.png"/><Relationship Id="rId1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14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2550" y="244064"/>
            <a:ext cx="956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22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tháng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1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2026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4614" y="1163910"/>
            <a:ext cx="243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iệt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06" y="2081396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</a:p>
          <a:p>
            <a:pPr algn="ctr"/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2800" b="1" dirty="0">
              <a:solidFill>
                <a:srgbClr val="482B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38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>
            <a:extLst>
              <a:ext uri="{FF2B5EF4-FFF2-40B4-BE49-F238E27FC236}">
                <a16:creationId xmlns:a16="http://schemas.microsoft.com/office/drawing/2014/main" id="{61A16DFF-BD94-E215-8A58-20ECBD0F9977}"/>
              </a:ext>
            </a:extLst>
          </p:cNvPr>
          <p:cNvSpPr/>
          <p:nvPr/>
        </p:nvSpPr>
        <p:spPr>
          <a:xfrm>
            <a:off x="2968487" y="273233"/>
            <a:ext cx="5249065" cy="747184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Arial" pitchFamily="34" charset="0"/>
              </a:rPr>
              <a:t>Sự</a:t>
            </a:r>
            <a:r>
              <a:rPr lang="en-US" sz="36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36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itchFamily="34" charset="0"/>
              </a:rPr>
              <a:t>thành</a:t>
            </a:r>
            <a:r>
              <a:rPr lang="en-US" sz="36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itchFamily="34" charset="0"/>
              </a:rPr>
              <a:t>Cổ</a:t>
            </a:r>
            <a:r>
              <a:rPr lang="en-US" sz="3600" b="1" dirty="0">
                <a:latin typeface="UTM Avo" panose="02040603050506020204" pitchFamily="18" charset="0"/>
                <a:cs typeface="Arial" pitchFamily="34" charset="0"/>
              </a:rPr>
              <a:t> Loa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B1078B-E0CB-B09C-0786-F9BEA81367D1}"/>
              </a:ext>
            </a:extLst>
          </p:cNvPr>
          <p:cNvGrpSpPr/>
          <p:nvPr/>
        </p:nvGrpSpPr>
        <p:grpSpPr>
          <a:xfrm>
            <a:off x="1139688" y="1138777"/>
            <a:ext cx="9421458" cy="5719223"/>
            <a:chOff x="5181600" y="592073"/>
            <a:chExt cx="12296775" cy="944221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9626D1-F0D4-BF8B-A7AC-E81476CB3B94}"/>
                </a:ext>
              </a:extLst>
            </p:cNvPr>
            <p:cNvGrpSpPr/>
            <p:nvPr/>
          </p:nvGrpSpPr>
          <p:grpSpPr>
            <a:xfrm>
              <a:off x="5181600" y="592073"/>
              <a:ext cx="12296775" cy="6804536"/>
              <a:chOff x="4007094" y="2502098"/>
              <a:chExt cx="12296775" cy="6804536"/>
            </a:xfrm>
          </p:grpSpPr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B40C286E-7D18-2EAC-5641-A24D6C349B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631" y="7744534"/>
                <a:ext cx="12077700" cy="156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0C717FA4-3A92-A1F9-4C52-B1AEEA85B5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7094" y="2502098"/>
                <a:ext cx="12296775" cy="524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690E53D9-BCB0-FB87-B427-36F5229B5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780" y="7490028"/>
              <a:ext cx="12096749" cy="2544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63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1A88F4BA-2E48-FB58-9BE1-A062C013BC20}"/>
              </a:ext>
            </a:extLst>
          </p:cNvPr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2.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hiểu</a:t>
            </a:r>
            <a:endParaRPr lang="en-US" sz="2667" b="1" dirty="0"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FF0EA-9146-549D-9E31-BA3EF39493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799" y="1873202"/>
            <a:ext cx="4572001" cy="46562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172574-5875-4D1F-B350-278DD938329D}"/>
              </a:ext>
            </a:extLst>
          </p:cNvPr>
          <p:cNvGrpSpPr/>
          <p:nvPr/>
        </p:nvGrpSpPr>
        <p:grpSpPr>
          <a:xfrm>
            <a:off x="5199717" y="1802170"/>
            <a:ext cx="5939338" cy="1607971"/>
            <a:chOff x="6137030" y="2324100"/>
            <a:chExt cx="7924800" cy="2411956"/>
          </a:xfrm>
        </p:grpSpPr>
        <p:sp>
          <p:nvSpPr>
            <p:cNvPr id="6" name="Rounded Rectangle 27">
              <a:extLst>
                <a:ext uri="{FF2B5EF4-FFF2-40B4-BE49-F238E27FC236}">
                  <a16:creationId xmlns:a16="http://schemas.microsoft.com/office/drawing/2014/main" id="{3A376708-6B24-3868-A998-BC44DBA9A5E2}"/>
                </a:ext>
              </a:extLst>
            </p:cNvPr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611DE7-AA14-77F2-9B15-C9DAA8FBF0FD}"/>
                </a:ext>
              </a:extLst>
            </p:cNvPr>
            <p:cNvGrpSpPr/>
            <p:nvPr/>
          </p:nvGrpSpPr>
          <p:grpSpPr>
            <a:xfrm>
              <a:off x="6145780" y="2552699"/>
              <a:ext cx="7611250" cy="1954756"/>
              <a:chOff x="6145780" y="2552699"/>
              <a:chExt cx="7611250" cy="1954756"/>
            </a:xfrm>
          </p:grpSpPr>
          <p:sp>
            <p:nvSpPr>
              <p:cNvPr id="8" name="Rounded Rectangle 28">
                <a:extLst>
                  <a:ext uri="{FF2B5EF4-FFF2-40B4-BE49-F238E27FC236}">
                    <a16:creationId xmlns:a16="http://schemas.microsoft.com/office/drawing/2014/main" id="{62E026FB-B604-598D-4538-F3D8BEF723C2}"/>
                  </a:ext>
                </a:extLst>
              </p:cNvPr>
              <p:cNvSpPr/>
              <p:nvPr/>
            </p:nvSpPr>
            <p:spPr>
              <a:xfrm>
                <a:off x="6441830" y="2552699"/>
                <a:ext cx="7315200" cy="1954756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54DDD3-77E7-972F-7E94-C0AB6E3DF524}"/>
                  </a:ext>
                </a:extLst>
              </p:cNvPr>
              <p:cNvSpPr/>
              <p:nvPr/>
            </p:nvSpPr>
            <p:spPr>
              <a:xfrm>
                <a:off x="6145780" y="2615339"/>
                <a:ext cx="7476435" cy="1692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latin typeface="UTM Avo" panose="02040603050506020204" pitchFamily="18" charset="0"/>
                    <a:cs typeface="Arial" pitchFamily="34" charset="0"/>
                  </a:rPr>
                  <a:t>Câu 1</a:t>
                </a:r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. Qua </a:t>
                </a:r>
                <a:r>
                  <a:rPr lang="en-US" sz="2400" dirty="0" err="1">
                    <a:latin typeface="UTM Avo" panose="02040603050506020204" pitchFamily="18" charset="0"/>
                    <a:cs typeface="Arial" pitchFamily="34" charset="0"/>
                  </a:rPr>
                  <a:t>đoạn</a:t>
                </a:r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 1, </a:t>
                </a:r>
                <a:r>
                  <a:rPr lang="en-US" sz="2400" dirty="0" err="1">
                    <a:latin typeface="UTM Avo" panose="02040603050506020204" pitchFamily="18" charset="0"/>
                    <a:cs typeface="Arial" pitchFamily="34" charset="0"/>
                  </a:rPr>
                  <a:t>em</a:t>
                </a:r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itchFamily="34" charset="0"/>
                  </a:rPr>
                  <a:t>biết</a:t>
                </a:r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itchFamily="34" charset="0"/>
                  </a:rPr>
                  <a:t>điều</a:t>
                </a:r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itchFamily="34" charset="0"/>
                  </a:rPr>
                  <a:t>gì</a:t>
                </a:r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itchFamily="34" charset="0"/>
                  </a:rPr>
                  <a:t>về</a:t>
                </a:r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itchFamily="34" charset="0"/>
                  </a:rPr>
                  <a:t>vua</a:t>
                </a:r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 An </a:t>
                </a:r>
                <a:r>
                  <a:rPr lang="en-US" sz="2400" dirty="0" err="1">
                    <a:latin typeface="UTM Avo" panose="02040603050506020204" pitchFamily="18" charset="0"/>
                    <a:cs typeface="Arial" pitchFamily="34" charset="0"/>
                  </a:rPr>
                  <a:t>Dương</a:t>
                </a:r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itchFamily="34" charset="0"/>
                  </a:rPr>
                  <a:t>Vương</a:t>
                </a:r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? 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DC2D1-0A38-1E25-EF80-ECC1F8C692E8}"/>
              </a:ext>
            </a:extLst>
          </p:cNvPr>
          <p:cNvGrpSpPr/>
          <p:nvPr/>
        </p:nvGrpSpPr>
        <p:grpSpPr>
          <a:xfrm>
            <a:off x="5206275" y="3510804"/>
            <a:ext cx="5939338" cy="2870224"/>
            <a:chOff x="6137030" y="2324100"/>
            <a:chExt cx="7924800" cy="2411956"/>
          </a:xfrm>
        </p:grpSpPr>
        <p:sp>
          <p:nvSpPr>
            <p:cNvPr id="11" name="Rounded Rectangle 33">
              <a:extLst>
                <a:ext uri="{FF2B5EF4-FFF2-40B4-BE49-F238E27FC236}">
                  <a16:creationId xmlns:a16="http://schemas.microsoft.com/office/drawing/2014/main" id="{52673ACC-1BE8-8BD0-DB74-E43D7E9980DC}"/>
                </a:ext>
              </a:extLst>
            </p:cNvPr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1982C6A-7392-D779-AE44-AF060A71974B}"/>
                </a:ext>
              </a:extLst>
            </p:cNvPr>
            <p:cNvGrpSpPr/>
            <p:nvPr/>
          </p:nvGrpSpPr>
          <p:grpSpPr>
            <a:xfrm>
              <a:off x="6441830" y="2552700"/>
              <a:ext cx="7315200" cy="1954756"/>
              <a:chOff x="6441830" y="2552700"/>
              <a:chExt cx="7315200" cy="1954756"/>
            </a:xfrm>
          </p:grpSpPr>
          <p:sp>
            <p:nvSpPr>
              <p:cNvPr id="13" name="Rounded Rectangle 35">
                <a:extLst>
                  <a:ext uri="{FF2B5EF4-FFF2-40B4-BE49-F238E27FC236}">
                    <a16:creationId xmlns:a16="http://schemas.microsoft.com/office/drawing/2014/main" id="{86B43E34-C2D6-6689-C0D1-A1105573A114}"/>
                  </a:ext>
                </a:extLst>
              </p:cNvPr>
              <p:cNvSpPr/>
              <p:nvPr/>
            </p:nvSpPr>
            <p:spPr>
              <a:xfrm>
                <a:off x="6441830" y="2552700"/>
                <a:ext cx="7315200" cy="195475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CC0193-6A16-CA16-0C21-D3A28D4FA5C2}"/>
                  </a:ext>
                </a:extLst>
              </p:cNvPr>
              <p:cNvSpPr/>
              <p:nvPr/>
            </p:nvSpPr>
            <p:spPr>
              <a:xfrm>
                <a:off x="6567892" y="2555837"/>
                <a:ext cx="7045571" cy="1882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UTM Avo" panose="02040603050506020204" pitchFamily="18" charset="0"/>
                    <a:cs typeface="Arial" pitchFamily="34" charset="0"/>
                  </a:rPr>
                  <a:t>An Dương Vương là vị vua đã lập nên nước Âu Lạc. Nhà vua cũng là người chỉ huy đánh thắng quân xâm lược Tần.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340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1A88F4BA-2E48-FB58-9BE1-A062C013BC20}"/>
              </a:ext>
            </a:extLst>
          </p:cNvPr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2.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hiểu</a:t>
            </a:r>
            <a:endParaRPr lang="en-US" sz="2667" b="1" dirty="0"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172574-5875-4D1F-B350-278DD938329D}"/>
              </a:ext>
            </a:extLst>
          </p:cNvPr>
          <p:cNvGrpSpPr/>
          <p:nvPr/>
        </p:nvGrpSpPr>
        <p:grpSpPr>
          <a:xfrm>
            <a:off x="4876800" y="2309571"/>
            <a:ext cx="6262255" cy="1607971"/>
            <a:chOff x="6137030" y="2324100"/>
            <a:chExt cx="7924800" cy="2411956"/>
          </a:xfrm>
        </p:grpSpPr>
        <p:sp>
          <p:nvSpPr>
            <p:cNvPr id="6" name="Rounded Rectangle 27">
              <a:extLst>
                <a:ext uri="{FF2B5EF4-FFF2-40B4-BE49-F238E27FC236}">
                  <a16:creationId xmlns:a16="http://schemas.microsoft.com/office/drawing/2014/main" id="{3A376708-6B24-3868-A998-BC44DBA9A5E2}"/>
                </a:ext>
              </a:extLst>
            </p:cNvPr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611DE7-AA14-77F2-9B15-C9DAA8FBF0FD}"/>
                </a:ext>
              </a:extLst>
            </p:cNvPr>
            <p:cNvGrpSpPr/>
            <p:nvPr/>
          </p:nvGrpSpPr>
          <p:grpSpPr>
            <a:xfrm>
              <a:off x="6145782" y="2552699"/>
              <a:ext cx="7611248" cy="1954756"/>
              <a:chOff x="6145782" y="2552699"/>
              <a:chExt cx="7611248" cy="1954756"/>
            </a:xfrm>
          </p:grpSpPr>
          <p:sp>
            <p:nvSpPr>
              <p:cNvPr id="8" name="Rounded Rectangle 28">
                <a:extLst>
                  <a:ext uri="{FF2B5EF4-FFF2-40B4-BE49-F238E27FC236}">
                    <a16:creationId xmlns:a16="http://schemas.microsoft.com/office/drawing/2014/main" id="{62E026FB-B604-598D-4538-F3D8BEF723C2}"/>
                  </a:ext>
                </a:extLst>
              </p:cNvPr>
              <p:cNvSpPr/>
              <p:nvPr/>
            </p:nvSpPr>
            <p:spPr>
              <a:xfrm>
                <a:off x="6441830" y="2552699"/>
                <a:ext cx="7315200" cy="1954756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54DDD3-77E7-972F-7E94-C0AB6E3DF524}"/>
                  </a:ext>
                </a:extLst>
              </p:cNvPr>
              <p:cNvSpPr/>
              <p:nvPr/>
            </p:nvSpPr>
            <p:spPr>
              <a:xfrm>
                <a:off x="6145782" y="2692596"/>
                <a:ext cx="7493480" cy="1554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b="1" dirty="0">
                    <a:latin typeface="UTM Avo" panose="02040603050506020204" pitchFamily="18" charset="0"/>
                    <a:cs typeface="Arial" pitchFamily="34" charset="0"/>
                  </a:rPr>
                  <a:t>Câu 2. 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Ban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đầu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,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công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việc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xây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thành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của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nhà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vua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gặp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khó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khăn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gì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? 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DC2D1-0A38-1E25-EF80-ECC1F8C692E8}"/>
              </a:ext>
            </a:extLst>
          </p:cNvPr>
          <p:cNvGrpSpPr/>
          <p:nvPr/>
        </p:nvGrpSpPr>
        <p:grpSpPr>
          <a:xfrm>
            <a:off x="5206275" y="4018205"/>
            <a:ext cx="5939338" cy="1947887"/>
            <a:chOff x="6137030" y="2324100"/>
            <a:chExt cx="7924800" cy="1636882"/>
          </a:xfrm>
        </p:grpSpPr>
        <p:sp>
          <p:nvSpPr>
            <p:cNvPr id="11" name="Rounded Rectangle 33">
              <a:extLst>
                <a:ext uri="{FF2B5EF4-FFF2-40B4-BE49-F238E27FC236}">
                  <a16:creationId xmlns:a16="http://schemas.microsoft.com/office/drawing/2014/main" id="{52673ACC-1BE8-8BD0-DB74-E43D7E9980DC}"/>
                </a:ext>
              </a:extLst>
            </p:cNvPr>
            <p:cNvSpPr/>
            <p:nvPr/>
          </p:nvSpPr>
          <p:spPr>
            <a:xfrm>
              <a:off x="6137030" y="2324100"/>
              <a:ext cx="7924800" cy="163688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1982C6A-7392-D779-AE44-AF060A71974B}"/>
                </a:ext>
              </a:extLst>
            </p:cNvPr>
            <p:cNvGrpSpPr/>
            <p:nvPr/>
          </p:nvGrpSpPr>
          <p:grpSpPr>
            <a:xfrm>
              <a:off x="6441830" y="2552700"/>
              <a:ext cx="7315200" cy="1146829"/>
              <a:chOff x="6441830" y="2552700"/>
              <a:chExt cx="7315200" cy="1146829"/>
            </a:xfrm>
          </p:grpSpPr>
          <p:sp>
            <p:nvSpPr>
              <p:cNvPr id="13" name="Rounded Rectangle 35">
                <a:extLst>
                  <a:ext uri="{FF2B5EF4-FFF2-40B4-BE49-F238E27FC236}">
                    <a16:creationId xmlns:a16="http://schemas.microsoft.com/office/drawing/2014/main" id="{86B43E34-C2D6-6689-C0D1-A1105573A114}"/>
                  </a:ext>
                </a:extLst>
              </p:cNvPr>
              <p:cNvSpPr/>
              <p:nvPr/>
            </p:nvSpPr>
            <p:spPr>
              <a:xfrm>
                <a:off x="6441830" y="2552700"/>
                <a:ext cx="7315200" cy="1146829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CC0193-6A16-CA16-0C21-D3A28D4FA5C2}"/>
                  </a:ext>
                </a:extLst>
              </p:cNvPr>
              <p:cNvSpPr/>
              <p:nvPr/>
            </p:nvSpPr>
            <p:spPr>
              <a:xfrm>
                <a:off x="6567892" y="2555837"/>
                <a:ext cx="7045571" cy="942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UTM Avo" panose="02040603050506020204" pitchFamily="18" charset="0"/>
                    <a:cs typeface="Arial" pitchFamily="34" charset="0"/>
                  </a:rPr>
                  <a:t>Rất nhiều lần, thành cứ đắp cao lên là lại đổ sập xuống.</a:t>
                </a:r>
              </a:p>
            </p:txBody>
          </p:sp>
        </p:grpSp>
      </p:grpSp>
      <p:pic>
        <p:nvPicPr>
          <p:cNvPr id="2" name="Picture 37">
            <a:extLst>
              <a:ext uri="{FF2B5EF4-FFF2-40B4-BE49-F238E27FC236}">
                <a16:creationId xmlns:a16="http://schemas.microsoft.com/office/drawing/2014/main" id="{C78934B7-F47F-D00F-7EB4-F0AFD20F6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3248" y="1609015"/>
            <a:ext cx="4188033" cy="431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1A88F4BA-2E48-FB58-9BE1-A062C013BC20}"/>
              </a:ext>
            </a:extLst>
          </p:cNvPr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2.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hiểu</a:t>
            </a:r>
            <a:endParaRPr lang="en-US" sz="2667" b="1" dirty="0"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DA43BF1-CD2B-4C1F-6ED7-F7CC0E6D2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6918291" cy="241511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FA86F1C9-B51C-F066-55A4-B82CDF5E1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83896">
            <a:off x="441955" y="3062163"/>
            <a:ext cx="2779344" cy="339147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DEF5F5C-1D7E-2529-F608-7CEA4BE19F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25524" y="4757902"/>
            <a:ext cx="1394025" cy="9444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172574-5875-4D1F-B350-278DD938329D}"/>
              </a:ext>
            </a:extLst>
          </p:cNvPr>
          <p:cNvGrpSpPr/>
          <p:nvPr/>
        </p:nvGrpSpPr>
        <p:grpSpPr>
          <a:xfrm>
            <a:off x="5199717" y="2309571"/>
            <a:ext cx="5939338" cy="1607971"/>
            <a:chOff x="6137030" y="2324100"/>
            <a:chExt cx="7924800" cy="2411956"/>
          </a:xfrm>
        </p:grpSpPr>
        <p:sp>
          <p:nvSpPr>
            <p:cNvPr id="6" name="Rounded Rectangle 27">
              <a:extLst>
                <a:ext uri="{FF2B5EF4-FFF2-40B4-BE49-F238E27FC236}">
                  <a16:creationId xmlns:a16="http://schemas.microsoft.com/office/drawing/2014/main" id="{3A376708-6B24-3868-A998-BC44DBA9A5E2}"/>
                </a:ext>
              </a:extLst>
            </p:cNvPr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611DE7-AA14-77F2-9B15-C9DAA8FBF0FD}"/>
                </a:ext>
              </a:extLst>
            </p:cNvPr>
            <p:cNvGrpSpPr/>
            <p:nvPr/>
          </p:nvGrpSpPr>
          <p:grpSpPr>
            <a:xfrm>
              <a:off x="6441830" y="2552699"/>
              <a:ext cx="7315200" cy="1954756"/>
              <a:chOff x="6441830" y="2552699"/>
              <a:chExt cx="7315200" cy="1954756"/>
            </a:xfrm>
          </p:grpSpPr>
          <p:sp>
            <p:nvSpPr>
              <p:cNvPr id="8" name="Rounded Rectangle 28">
                <a:extLst>
                  <a:ext uri="{FF2B5EF4-FFF2-40B4-BE49-F238E27FC236}">
                    <a16:creationId xmlns:a16="http://schemas.microsoft.com/office/drawing/2014/main" id="{62E026FB-B604-598D-4538-F3D8BEF723C2}"/>
                  </a:ext>
                </a:extLst>
              </p:cNvPr>
              <p:cNvSpPr/>
              <p:nvPr/>
            </p:nvSpPr>
            <p:spPr>
              <a:xfrm>
                <a:off x="6441830" y="2552699"/>
                <a:ext cx="7315200" cy="1954756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54DDD3-77E7-972F-7E94-C0AB6E3DF524}"/>
                  </a:ext>
                </a:extLst>
              </p:cNvPr>
              <p:cNvSpPr/>
              <p:nvPr/>
            </p:nvSpPr>
            <p:spPr>
              <a:xfrm>
                <a:off x="6559593" y="2692596"/>
                <a:ext cx="7079667" cy="1554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b="1" dirty="0">
                    <a:latin typeface="UTM Avo" panose="02040603050506020204" pitchFamily="18" charset="0"/>
                    <a:cs typeface="Arial" pitchFamily="34" charset="0"/>
                  </a:rPr>
                  <a:t>Câu 3. 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Ai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đã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giúp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nhà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vua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diệt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trừ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yêu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quái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, </a:t>
                </a:r>
                <a:r>
                  <a:rPr lang="en-US" sz="2200" dirty="0" err="1">
                    <a:latin typeface="UTM Avo" panose="02040603050506020204" pitchFamily="18" charset="0"/>
                    <a:cs typeface="Arial" pitchFamily="34" charset="0"/>
                  </a:rPr>
                  <a:t>xây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 Loa Thành? 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DC2D1-0A38-1E25-EF80-ECC1F8C692E8}"/>
              </a:ext>
            </a:extLst>
          </p:cNvPr>
          <p:cNvGrpSpPr/>
          <p:nvPr/>
        </p:nvGrpSpPr>
        <p:grpSpPr>
          <a:xfrm>
            <a:off x="5206275" y="4018205"/>
            <a:ext cx="5939338" cy="1947887"/>
            <a:chOff x="6137030" y="2324100"/>
            <a:chExt cx="7924800" cy="1636882"/>
          </a:xfrm>
        </p:grpSpPr>
        <p:sp>
          <p:nvSpPr>
            <p:cNvPr id="11" name="Rounded Rectangle 33">
              <a:extLst>
                <a:ext uri="{FF2B5EF4-FFF2-40B4-BE49-F238E27FC236}">
                  <a16:creationId xmlns:a16="http://schemas.microsoft.com/office/drawing/2014/main" id="{52673ACC-1BE8-8BD0-DB74-E43D7E9980DC}"/>
                </a:ext>
              </a:extLst>
            </p:cNvPr>
            <p:cNvSpPr/>
            <p:nvPr/>
          </p:nvSpPr>
          <p:spPr>
            <a:xfrm>
              <a:off x="6137030" y="2324100"/>
              <a:ext cx="7924800" cy="163688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1982C6A-7392-D779-AE44-AF060A71974B}"/>
                </a:ext>
              </a:extLst>
            </p:cNvPr>
            <p:cNvGrpSpPr/>
            <p:nvPr/>
          </p:nvGrpSpPr>
          <p:grpSpPr>
            <a:xfrm>
              <a:off x="6441830" y="2552700"/>
              <a:ext cx="7315200" cy="1146829"/>
              <a:chOff x="6441830" y="2552700"/>
              <a:chExt cx="7315200" cy="1146829"/>
            </a:xfrm>
          </p:grpSpPr>
          <p:sp>
            <p:nvSpPr>
              <p:cNvPr id="13" name="Rounded Rectangle 35">
                <a:extLst>
                  <a:ext uri="{FF2B5EF4-FFF2-40B4-BE49-F238E27FC236}">
                    <a16:creationId xmlns:a16="http://schemas.microsoft.com/office/drawing/2014/main" id="{86B43E34-C2D6-6689-C0D1-A1105573A114}"/>
                  </a:ext>
                </a:extLst>
              </p:cNvPr>
              <p:cNvSpPr/>
              <p:nvPr/>
            </p:nvSpPr>
            <p:spPr>
              <a:xfrm>
                <a:off x="6441830" y="2552700"/>
                <a:ext cx="7315200" cy="1146829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CC0193-6A16-CA16-0C21-D3A28D4FA5C2}"/>
                  </a:ext>
                </a:extLst>
              </p:cNvPr>
              <p:cNvSpPr/>
              <p:nvPr/>
            </p:nvSpPr>
            <p:spPr>
              <a:xfrm>
                <a:off x="6567890" y="2654750"/>
                <a:ext cx="7045571" cy="942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UTM Avo" panose="02040603050506020204" pitchFamily="18" charset="0"/>
                    <a:cs typeface="Arial" pitchFamily="34" charset="0"/>
                  </a:rPr>
                  <a:t>Đó là Thần Kim Quy, sứ giả của vua Thuỷ Tề.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747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1A88F4BA-2E48-FB58-9BE1-A062C013BC20}"/>
              </a:ext>
            </a:extLst>
          </p:cNvPr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2.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hiểu</a:t>
            </a:r>
            <a:endParaRPr lang="en-US" sz="2667" b="1" dirty="0"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172574-5875-4D1F-B350-278DD938329D}"/>
              </a:ext>
            </a:extLst>
          </p:cNvPr>
          <p:cNvGrpSpPr/>
          <p:nvPr/>
        </p:nvGrpSpPr>
        <p:grpSpPr>
          <a:xfrm>
            <a:off x="5372573" y="1821029"/>
            <a:ext cx="5939338" cy="1607971"/>
            <a:chOff x="6137030" y="2324100"/>
            <a:chExt cx="7924800" cy="2411956"/>
          </a:xfrm>
        </p:grpSpPr>
        <p:sp>
          <p:nvSpPr>
            <p:cNvPr id="6" name="Rounded Rectangle 27">
              <a:extLst>
                <a:ext uri="{FF2B5EF4-FFF2-40B4-BE49-F238E27FC236}">
                  <a16:creationId xmlns:a16="http://schemas.microsoft.com/office/drawing/2014/main" id="{3A376708-6B24-3868-A998-BC44DBA9A5E2}"/>
                </a:ext>
              </a:extLst>
            </p:cNvPr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611DE7-AA14-77F2-9B15-C9DAA8FBF0FD}"/>
                </a:ext>
              </a:extLst>
            </p:cNvPr>
            <p:cNvGrpSpPr/>
            <p:nvPr/>
          </p:nvGrpSpPr>
          <p:grpSpPr>
            <a:xfrm>
              <a:off x="6441830" y="2552699"/>
              <a:ext cx="7315200" cy="1954756"/>
              <a:chOff x="6441830" y="2552699"/>
              <a:chExt cx="7315200" cy="1954756"/>
            </a:xfrm>
          </p:grpSpPr>
          <p:sp>
            <p:nvSpPr>
              <p:cNvPr id="8" name="Rounded Rectangle 28">
                <a:extLst>
                  <a:ext uri="{FF2B5EF4-FFF2-40B4-BE49-F238E27FC236}">
                    <a16:creationId xmlns:a16="http://schemas.microsoft.com/office/drawing/2014/main" id="{62E026FB-B604-598D-4538-F3D8BEF723C2}"/>
                  </a:ext>
                </a:extLst>
              </p:cNvPr>
              <p:cNvSpPr/>
              <p:nvPr/>
            </p:nvSpPr>
            <p:spPr>
              <a:xfrm>
                <a:off x="6441830" y="2552699"/>
                <a:ext cx="7315200" cy="1954756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D54DDD3-77E7-972F-7E94-C0AB6E3DF524}"/>
                  </a:ext>
                </a:extLst>
              </p:cNvPr>
              <p:cNvSpPr/>
              <p:nvPr/>
            </p:nvSpPr>
            <p:spPr>
              <a:xfrm>
                <a:off x="6585394" y="2692596"/>
                <a:ext cx="7045571" cy="1554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b="1" dirty="0">
                    <a:latin typeface="UTM Avo" panose="02040603050506020204" pitchFamily="18" charset="0"/>
                    <a:cs typeface="Arial" pitchFamily="34" charset="0"/>
                  </a:rPr>
                  <a:t>Câu 4</a:t>
                </a:r>
                <a:r>
                  <a:rPr lang="en-US" sz="2200" dirty="0">
                    <a:latin typeface="UTM Avo" panose="02040603050506020204" pitchFamily="18" charset="0"/>
                    <a:cs typeface="Arial" pitchFamily="34" charset="0"/>
                  </a:rPr>
                  <a:t>. </a:t>
                </a:r>
                <a:r>
                  <a:rPr lang="vi-VN" sz="2200" dirty="0">
                    <a:latin typeface="UTM Avo" panose="02040603050506020204" pitchFamily="18" charset="0"/>
                    <a:cs typeface="Arial" pitchFamily="34" charset="0"/>
                  </a:rPr>
                  <a:t>Thần Kim Quy làm gì và nói gì với nhà vua trước khi chia tay? </a:t>
                </a:r>
                <a:endParaRPr lang="en-US" sz="2200" dirty="0">
                  <a:latin typeface="UTM Avo" panose="02040603050506020204" pitchFamily="18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DC2D1-0A38-1E25-EF80-ECC1F8C692E8}"/>
              </a:ext>
            </a:extLst>
          </p:cNvPr>
          <p:cNvGrpSpPr/>
          <p:nvPr/>
        </p:nvGrpSpPr>
        <p:grpSpPr>
          <a:xfrm>
            <a:off x="5021391" y="3510804"/>
            <a:ext cx="6459252" cy="3422911"/>
            <a:chOff x="6137030" y="2324100"/>
            <a:chExt cx="7924800" cy="2640556"/>
          </a:xfrm>
        </p:grpSpPr>
        <p:sp>
          <p:nvSpPr>
            <p:cNvPr id="11" name="Rounded Rectangle 33">
              <a:extLst>
                <a:ext uri="{FF2B5EF4-FFF2-40B4-BE49-F238E27FC236}">
                  <a16:creationId xmlns:a16="http://schemas.microsoft.com/office/drawing/2014/main" id="{52673ACC-1BE8-8BD0-DB74-E43D7E9980DC}"/>
                </a:ext>
              </a:extLst>
            </p:cNvPr>
            <p:cNvSpPr/>
            <p:nvPr/>
          </p:nvSpPr>
          <p:spPr>
            <a:xfrm>
              <a:off x="6137030" y="2324100"/>
              <a:ext cx="7924800" cy="24119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1982C6A-7392-D779-AE44-AF060A71974B}"/>
                </a:ext>
              </a:extLst>
            </p:cNvPr>
            <p:cNvGrpSpPr/>
            <p:nvPr/>
          </p:nvGrpSpPr>
          <p:grpSpPr>
            <a:xfrm>
              <a:off x="6441830" y="2552700"/>
              <a:ext cx="7315200" cy="2411956"/>
              <a:chOff x="6441830" y="2552700"/>
              <a:chExt cx="7315200" cy="2411956"/>
            </a:xfrm>
          </p:grpSpPr>
          <p:sp>
            <p:nvSpPr>
              <p:cNvPr id="13" name="Rounded Rectangle 35">
                <a:extLst>
                  <a:ext uri="{FF2B5EF4-FFF2-40B4-BE49-F238E27FC236}">
                    <a16:creationId xmlns:a16="http://schemas.microsoft.com/office/drawing/2014/main" id="{86B43E34-C2D6-6689-C0D1-A1105573A114}"/>
                  </a:ext>
                </a:extLst>
              </p:cNvPr>
              <p:cNvSpPr/>
              <p:nvPr/>
            </p:nvSpPr>
            <p:spPr>
              <a:xfrm>
                <a:off x="6441830" y="2552700"/>
                <a:ext cx="7315200" cy="195475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CC0193-6A16-CA16-0C21-D3A28D4FA5C2}"/>
                  </a:ext>
                </a:extLst>
              </p:cNvPr>
              <p:cNvSpPr/>
              <p:nvPr/>
            </p:nvSpPr>
            <p:spPr>
              <a:xfrm>
                <a:off x="6567892" y="2614246"/>
                <a:ext cx="7045571" cy="2350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>
                    <a:latin typeface="UTM Avo" panose="02040603050506020204" pitchFamily="18" charset="0"/>
                    <a:cs typeface="Arial" pitchFamily="34" charset="0"/>
                  </a:rPr>
                  <a:t>Thần Kim Quy rút một chiếc móng của mình đưa cho An Dương Vương và bảo: “Nhà vua giữ lấy móng này để làm lẫy nỏ. Khi có giặc thì đem ra bắn, một phát có thể giết được hàng nghìn quân giặc.”</a:t>
                </a:r>
              </a:p>
            </p:txBody>
          </p:sp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69E6BCAB-4560-8E8E-2BEB-ADAE374CC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5038" y="2706003"/>
            <a:ext cx="4622801" cy="279013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1AFB5BF-84F2-0CED-E653-62D1B35564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85403" y="3210554"/>
            <a:ext cx="1517415" cy="12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1A88F4BA-2E48-FB58-9BE1-A062C013BC20}"/>
              </a:ext>
            </a:extLst>
          </p:cNvPr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2.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hiểu</a:t>
            </a:r>
            <a:endParaRPr lang="en-US" sz="2667" b="1" dirty="0"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9D965F-B45D-3E2B-63F8-23175D236FF6}"/>
              </a:ext>
            </a:extLst>
          </p:cNvPr>
          <p:cNvGrpSpPr/>
          <p:nvPr/>
        </p:nvGrpSpPr>
        <p:grpSpPr>
          <a:xfrm>
            <a:off x="2232018" y="1849884"/>
            <a:ext cx="9261312" cy="942110"/>
            <a:chOff x="3731874" y="1274386"/>
            <a:chExt cx="13891968" cy="18117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BE7785-E56B-2AD7-22D3-2F0D8DA6B944}"/>
                </a:ext>
              </a:extLst>
            </p:cNvPr>
            <p:cNvGrpSpPr/>
            <p:nvPr/>
          </p:nvGrpSpPr>
          <p:grpSpPr>
            <a:xfrm>
              <a:off x="3731874" y="1274386"/>
              <a:ext cx="13891968" cy="1811714"/>
              <a:chOff x="6137030" y="2324100"/>
              <a:chExt cx="7485185" cy="1811714"/>
            </a:xfrm>
          </p:grpSpPr>
          <p:sp>
            <p:nvSpPr>
              <p:cNvPr id="18" name="Rounded Rectangle 24">
                <a:extLst>
                  <a:ext uri="{FF2B5EF4-FFF2-40B4-BE49-F238E27FC236}">
                    <a16:creationId xmlns:a16="http://schemas.microsoft.com/office/drawing/2014/main" id="{562A29C9-9A19-B3AE-D37F-E2D52551E966}"/>
                  </a:ext>
                </a:extLst>
              </p:cNvPr>
              <p:cNvSpPr/>
              <p:nvPr/>
            </p:nvSpPr>
            <p:spPr>
              <a:xfrm>
                <a:off x="6137030" y="2324100"/>
                <a:ext cx="6528840" cy="181171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49F07CC-0723-B0CF-BBE8-7F41A6B12B68}"/>
                  </a:ext>
                </a:extLst>
              </p:cNvPr>
              <p:cNvGrpSpPr/>
              <p:nvPr/>
            </p:nvGrpSpPr>
            <p:grpSpPr>
              <a:xfrm>
                <a:off x="6441830" y="2552700"/>
                <a:ext cx="7180385" cy="1278314"/>
                <a:chOff x="6441830" y="2552700"/>
                <a:chExt cx="7180385" cy="1278314"/>
              </a:xfrm>
            </p:grpSpPr>
            <p:sp>
              <p:nvSpPr>
                <p:cNvPr id="20" name="Rounded Rectangle 26">
                  <a:extLst>
                    <a:ext uri="{FF2B5EF4-FFF2-40B4-BE49-F238E27FC236}">
                      <a16:creationId xmlns:a16="http://schemas.microsoft.com/office/drawing/2014/main" id="{662BE340-16A0-5CB3-7122-DFE319DE0247}"/>
                    </a:ext>
                  </a:extLst>
                </p:cNvPr>
                <p:cNvSpPr/>
                <p:nvPr/>
              </p:nvSpPr>
              <p:spPr>
                <a:xfrm>
                  <a:off x="6441830" y="2552700"/>
                  <a:ext cx="5826679" cy="1278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A3A8E8C-9E60-CE70-D255-95AEB152F7C2}"/>
                    </a:ext>
                  </a:extLst>
                </p:cNvPr>
                <p:cNvSpPr/>
                <p:nvPr/>
              </p:nvSpPr>
              <p:spPr>
                <a:xfrm>
                  <a:off x="6576645" y="2703695"/>
                  <a:ext cx="7045570" cy="866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lang="en-US" sz="2400">
                    <a:latin typeface="UTM Avo" panose="02040603050506020204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72D4EC-83DE-C77D-1775-72B70F792358}"/>
                </a:ext>
              </a:extLst>
            </p:cNvPr>
            <p:cNvSpPr/>
            <p:nvPr/>
          </p:nvSpPr>
          <p:spPr>
            <a:xfrm>
              <a:off x="4751820" y="1771467"/>
              <a:ext cx="9858950" cy="76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2000" b="1" dirty="0">
                  <a:latin typeface="UTM Avo" panose="02040603050506020204" pitchFamily="18" charset="0"/>
                  <a:cs typeface="Arial" pitchFamily="34" charset="0"/>
                </a:rPr>
                <a:t>Theo em, nội dung và ý nghĩa bài học này là gì?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DC7F8B22-A199-C643-418E-3402FB42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77" y="3042983"/>
            <a:ext cx="4946261" cy="348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9C74B9A-DD61-8BAA-4EE3-7DFC9981AD5F}"/>
              </a:ext>
            </a:extLst>
          </p:cNvPr>
          <p:cNvGrpSpPr/>
          <p:nvPr/>
        </p:nvGrpSpPr>
        <p:grpSpPr>
          <a:xfrm>
            <a:off x="6186720" y="3268739"/>
            <a:ext cx="5194009" cy="3129020"/>
            <a:chOff x="9790404" y="3771900"/>
            <a:chExt cx="8192796" cy="5547778"/>
          </a:xfrm>
        </p:grpSpPr>
        <p:sp>
          <p:nvSpPr>
            <p:cNvPr id="24" name="Snip Single Corner Rectangle 31">
              <a:extLst>
                <a:ext uri="{FF2B5EF4-FFF2-40B4-BE49-F238E27FC236}">
                  <a16:creationId xmlns:a16="http://schemas.microsoft.com/office/drawing/2014/main" id="{5C0F4335-3F06-C55D-4A29-BF8BAFDB31C0}"/>
                </a:ext>
              </a:extLst>
            </p:cNvPr>
            <p:cNvSpPr/>
            <p:nvPr/>
          </p:nvSpPr>
          <p:spPr>
            <a:xfrm>
              <a:off x="9790404" y="3771900"/>
              <a:ext cx="8192796" cy="5547778"/>
            </a:xfrm>
            <a:prstGeom prst="snip1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EB6EA6-9064-EDC4-AD4C-4BBC15E4DACB}"/>
                </a:ext>
              </a:extLst>
            </p:cNvPr>
            <p:cNvSpPr/>
            <p:nvPr/>
          </p:nvSpPr>
          <p:spPr>
            <a:xfrm>
              <a:off x="10296609" y="4068326"/>
              <a:ext cx="7180385" cy="4935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2400" dirty="0">
                  <a:latin typeface="UTM Avo" panose="02040603050506020204" pitchFamily="18" charset="0"/>
                  <a:cs typeface="Arial" pitchFamily="34" charset="0"/>
                </a:rPr>
                <a:t>Bài viết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thích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nguồn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gốc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của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thành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Cổ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Loa,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nhắc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nhở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chúng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ta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nhớ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về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những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xây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dựng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bảo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vệ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đất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itchFamily="34" charset="0"/>
                </a:rPr>
                <a:t>nước</a:t>
              </a:r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28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E9734D-A8F2-F964-1226-F015094ADF36}"/>
              </a:ext>
            </a:extLst>
          </p:cNvPr>
          <p:cNvGrpSpPr/>
          <p:nvPr/>
        </p:nvGrpSpPr>
        <p:grpSpPr>
          <a:xfrm>
            <a:off x="10319658" y="772054"/>
            <a:ext cx="1762416" cy="1966054"/>
            <a:chOff x="930253" y="1573544"/>
            <a:chExt cx="1279160" cy="1356548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8DC1BC09-D453-9CD4-9A7E-2B5016542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73544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F11A3C-F09E-A8C0-6CE1-AAAACBAE9FFC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0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6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9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466848" y="1653658"/>
            <a:ext cx="107251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latin typeface="UTM Avo" panose="02040603050506020204" pitchFamily="18" charset="0"/>
                <a:cs typeface="Arial" panose="020B0604020202020204" pitchFamily="34" charset="0"/>
              </a:rPr>
              <a:t>Tìm hiểu tác dụng của dấu ngoặc kép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CBFA6B-94C8-42BF-DD56-54E7FDEC0D0E}"/>
              </a:ext>
            </a:extLst>
          </p:cNvPr>
          <p:cNvGrpSpPr/>
          <p:nvPr/>
        </p:nvGrpSpPr>
        <p:grpSpPr>
          <a:xfrm>
            <a:off x="762000" y="2311400"/>
            <a:ext cx="10975505" cy="1346200"/>
            <a:chOff x="1143000" y="3238500"/>
            <a:chExt cx="16463257" cy="2019300"/>
          </a:xfrm>
        </p:grpSpPr>
        <p:sp>
          <p:nvSpPr>
            <p:cNvPr id="5" name="Snip Single Corner Rectangle 24">
              <a:extLst>
                <a:ext uri="{FF2B5EF4-FFF2-40B4-BE49-F238E27FC236}">
                  <a16:creationId xmlns:a16="http://schemas.microsoft.com/office/drawing/2014/main" id="{AD6E0D8F-94A9-AE12-EDDD-0A11FC0101B1}"/>
                </a:ext>
              </a:extLst>
            </p:cNvPr>
            <p:cNvSpPr/>
            <p:nvPr/>
          </p:nvSpPr>
          <p:spPr>
            <a:xfrm>
              <a:off x="1143000" y="3238500"/>
              <a:ext cx="16463257" cy="2019300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3B1015-C573-0860-4DF0-B19BBD1FDCCE}"/>
                </a:ext>
              </a:extLst>
            </p:cNvPr>
            <p:cNvSpPr/>
            <p:nvPr/>
          </p:nvSpPr>
          <p:spPr>
            <a:xfrm>
              <a:off x="1371598" y="3309263"/>
              <a:ext cx="16234657" cy="1697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Trong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bài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,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có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hai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câu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có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dấu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ngoặc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kép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. Các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dấu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ngoặc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kép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trong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bài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này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đều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có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tác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dụng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báo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hiệu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lời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nói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trực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tiếp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  <a:cs typeface="Arial" pitchFamily="34" charset="0"/>
                </a:rPr>
                <a:t>:</a:t>
              </a:r>
            </a:p>
          </p:txBody>
        </p:sp>
      </p:grp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32962EB6-BEFD-B708-A9A0-387BEE2B85AD}"/>
              </a:ext>
            </a:extLst>
          </p:cNvPr>
          <p:cNvSpPr/>
          <p:nvPr/>
        </p:nvSpPr>
        <p:spPr>
          <a:xfrm>
            <a:off x="1562100" y="3886200"/>
            <a:ext cx="3857626" cy="19145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đón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bờ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sông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Thần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Kim Quy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giúp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.”</a:t>
            </a:r>
          </a:p>
        </p:txBody>
      </p:sp>
      <p:sp>
        <p:nvSpPr>
          <p:cNvPr id="8" name="Rounded Rectangle 28">
            <a:extLst>
              <a:ext uri="{FF2B5EF4-FFF2-40B4-BE49-F238E27FC236}">
                <a16:creationId xmlns:a16="http://schemas.microsoft.com/office/drawing/2014/main" id="{7ACBC9DB-6DE2-1FB9-8163-5283437F0A9B}"/>
              </a:ext>
            </a:extLst>
          </p:cNvPr>
          <p:cNvSpPr/>
          <p:nvPr/>
        </p:nvSpPr>
        <p:spPr>
          <a:xfrm>
            <a:off x="5905499" y="3886200"/>
            <a:ext cx="4629151" cy="19145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giữ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móng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này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lẫy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nỏ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. Khi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giặc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bắn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giết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nghìn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giặc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1666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466848" y="1653658"/>
            <a:ext cx="107251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latin typeface="UTM Avo" panose="02040603050506020204" pitchFamily="18" charset="0"/>
                <a:cs typeface="Arial" panose="020B0604020202020204" pitchFamily="34" charset="0"/>
              </a:rPr>
              <a:t>Tìm hiểu tác dụng của dấu ngoặc kép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9D029D02-91EB-1A4F-8ABA-43435AE481B2}"/>
              </a:ext>
            </a:extLst>
          </p:cNvPr>
          <p:cNvSpPr/>
          <p:nvPr/>
        </p:nvSpPr>
        <p:spPr>
          <a:xfrm>
            <a:off x="907256" y="2244022"/>
            <a:ext cx="4102520" cy="1870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đón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bờ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sông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Thần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Kim Quy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giúp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.”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4F1D7B2A-DC00-C946-75DA-1D7FBDA7978B}"/>
              </a:ext>
            </a:extLst>
          </p:cNvPr>
          <p:cNvSpPr/>
          <p:nvPr/>
        </p:nvSpPr>
        <p:spPr>
          <a:xfrm>
            <a:off x="6173437" y="2268173"/>
            <a:ext cx="4710545" cy="19409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giữ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móng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này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lẫy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nỏ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. Khi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giặc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bắn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giết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nghìn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giặc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.”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49E85E-C26E-1AB7-499F-92C9F07CB85D}"/>
              </a:ext>
            </a:extLst>
          </p:cNvPr>
          <p:cNvGrpSpPr/>
          <p:nvPr/>
        </p:nvGrpSpPr>
        <p:grpSpPr>
          <a:xfrm>
            <a:off x="742951" y="4434322"/>
            <a:ext cx="4564501" cy="1990829"/>
            <a:chOff x="942639" y="5709380"/>
            <a:chExt cx="7427794" cy="3852740"/>
          </a:xfrm>
        </p:grpSpPr>
        <p:sp>
          <p:nvSpPr>
            <p:cNvPr id="12" name="Snip Single Corner Rectangle 21">
              <a:extLst>
                <a:ext uri="{FF2B5EF4-FFF2-40B4-BE49-F238E27FC236}">
                  <a16:creationId xmlns:a16="http://schemas.microsoft.com/office/drawing/2014/main" id="{65EC3633-383D-D4AD-3254-FAB4E8CBE219}"/>
                </a:ext>
              </a:extLst>
            </p:cNvPr>
            <p:cNvSpPr/>
            <p:nvPr/>
          </p:nvSpPr>
          <p:spPr>
            <a:xfrm>
              <a:off x="942639" y="5709380"/>
              <a:ext cx="7210761" cy="3620452"/>
            </a:xfrm>
            <a:prstGeom prst="snip1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3" name="Snip Single Corner Rectangle 22">
              <a:extLst>
                <a:ext uri="{FF2B5EF4-FFF2-40B4-BE49-F238E27FC236}">
                  <a16:creationId xmlns:a16="http://schemas.microsoft.com/office/drawing/2014/main" id="{80061FFF-5A4C-1BD1-522D-F9E214A24C0D}"/>
                </a:ext>
              </a:extLst>
            </p:cNvPr>
            <p:cNvSpPr/>
            <p:nvPr/>
          </p:nvSpPr>
          <p:spPr>
            <a:xfrm>
              <a:off x="1159672" y="5941668"/>
              <a:ext cx="7210761" cy="3620452"/>
            </a:xfrm>
            <a:prstGeom prst="snip1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7CDB51-C87B-439B-A361-20400FB45291}"/>
                </a:ext>
              </a:extLst>
            </p:cNvPr>
            <p:cNvSpPr/>
            <p:nvPr/>
          </p:nvSpPr>
          <p:spPr>
            <a:xfrm>
              <a:off x="1699123" y="6358829"/>
              <a:ext cx="6603900" cy="2117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Dấu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ngoặc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kép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báo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hiệu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lời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của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ông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già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râu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tóc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bạc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phơ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nói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với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An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Dương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Vương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AEF4E3-5DC0-FFDB-29A1-2C7BA2CDC954}"/>
              </a:ext>
            </a:extLst>
          </p:cNvPr>
          <p:cNvGrpSpPr/>
          <p:nvPr/>
        </p:nvGrpSpPr>
        <p:grpSpPr>
          <a:xfrm>
            <a:off x="6374172" y="4493098"/>
            <a:ext cx="4701886" cy="1990829"/>
            <a:chOff x="9290701" y="5841265"/>
            <a:chExt cx="7427794" cy="3852740"/>
          </a:xfrm>
        </p:grpSpPr>
        <p:sp>
          <p:nvSpPr>
            <p:cNvPr id="16" name="Snip Single Corner Rectangle 25">
              <a:extLst>
                <a:ext uri="{FF2B5EF4-FFF2-40B4-BE49-F238E27FC236}">
                  <a16:creationId xmlns:a16="http://schemas.microsoft.com/office/drawing/2014/main" id="{0EE12AB6-15D8-66D4-DB85-B91F6963A946}"/>
                </a:ext>
              </a:extLst>
            </p:cNvPr>
            <p:cNvSpPr/>
            <p:nvPr/>
          </p:nvSpPr>
          <p:spPr>
            <a:xfrm>
              <a:off x="9290701" y="5841265"/>
              <a:ext cx="7210761" cy="3620452"/>
            </a:xfrm>
            <a:prstGeom prst="snip1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7" name="Snip Single Corner Rectangle 26">
              <a:extLst>
                <a:ext uri="{FF2B5EF4-FFF2-40B4-BE49-F238E27FC236}">
                  <a16:creationId xmlns:a16="http://schemas.microsoft.com/office/drawing/2014/main" id="{3B2A6BB9-0F22-3693-FE42-076561EFECDD}"/>
                </a:ext>
              </a:extLst>
            </p:cNvPr>
            <p:cNvSpPr/>
            <p:nvPr/>
          </p:nvSpPr>
          <p:spPr>
            <a:xfrm>
              <a:off x="9507734" y="6073553"/>
              <a:ext cx="7210761" cy="3620452"/>
            </a:xfrm>
            <a:prstGeom prst="snip1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AA8A05-A3DF-F453-1C41-E90353759312}"/>
                </a:ext>
              </a:extLst>
            </p:cNvPr>
            <p:cNvSpPr/>
            <p:nvPr/>
          </p:nvSpPr>
          <p:spPr>
            <a:xfrm>
              <a:off x="9811163" y="6376968"/>
              <a:ext cx="6603900" cy="2128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cs typeface="Arial" pitchFamily="34" charset="0"/>
                </a:rPr>
                <a:t>Dấu ngoặc kép báo hiệu lời của Thần Kim Quy nói với An Dương Vương.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466849" y="1653658"/>
            <a:ext cx="89017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latin typeface="UTM Avo" panose="02040603050506020204" pitchFamily="18" charset="0"/>
                <a:cs typeface="Arial" panose="020B0604020202020204" pitchFamily="34" charset="0"/>
              </a:rPr>
              <a:t>Viết câu có hình ảnh so sánh </a:t>
            </a:r>
            <a:endParaRPr lang="en-US" sz="22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24A0A6-438E-EB7A-8B3C-DEF9B9FFC9E0}"/>
              </a:ext>
            </a:extLst>
          </p:cNvPr>
          <p:cNvGrpSpPr/>
          <p:nvPr/>
        </p:nvGrpSpPr>
        <p:grpSpPr>
          <a:xfrm>
            <a:off x="742950" y="2214418"/>
            <a:ext cx="10975505" cy="2489200"/>
            <a:chOff x="1143000" y="3238500"/>
            <a:chExt cx="16463257" cy="3733800"/>
          </a:xfrm>
        </p:grpSpPr>
        <p:sp>
          <p:nvSpPr>
            <p:cNvPr id="8" name="Snip Single Corner Rectangle 22">
              <a:extLst>
                <a:ext uri="{FF2B5EF4-FFF2-40B4-BE49-F238E27FC236}">
                  <a16:creationId xmlns:a16="http://schemas.microsoft.com/office/drawing/2014/main" id="{DBE8F916-ED0E-ABE7-670F-D5F97C3A8B77}"/>
                </a:ext>
              </a:extLst>
            </p:cNvPr>
            <p:cNvSpPr/>
            <p:nvPr/>
          </p:nvSpPr>
          <p:spPr>
            <a:xfrm>
              <a:off x="1143000" y="3238500"/>
              <a:ext cx="16463257" cy="3733800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DA1667-DBDD-AA9D-D404-FD88C58AE76A}"/>
                </a:ext>
              </a:extLst>
            </p:cNvPr>
            <p:cNvSpPr/>
            <p:nvPr/>
          </p:nvSpPr>
          <p:spPr>
            <a:xfrm>
              <a:off x="1371600" y="3295055"/>
              <a:ext cx="16234657" cy="33447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 charset="0"/>
                  <a:cs typeface="Arial" pitchFamily="34" charset="0"/>
                </a:rPr>
                <a:t>Viết lại các câu dưới đây có hình ảnh so sánh bằng cách thêm vào sau từ in đậm những từ ngữ phù hợp: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 charset="0"/>
                  <a:cs typeface="Arial" pitchFamily="34" charset="0"/>
                </a:rPr>
                <a:t>a) Bỗng có một ông già râu tóc </a:t>
              </a:r>
              <a:r>
                <a:rPr lang="vi-VN" sz="2400" b="1">
                  <a:latin typeface="UTM Avo" panose="02040603050506020204" pitchFamily="18" charset="0"/>
                  <a:cs typeface="Arial" pitchFamily="34" charset="0"/>
                </a:rPr>
                <a:t>bạc trắng </a:t>
              </a:r>
              <a:r>
                <a:rPr lang="vi-VN" sz="2400" dirty="0">
                  <a:latin typeface="UTM Avo" panose="02040603050506020204" pitchFamily="18" charset="0"/>
                  <a:cs typeface="Arial" pitchFamily="34" charset="0"/>
                </a:rPr>
                <a:t>hiện lên.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 charset="0"/>
                  <a:cs typeface="Arial" pitchFamily="34" charset="0"/>
                </a:rPr>
                <a:t>b) Vừa tan </a:t>
              </a:r>
              <a:r>
                <a:rPr lang="vi-VN" sz="2400">
                  <a:latin typeface="UTM Avo" panose="02040603050506020204" pitchFamily="18" charset="0"/>
                  <a:cs typeface="Arial" pitchFamily="34" charset="0"/>
                </a:rPr>
                <a:t>sương </a:t>
              </a:r>
              <a:r>
                <a:rPr lang="en-US" sz="2400">
                  <a:latin typeface="UTM Avo" panose="02040603050506020204" pitchFamily="18" charset="0"/>
                  <a:cs typeface="Arial" pitchFamily="34" charset="0"/>
                </a:rPr>
                <a:t>t</a:t>
              </a:r>
              <a:r>
                <a:rPr lang="vi-VN" sz="2400">
                  <a:latin typeface="UTM Avo" panose="02040603050506020204" pitchFamily="18" charset="0"/>
                  <a:cs typeface="Arial" pitchFamily="34" charset="0"/>
                </a:rPr>
                <a:t>hì </a:t>
              </a:r>
              <a:r>
                <a:rPr lang="vi-VN" sz="2400" dirty="0">
                  <a:latin typeface="UTM Avo" panose="02040603050506020204" pitchFamily="18" charset="0"/>
                  <a:cs typeface="Arial" pitchFamily="34" charset="0"/>
                </a:rPr>
                <a:t>có một con rùa vàng </a:t>
              </a:r>
              <a:r>
                <a:rPr lang="vi-VN" sz="2400" b="1" dirty="0">
                  <a:latin typeface="UTM Avo" panose="02040603050506020204" pitchFamily="18" charset="0"/>
                  <a:cs typeface="Arial" pitchFamily="34" charset="0"/>
                </a:rPr>
                <a:t>lớn</a:t>
              </a:r>
              <a:r>
                <a:rPr lang="vi-VN" sz="2400" dirty="0">
                  <a:latin typeface="UTM Avo" panose="02040603050506020204" pitchFamily="18" charset="0"/>
                  <a:cs typeface="Arial" pitchFamily="34" charset="0"/>
                </a:rPr>
                <a:t> bơi vào bờ.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9E6E30BF-13E2-FA61-F8BD-A3378AB9767E}"/>
              </a:ext>
            </a:extLst>
          </p:cNvPr>
          <p:cNvSpPr/>
          <p:nvPr/>
        </p:nvSpPr>
        <p:spPr>
          <a:xfrm>
            <a:off x="1051137" y="5045963"/>
            <a:ext cx="831423" cy="760437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239B3B-278C-02D4-ADE0-726AB78137A2}"/>
              </a:ext>
            </a:extLst>
          </p:cNvPr>
          <p:cNvSpPr/>
          <p:nvPr/>
        </p:nvSpPr>
        <p:spPr>
          <a:xfrm>
            <a:off x="2048773" y="5045963"/>
            <a:ext cx="9154176" cy="7604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Bỗng có một ông già râu tóc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bạc trắng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như mây 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hiện lên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B7C6B9-B904-E329-F873-9E712F71E94F}"/>
              </a:ext>
            </a:extLst>
          </p:cNvPr>
          <p:cNvGrpSpPr/>
          <p:nvPr/>
        </p:nvGrpSpPr>
        <p:grpSpPr>
          <a:xfrm>
            <a:off x="10319658" y="772054"/>
            <a:ext cx="1762416" cy="1966054"/>
            <a:chOff x="930253" y="1573544"/>
            <a:chExt cx="1279160" cy="1356548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25695C67-1C66-FA82-3D5C-3FECCAC83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73544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0E13A4-75D0-F0B7-AD2D-0A3A37A5A23F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0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0E12C95E-0B0A-99DB-26E0-9850F49778E5}"/>
              </a:ext>
            </a:extLst>
          </p:cNvPr>
          <p:cNvSpPr/>
          <p:nvPr/>
        </p:nvSpPr>
        <p:spPr>
          <a:xfrm>
            <a:off x="800759" y="2679690"/>
            <a:ext cx="4092286" cy="300978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42950" y="1692283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466849" y="1669541"/>
            <a:ext cx="89017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latin typeface="UTM Avo" panose="02040603050506020204" pitchFamily="18" charset="0"/>
                <a:cs typeface="Arial" panose="020B0604020202020204" pitchFamily="34" charset="0"/>
              </a:rPr>
              <a:t>Viết câu có hình ảnh so sánh </a:t>
            </a:r>
            <a:endParaRPr lang="en-US" sz="2200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141A3-87B6-B01F-E2AE-8BC740E73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3645908"/>
            <a:ext cx="5675746" cy="1224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2A48A-18B6-7DA5-7FDA-1C7E0F454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37021" y="3031122"/>
            <a:ext cx="1069194" cy="1130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4C02F1-DA1B-CCDF-F3E8-E4C48CC75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2174111"/>
            <a:ext cx="5675746" cy="122471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F876F016-2F87-0736-A2D9-3D7DF8D6A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5188459"/>
            <a:ext cx="5675746" cy="1224712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F3C52D8-7EE9-0A8C-4F86-DA94165C2F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41653" y="1511274"/>
            <a:ext cx="1069194" cy="1130879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A6544E12-B3C4-D120-7ADC-4D13A64384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61682" y="3259824"/>
            <a:ext cx="436903" cy="799907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C6E2A2B0-CB7F-ACF1-483F-7D26BC22EB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015617" y="3195824"/>
            <a:ext cx="365937" cy="705735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AFF5FD15-38BD-8E21-D677-91A220C15D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26946" y="2076714"/>
            <a:ext cx="698608" cy="300917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1450C3B7-1E94-763F-16E1-ACFB06E4DA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37021" y="4573674"/>
            <a:ext cx="1069194" cy="113087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4D42D448-DE2C-C32F-E108-5158AB1E6B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694185" y="4903282"/>
            <a:ext cx="754865" cy="519593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15DFEDA1-6B58-5A5E-6D7C-13D0BF6751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26946" y="1775797"/>
            <a:ext cx="698608" cy="3009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FC0D6C1-C617-CA11-8014-EE539325EAFC}"/>
              </a:ext>
            </a:extLst>
          </p:cNvPr>
          <p:cNvSpPr/>
          <p:nvPr/>
        </p:nvSpPr>
        <p:spPr>
          <a:xfrm>
            <a:off x="1171479" y="3161769"/>
            <a:ext cx="3160875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a) Bỗng có một ông già râu tóc 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bạc trắng 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hiện lên.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56DFC9-CE50-9E73-F78D-12B9D0C79C60}"/>
              </a:ext>
            </a:extLst>
          </p:cNvPr>
          <p:cNvSpPr/>
          <p:nvPr/>
        </p:nvSpPr>
        <p:spPr>
          <a:xfrm>
            <a:off x="6532108" y="2611311"/>
            <a:ext cx="3876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...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bạc trắng </a:t>
            </a:r>
            <a:r>
              <a:rPr lang="vi-VN" sz="2400" u="sng" dirty="0">
                <a:latin typeface="UTM Avo" panose="02040603050506020204" pitchFamily="18" charset="0"/>
                <a:cs typeface="Arial" panose="020B0604020202020204" pitchFamily="34" charset="0"/>
              </a:rPr>
              <a:t>như cước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...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AAB211-9173-C883-24FF-6E95D1852EF5}"/>
              </a:ext>
            </a:extLst>
          </p:cNvPr>
          <p:cNvSpPr/>
          <p:nvPr/>
        </p:nvSpPr>
        <p:spPr>
          <a:xfrm>
            <a:off x="6672620" y="4059731"/>
            <a:ext cx="3850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...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bạc trắng </a:t>
            </a:r>
            <a:r>
              <a:rPr lang="vi-VN" sz="2400" u="sng" dirty="0">
                <a:latin typeface="UTM Avo" panose="02040603050506020204" pitchFamily="18" charset="0"/>
                <a:cs typeface="Arial" panose="020B0604020202020204" pitchFamily="34" charset="0"/>
              </a:rPr>
              <a:t>như tuyết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...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099344-BB0F-A429-1B92-2910A1701BDD}"/>
              </a:ext>
            </a:extLst>
          </p:cNvPr>
          <p:cNvSpPr/>
          <p:nvPr/>
        </p:nvSpPr>
        <p:spPr>
          <a:xfrm>
            <a:off x="6710495" y="5610080"/>
            <a:ext cx="3810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...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bạc trắng </a:t>
            </a:r>
            <a:r>
              <a:rPr lang="vi-VN" sz="2400" u="sng" dirty="0">
                <a:latin typeface="UTM Avo" panose="02040603050506020204" pitchFamily="18" charset="0"/>
                <a:cs typeface="Arial" panose="020B0604020202020204" pitchFamily="34" charset="0"/>
              </a:rPr>
              <a:t>như bông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0274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0E12C95E-0B0A-99DB-26E0-9850F49778E5}"/>
              </a:ext>
            </a:extLst>
          </p:cNvPr>
          <p:cNvSpPr/>
          <p:nvPr/>
        </p:nvSpPr>
        <p:spPr>
          <a:xfrm>
            <a:off x="800759" y="2679690"/>
            <a:ext cx="4394696" cy="300978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42950" y="1692283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466849" y="1669541"/>
            <a:ext cx="89017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latin typeface="UTM Avo" panose="02040603050506020204" pitchFamily="18" charset="0"/>
                <a:cs typeface="Arial" panose="020B0604020202020204" pitchFamily="34" charset="0"/>
              </a:rPr>
              <a:t>Viết câu có hình ảnh so sánh </a:t>
            </a:r>
            <a:endParaRPr lang="en-US" sz="2200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141A3-87B6-B01F-E2AE-8BC740E73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3645908"/>
            <a:ext cx="5675746" cy="1224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2A48A-18B6-7DA5-7FDA-1C7E0F454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37021" y="3031122"/>
            <a:ext cx="1069194" cy="1130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4C02F1-DA1B-CCDF-F3E8-E4C48CC75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2174111"/>
            <a:ext cx="5675746" cy="122471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F876F016-2F87-0736-A2D9-3D7DF8D6A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3304" y="5188459"/>
            <a:ext cx="5675746" cy="1224712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F3C52D8-7EE9-0A8C-4F86-DA94165C2F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41653" y="1511274"/>
            <a:ext cx="1069194" cy="1130879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A6544E12-B3C4-D120-7ADC-4D13A64384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61682" y="3259824"/>
            <a:ext cx="436903" cy="799907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C6E2A2B0-CB7F-ACF1-483F-7D26BC22EB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015617" y="3195824"/>
            <a:ext cx="365937" cy="705735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AFF5FD15-38BD-8E21-D677-91A220C15D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26946" y="2076714"/>
            <a:ext cx="698608" cy="300917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1450C3B7-1E94-763F-16E1-ACFB06E4DA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0537021" y="4573674"/>
            <a:ext cx="1069194" cy="113087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4D42D448-DE2C-C32F-E108-5158AB1E6B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694185" y="4903282"/>
            <a:ext cx="754865" cy="519593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15DFEDA1-6B58-5A5E-6D7C-13D0BF6751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26946" y="1775797"/>
            <a:ext cx="698608" cy="3009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FC0D6C1-C617-CA11-8014-EE539325EAFC}"/>
              </a:ext>
            </a:extLst>
          </p:cNvPr>
          <p:cNvSpPr/>
          <p:nvPr/>
        </p:nvSpPr>
        <p:spPr>
          <a:xfrm>
            <a:off x="1300879" y="3231208"/>
            <a:ext cx="3394456" cy="168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b) Vừa tan sương hì có một con rùa vàng 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 bơi vào bờ.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56DFC9-CE50-9E73-F78D-12B9D0C79C60}"/>
              </a:ext>
            </a:extLst>
          </p:cNvPr>
          <p:cNvSpPr/>
          <p:nvPr/>
        </p:nvSpPr>
        <p:spPr>
          <a:xfrm>
            <a:off x="6096000" y="2624716"/>
            <a:ext cx="5235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…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u="sng" dirty="0">
                <a:latin typeface="UTM Avo" panose="02040603050506020204" pitchFamily="18" charset="0"/>
                <a:cs typeface="Arial" panose="020B0604020202020204" pitchFamily="34" charset="0"/>
              </a:rPr>
              <a:t>như một trái núi bơi vào bờ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AAB211-9173-C883-24FF-6E95D1852EF5}"/>
              </a:ext>
            </a:extLst>
          </p:cNvPr>
          <p:cNvSpPr/>
          <p:nvPr/>
        </p:nvSpPr>
        <p:spPr>
          <a:xfrm>
            <a:off x="6672620" y="4059731"/>
            <a:ext cx="3850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...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u="sng" dirty="0">
                <a:latin typeface="UTM Avo" panose="02040603050506020204" pitchFamily="18" charset="0"/>
                <a:cs typeface="Arial" panose="020B0604020202020204" pitchFamily="34" charset="0"/>
              </a:rPr>
              <a:t>như một tòa nhà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...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099344-BB0F-A429-1B92-2910A1701BDD}"/>
              </a:ext>
            </a:extLst>
          </p:cNvPr>
          <p:cNvSpPr/>
          <p:nvPr/>
        </p:nvSpPr>
        <p:spPr>
          <a:xfrm>
            <a:off x="6710495" y="5610080"/>
            <a:ext cx="3776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... 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u="sng" dirty="0">
                <a:latin typeface="UTM Avo" panose="02040603050506020204" pitchFamily="18" charset="0"/>
                <a:cs typeface="Arial" panose="020B0604020202020204" pitchFamily="34" charset="0"/>
              </a:rPr>
              <a:t>như một cái nia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5104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619BE4-DBF6-8CCD-E171-671E258A62A4}"/>
              </a:ext>
            </a:extLst>
          </p:cNvPr>
          <p:cNvGrpSpPr/>
          <p:nvPr/>
        </p:nvGrpSpPr>
        <p:grpSpPr>
          <a:xfrm>
            <a:off x="10319658" y="772054"/>
            <a:ext cx="1762416" cy="1966054"/>
            <a:chOff x="930253" y="1573544"/>
            <a:chExt cx="1279160" cy="1356548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A59EF723-A7B6-CFBE-6148-447C8888A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73544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3E68B8-0C6C-2BFE-8F40-444BFA2BD5DA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0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6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6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>
            <a:extLst>
              <a:ext uri="{FF2B5EF4-FFF2-40B4-BE49-F238E27FC236}">
                <a16:creationId xmlns:a16="http://schemas.microsoft.com/office/drawing/2014/main" id="{A0B486EB-01FE-5A9D-3508-D1F8192AD0F5}"/>
              </a:ext>
            </a:extLst>
          </p:cNvPr>
          <p:cNvSpPr/>
          <p:nvPr/>
        </p:nvSpPr>
        <p:spPr>
          <a:xfrm>
            <a:off x="697627" y="1693121"/>
            <a:ext cx="3541864" cy="60673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Trò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chơi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“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Đố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08B62-29EF-72A7-3A74-D3BC5502DA90}"/>
              </a:ext>
            </a:extLst>
          </p:cNvPr>
          <p:cNvSpPr/>
          <p:nvPr/>
        </p:nvSpPr>
        <p:spPr>
          <a:xfrm>
            <a:off x="4477763" y="1518978"/>
            <a:ext cx="6949496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>
                <a:latin typeface="UTM Avo" panose="02040603050506020204" pitchFamily="18" charset="0"/>
                <a:cs typeface="Arial" pitchFamily="34" charset="0"/>
              </a:rPr>
              <a:t> Vua nào công đức lưu danh</a:t>
            </a:r>
          </a:p>
          <a:p>
            <a:pPr algn="ctr">
              <a:lnSpc>
                <a:spcPct val="150000"/>
              </a:lnSpc>
            </a:pPr>
            <a:r>
              <a:rPr lang="vi-VN" sz="2667" dirty="0">
                <a:latin typeface="UTM Avo" panose="02040603050506020204" pitchFamily="18" charset="0"/>
                <a:cs typeface="Arial" pitchFamily="34" charset="0"/>
              </a:rPr>
              <a:t>Dựng nước Âu Lạc, xây thành </a:t>
            </a:r>
            <a:r>
              <a:rPr lang="vi-VN" sz="2667">
                <a:latin typeface="UTM Avo" panose="02040603050506020204" pitchFamily="18" charset="0"/>
                <a:cs typeface="Arial" pitchFamily="34" charset="0"/>
              </a:rPr>
              <a:t>Cổ Loa</a:t>
            </a:r>
            <a:r>
              <a:rPr lang="en-US" sz="2667">
                <a:latin typeface="UTM Avo" panose="02040603050506020204" pitchFamily="18" charset="0"/>
                <a:cs typeface="Arial" pitchFamily="34" charset="0"/>
              </a:rPr>
              <a:t>?</a:t>
            </a:r>
            <a:endParaRPr lang="vi-VN" sz="2667" dirty="0">
              <a:latin typeface="UTM Avo" panose="02040603050506020204" pitchFamily="18" charset="0"/>
              <a:cs typeface="Arial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2667" i="1" dirty="0">
                <a:latin typeface="UTM Avo" panose="02040603050506020204" pitchFamily="18" charset="0"/>
                <a:cs typeface="Arial" pitchFamily="34" charset="0"/>
              </a:rPr>
              <a:t>(Là ai?)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D996E6-5337-F8AB-4D70-0A494082B779}"/>
              </a:ext>
            </a:extLst>
          </p:cNvPr>
          <p:cNvSpPr/>
          <p:nvPr/>
        </p:nvSpPr>
        <p:spPr>
          <a:xfrm>
            <a:off x="1864617" y="3514251"/>
            <a:ext cx="8904983" cy="2957493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A859FE-EA16-66B4-4A47-601FCF180CA1}"/>
              </a:ext>
            </a:extLst>
          </p:cNvPr>
          <p:cNvSpPr/>
          <p:nvPr/>
        </p:nvSpPr>
        <p:spPr>
          <a:xfrm>
            <a:off x="5415426" y="4269716"/>
            <a:ext cx="5141151" cy="1132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An Dương Vương.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(Thục Phán – An Dương Vương)</a:t>
            </a:r>
          </a:p>
        </p:txBody>
      </p:sp>
      <p:pic>
        <p:nvPicPr>
          <p:cNvPr id="1028" name="Picture 4" descr="Thục Phán An Dương Vương – Chốn Thiêng">
            <a:extLst>
              <a:ext uri="{FF2B5EF4-FFF2-40B4-BE49-F238E27FC236}">
                <a16:creationId xmlns:a16="http://schemas.microsoft.com/office/drawing/2014/main" id="{83FF8EC1-9A83-31D5-7402-7C8A6A446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r="14014" b="8909"/>
          <a:stretch/>
        </p:blipFill>
        <p:spPr bwMode="auto">
          <a:xfrm>
            <a:off x="2132494" y="3693014"/>
            <a:ext cx="3069909" cy="25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>
            <a:extLst>
              <a:ext uri="{FF2B5EF4-FFF2-40B4-BE49-F238E27FC236}">
                <a16:creationId xmlns:a16="http://schemas.microsoft.com/office/drawing/2014/main" id="{A0B486EB-01FE-5A9D-3508-D1F8192AD0F5}"/>
              </a:ext>
            </a:extLst>
          </p:cNvPr>
          <p:cNvSpPr/>
          <p:nvPr/>
        </p:nvSpPr>
        <p:spPr>
          <a:xfrm>
            <a:off x="697627" y="1693121"/>
            <a:ext cx="3541864" cy="60673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Trò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chơi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“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Đố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08B62-29EF-72A7-3A74-D3BC5502DA90}"/>
              </a:ext>
            </a:extLst>
          </p:cNvPr>
          <p:cNvSpPr/>
          <p:nvPr/>
        </p:nvSpPr>
        <p:spPr>
          <a:xfrm>
            <a:off x="4239491" y="1517414"/>
            <a:ext cx="6606888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>
                <a:latin typeface="UTM Avo" panose="02040603050506020204" pitchFamily="18" charset="0"/>
                <a:cs typeface="Arial" pitchFamily="34" charset="0"/>
              </a:rPr>
              <a:t> Nơi nào thành đắp công phu</a:t>
            </a:r>
          </a:p>
          <a:p>
            <a:pPr algn="ctr">
              <a:lnSpc>
                <a:spcPct val="150000"/>
              </a:lnSpc>
            </a:pPr>
            <a:r>
              <a:rPr lang="vi-VN" sz="2667" dirty="0">
                <a:latin typeface="UTM Avo" panose="02040603050506020204" pitchFamily="18" charset="0"/>
                <a:cs typeface="Arial" pitchFamily="34" charset="0"/>
              </a:rPr>
              <a:t>Nỏ quý bắn gi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ặc</a:t>
            </a:r>
            <a:r>
              <a:rPr lang="vi-VN" sz="2667" dirty="0">
                <a:latin typeface="UTM Avo" panose="02040603050506020204" pitchFamily="18" charset="0"/>
                <a:cs typeface="Arial" pitchFamily="34" charset="0"/>
              </a:rPr>
              <a:t> chết như lá rừng?</a:t>
            </a:r>
          </a:p>
          <a:p>
            <a:pPr algn="r">
              <a:lnSpc>
                <a:spcPct val="150000"/>
              </a:lnSpc>
            </a:pPr>
            <a:r>
              <a:rPr lang="vi-VN" sz="2667" i="1" dirty="0">
                <a:latin typeface="UTM Avo" panose="02040603050506020204" pitchFamily="18" charset="0"/>
                <a:cs typeface="Arial" pitchFamily="34" charset="0"/>
              </a:rPr>
              <a:t>(Là nơi nào?)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D996E6-5337-F8AB-4D70-0A494082B779}"/>
              </a:ext>
            </a:extLst>
          </p:cNvPr>
          <p:cNvSpPr/>
          <p:nvPr/>
        </p:nvSpPr>
        <p:spPr>
          <a:xfrm>
            <a:off x="1864617" y="3514251"/>
            <a:ext cx="8904983" cy="29574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A859FE-EA16-66B4-4A47-601FCF180CA1}"/>
              </a:ext>
            </a:extLst>
          </p:cNvPr>
          <p:cNvSpPr/>
          <p:nvPr/>
        </p:nvSpPr>
        <p:spPr>
          <a:xfrm>
            <a:off x="6551207" y="4269716"/>
            <a:ext cx="3456394" cy="1132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Thành Cổ Loa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.</a:t>
            </a: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  <a:cs typeface="Arial" pitchFamily="34" charset="0"/>
              </a:rPr>
              <a:t>(Đông Anh – Hà Nội)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59EB062-D68A-B12C-B55B-C6FD0AEA7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252112" y="3592032"/>
            <a:ext cx="3911601" cy="280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>
            <a:extLst>
              <a:ext uri="{FF2B5EF4-FFF2-40B4-BE49-F238E27FC236}">
                <a16:creationId xmlns:a16="http://schemas.microsoft.com/office/drawing/2014/main" id="{61A16DFF-BD94-E215-8A58-20ECBD0F9977}"/>
              </a:ext>
            </a:extLst>
          </p:cNvPr>
          <p:cNvSpPr/>
          <p:nvPr/>
        </p:nvSpPr>
        <p:spPr>
          <a:xfrm>
            <a:off x="665299" y="1715654"/>
            <a:ext cx="4544010" cy="50107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Video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thành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Cổ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Loa</a:t>
            </a:r>
          </a:p>
        </p:txBody>
      </p:sp>
      <p:pic>
        <p:nvPicPr>
          <p:cNvPr id="3" name="thanh-co-loa-di-tich-quan-su-2400-nam-tuoi-cua-thu-do-ha-noi (1).wmv">
            <a:hlinkClick r:id="" action="ppaction://media"/>
            <a:extLst>
              <a:ext uri="{FF2B5EF4-FFF2-40B4-BE49-F238E27FC236}">
                <a16:creationId xmlns:a16="http://schemas.microsoft.com/office/drawing/2014/main" id="{CEF03448-C25E-B9E5-86D6-A354D9B79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1473" y="2424545"/>
            <a:ext cx="7329054" cy="41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>
            <a:extLst>
              <a:ext uri="{FF2B5EF4-FFF2-40B4-BE49-F238E27FC236}">
                <a16:creationId xmlns:a16="http://schemas.microsoft.com/office/drawing/2014/main" id="{61A16DFF-BD94-E215-8A58-20ECBD0F9977}"/>
              </a:ext>
            </a:extLst>
          </p:cNvPr>
          <p:cNvSpPr/>
          <p:nvPr/>
        </p:nvSpPr>
        <p:spPr>
          <a:xfrm>
            <a:off x="665299" y="1715654"/>
            <a:ext cx="4544010" cy="50107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Hình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ảnh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thành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Cổ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Loa</a:t>
            </a:r>
          </a:p>
        </p:txBody>
      </p:sp>
      <p:pic>
        <p:nvPicPr>
          <p:cNvPr id="7" name="Picture 6" descr="Toàn cảnh tòa thành có niên đại cổ nhất Việt Nam nhìn từ trên cao">
            <a:extLst>
              <a:ext uri="{FF2B5EF4-FFF2-40B4-BE49-F238E27FC236}">
                <a16:creationId xmlns:a16="http://schemas.microsoft.com/office/drawing/2014/main" id="{60471968-A4F0-337B-37BD-67D64C9C1D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03" y="2457236"/>
            <a:ext cx="5510805" cy="4024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B40DA40-0537-4AD3-947C-C0802AF6D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34" y="2457236"/>
            <a:ext cx="4946261" cy="402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1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0">
            <a:extLst>
              <a:ext uri="{FF2B5EF4-FFF2-40B4-BE49-F238E27FC236}">
                <a16:creationId xmlns:a16="http://schemas.microsoft.com/office/drawing/2014/main" id="{61A16DFF-BD94-E215-8A58-20ECBD0F9977}"/>
              </a:ext>
            </a:extLst>
          </p:cNvPr>
          <p:cNvSpPr/>
          <p:nvPr/>
        </p:nvSpPr>
        <p:spPr>
          <a:xfrm>
            <a:off x="4547904" y="706005"/>
            <a:ext cx="4516582" cy="598055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itchFamily="34" charset="0"/>
              </a:rPr>
              <a:t>Sự</a:t>
            </a:r>
            <a:r>
              <a:rPr lang="en-US" sz="32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32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itchFamily="34" charset="0"/>
              </a:rPr>
              <a:t>thành</a:t>
            </a:r>
            <a:r>
              <a:rPr lang="en-US" sz="32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itchFamily="34" charset="0"/>
              </a:rPr>
              <a:t>Cổ</a:t>
            </a:r>
            <a:r>
              <a:rPr lang="en-US" sz="3200" b="1" dirty="0">
                <a:latin typeface="UTM Avo" panose="02040603050506020204" pitchFamily="18" charset="0"/>
                <a:cs typeface="Arial" pitchFamily="34" charset="0"/>
              </a:rPr>
              <a:t> Loa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B1078B-E0CB-B09C-0786-F9BEA81367D1}"/>
              </a:ext>
            </a:extLst>
          </p:cNvPr>
          <p:cNvGrpSpPr/>
          <p:nvPr/>
        </p:nvGrpSpPr>
        <p:grpSpPr>
          <a:xfrm>
            <a:off x="1987826" y="1620981"/>
            <a:ext cx="8573319" cy="5237019"/>
            <a:chOff x="5181600" y="592073"/>
            <a:chExt cx="12296775" cy="944221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9626D1-F0D4-BF8B-A7AC-E81476CB3B94}"/>
                </a:ext>
              </a:extLst>
            </p:cNvPr>
            <p:cNvGrpSpPr/>
            <p:nvPr/>
          </p:nvGrpSpPr>
          <p:grpSpPr>
            <a:xfrm>
              <a:off x="5181600" y="592073"/>
              <a:ext cx="12296775" cy="6804536"/>
              <a:chOff x="4007094" y="2502098"/>
              <a:chExt cx="12296775" cy="6804536"/>
            </a:xfrm>
          </p:grpSpPr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B40C286E-7D18-2EAC-5641-A24D6C349B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631" y="7744534"/>
                <a:ext cx="12077700" cy="156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0C717FA4-3A92-A1F9-4C52-B1AEEA85B5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7094" y="2502098"/>
                <a:ext cx="12296775" cy="524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690E53D9-BCB0-FB87-B427-36F5229B5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780" y="7490028"/>
              <a:ext cx="12096749" cy="2544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53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0E2333-6297-D3BE-25C5-89E9C7AC79D6}"/>
              </a:ext>
            </a:extLst>
          </p:cNvPr>
          <p:cNvSpPr txBox="1"/>
          <p:nvPr/>
        </p:nvSpPr>
        <p:spPr>
          <a:xfrm>
            <a:off x="668949" y="1770336"/>
            <a:ext cx="367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Ngắt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giọng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đúng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sp>
        <p:nvSpPr>
          <p:cNvPr id="2" name="Pentagon 20">
            <a:extLst>
              <a:ext uri="{FF2B5EF4-FFF2-40B4-BE49-F238E27FC236}">
                <a16:creationId xmlns:a16="http://schemas.microsoft.com/office/drawing/2014/main" id="{E63CA8F0-6D77-14C4-84D8-7E47DFFA5775}"/>
              </a:ext>
            </a:extLst>
          </p:cNvPr>
          <p:cNvSpPr/>
          <p:nvPr/>
        </p:nvSpPr>
        <p:spPr>
          <a:xfrm>
            <a:off x="8285018" y="1022926"/>
            <a:ext cx="3629891" cy="5980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1.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thành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tiếng</a:t>
            </a:r>
            <a:endParaRPr lang="en-US" sz="2667" b="1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07361-4A1E-5075-AF3F-810A7D6B8F82}"/>
              </a:ext>
            </a:extLst>
          </p:cNvPr>
          <p:cNvSpPr/>
          <p:nvPr/>
        </p:nvSpPr>
        <p:spPr>
          <a:xfrm>
            <a:off x="668949" y="2360851"/>
            <a:ext cx="9641242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400" dirty="0">
                <a:latin typeface="UTM Avo" panose="02040603050506020204" pitchFamily="18" charset="0"/>
                <a:cs typeface="Arial" pitchFamily="34" charset="0"/>
              </a:rPr>
              <a:t>Sau chiến công đánh thắng   quân xâm lược Tần,  nhà vua cho xây thành   để đề phòng quân giặc   từ phương Bắc.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51F7-4155-CF6A-2C49-A4097275669E}"/>
              </a:ext>
            </a:extLst>
          </p:cNvPr>
          <p:cNvSpPr/>
          <p:nvPr/>
        </p:nvSpPr>
        <p:spPr>
          <a:xfrm>
            <a:off x="668948" y="3652218"/>
            <a:ext cx="9641241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vi-VN" sz="2400" dirty="0">
                <a:latin typeface="UTM Avo" panose="02040603050506020204" pitchFamily="18" charset="0"/>
                <a:cs typeface="Arial" pitchFamily="34" charset="0"/>
              </a:rPr>
              <a:t>Nhờ có Thần Kim Quy  diệt trừ yêu quái,  chẳng bao lâu, 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vi-VN" sz="2400" dirty="0">
                <a:latin typeface="UTM Avo" panose="02040603050506020204" pitchFamily="18" charset="0"/>
                <a:cs typeface="Arial" pitchFamily="34" charset="0"/>
              </a:rPr>
              <a:t>thành đã đắp xong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.</a:t>
            </a:r>
            <a:endParaRPr lang="vi-VN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D6DB82-F53E-17D7-9C1E-A6CC1EFC0C75}"/>
              </a:ext>
            </a:extLst>
          </p:cNvPr>
          <p:cNvCxnSpPr/>
          <p:nvPr/>
        </p:nvCxnSpPr>
        <p:spPr>
          <a:xfrm flipH="1">
            <a:off x="4286814" y="2472361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8EC1FC-AAC5-993A-7E38-0E5A19750CD7}"/>
              </a:ext>
            </a:extLst>
          </p:cNvPr>
          <p:cNvCxnSpPr/>
          <p:nvPr/>
        </p:nvCxnSpPr>
        <p:spPr>
          <a:xfrm flipH="1">
            <a:off x="6920179" y="2403181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1E979A-15BF-E358-992D-B38A1A63CE56}"/>
              </a:ext>
            </a:extLst>
          </p:cNvPr>
          <p:cNvCxnSpPr/>
          <p:nvPr/>
        </p:nvCxnSpPr>
        <p:spPr>
          <a:xfrm flipH="1">
            <a:off x="3648289" y="2971871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5D1B8E-D048-60F9-76A9-7EB362E3E275}"/>
              </a:ext>
            </a:extLst>
          </p:cNvPr>
          <p:cNvCxnSpPr/>
          <p:nvPr/>
        </p:nvCxnSpPr>
        <p:spPr>
          <a:xfrm flipH="1">
            <a:off x="5699876" y="2971871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30B97A-5C27-F02B-7B0E-7D8BF3C4CC6F}"/>
              </a:ext>
            </a:extLst>
          </p:cNvPr>
          <p:cNvCxnSpPr/>
          <p:nvPr/>
        </p:nvCxnSpPr>
        <p:spPr>
          <a:xfrm flipH="1">
            <a:off x="5776076" y="2971871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B2C3DE-4F76-02B5-E6D0-88334C1BCC0C}"/>
              </a:ext>
            </a:extLst>
          </p:cNvPr>
          <p:cNvCxnSpPr/>
          <p:nvPr/>
        </p:nvCxnSpPr>
        <p:spPr>
          <a:xfrm flipH="1">
            <a:off x="3631430" y="3746195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F99321-756E-F0D1-3E46-85D376003FD2}"/>
              </a:ext>
            </a:extLst>
          </p:cNvPr>
          <p:cNvCxnSpPr/>
          <p:nvPr/>
        </p:nvCxnSpPr>
        <p:spPr>
          <a:xfrm flipH="1">
            <a:off x="5919640" y="3746195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>
            <a:extLst>
              <a:ext uri="{FF2B5EF4-FFF2-40B4-BE49-F238E27FC236}">
                <a16:creationId xmlns:a16="http://schemas.microsoft.com/office/drawing/2014/main" id="{3924ABA0-3A8A-4F0D-BF9B-72F385978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31258" y="4019211"/>
            <a:ext cx="4763952" cy="283878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557F48-8902-443F-9334-2C6A802601C9}"/>
              </a:ext>
            </a:extLst>
          </p:cNvPr>
          <p:cNvCxnSpPr>
            <a:cxnSpLocks/>
          </p:cNvCxnSpPr>
          <p:nvPr/>
        </p:nvCxnSpPr>
        <p:spPr>
          <a:xfrm flipH="1">
            <a:off x="1417983" y="4240460"/>
            <a:ext cx="128162" cy="4323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9D0E16-297A-4B19-BC24-D11550F4DCCB}"/>
              </a:ext>
            </a:extLst>
          </p:cNvPr>
          <p:cNvCxnSpPr>
            <a:cxnSpLocks/>
          </p:cNvCxnSpPr>
          <p:nvPr/>
        </p:nvCxnSpPr>
        <p:spPr>
          <a:xfrm flipH="1">
            <a:off x="1543965" y="4240459"/>
            <a:ext cx="115957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264A2A-4028-47DF-BA1E-E4571E8C676A}"/>
              </a:ext>
            </a:extLst>
          </p:cNvPr>
          <p:cNvCxnSpPr/>
          <p:nvPr/>
        </p:nvCxnSpPr>
        <p:spPr>
          <a:xfrm flipH="1">
            <a:off x="7874337" y="3745625"/>
            <a:ext cx="50800" cy="432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B2A8-6C4A-4439-B0FA-3D83FF95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729" y="4949514"/>
            <a:ext cx="8425070" cy="1325563"/>
          </a:xfrm>
        </p:spPr>
        <p:txBody>
          <a:bodyPr/>
          <a:lstStyle/>
          <a:p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79988E-59C8-4E70-8E39-ED7EAC75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9" y="106019"/>
            <a:ext cx="10485623" cy="458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0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548</TotalTime>
  <Words>803</Words>
  <Application>Microsoft Office PowerPoint</Application>
  <PresentationFormat>Widescreen</PresentationFormat>
  <Paragraphs>78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Thần Kim Quy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Windows User</cp:lastModifiedBy>
  <cp:revision>48</cp:revision>
  <dcterms:created xsi:type="dcterms:W3CDTF">2023-10-19T01:35:13Z</dcterms:created>
  <dcterms:modified xsi:type="dcterms:W3CDTF">2026-01-18T13:33:16Z</dcterms:modified>
  <cp:category>9Slide.vn</cp:category>
</cp:coreProperties>
</file>