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39"/>
  </p:notesMasterIdLst>
  <p:sldIdLst>
    <p:sldId id="297" r:id="rId2"/>
    <p:sldId id="274" r:id="rId3"/>
    <p:sldId id="324" r:id="rId4"/>
    <p:sldId id="318" r:id="rId5"/>
    <p:sldId id="333" r:id="rId6"/>
    <p:sldId id="262" r:id="rId7"/>
    <p:sldId id="336" r:id="rId8"/>
    <p:sldId id="334" r:id="rId9"/>
    <p:sldId id="335" r:id="rId10"/>
    <p:sldId id="299" r:id="rId11"/>
    <p:sldId id="268" r:id="rId12"/>
    <p:sldId id="288" r:id="rId13"/>
    <p:sldId id="303" r:id="rId14"/>
    <p:sldId id="302" r:id="rId15"/>
    <p:sldId id="287" r:id="rId16"/>
    <p:sldId id="304" r:id="rId17"/>
    <p:sldId id="305" r:id="rId18"/>
    <p:sldId id="320" r:id="rId19"/>
    <p:sldId id="321" r:id="rId20"/>
    <p:sldId id="337" r:id="rId21"/>
    <p:sldId id="309" r:id="rId22"/>
    <p:sldId id="310" r:id="rId23"/>
    <p:sldId id="311" r:id="rId24"/>
    <p:sldId id="312" r:id="rId25"/>
    <p:sldId id="313" r:id="rId26"/>
    <p:sldId id="314" r:id="rId27"/>
    <p:sldId id="332" r:id="rId28"/>
    <p:sldId id="316" r:id="rId29"/>
    <p:sldId id="323" r:id="rId30"/>
    <p:sldId id="326" r:id="rId31"/>
    <p:sldId id="319" r:id="rId32"/>
    <p:sldId id="327" r:id="rId33"/>
    <p:sldId id="329" r:id="rId34"/>
    <p:sldId id="330" r:id="rId35"/>
    <p:sldId id="328" r:id="rId36"/>
    <p:sldId id="256" r:id="rId37"/>
    <p:sldId id="269" r:id="rId38"/>
  </p:sldIdLst>
  <p:sldSz cx="12192000" cy="6858000"/>
  <p:notesSz cx="7104063" cy="10234613"/>
  <p:embeddedFontLst>
    <p:embeddedFont>
      <p:font typeface="等线" panose="02010600030101010101" pitchFamily="2" charset="-122"/>
      <p:regular r:id="rId40"/>
      <p:bold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boldItalic r:id="rId48"/>
    </p:embeddedFont>
  </p:embeddedFontLst>
  <p:custDataLst>
    <p:tags r:id="rId4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87" d="100"/>
          <a:sy n="87" d="100"/>
        </p:scale>
        <p:origin x="1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2024/12/23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19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06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1D8F-9EE8-0A88-CC14-79757F67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68609">
            <a:extLst>
              <a:ext uri="{FF2B5EF4-FFF2-40B4-BE49-F238E27FC236}">
                <a16:creationId xmlns:a16="http://schemas.microsoft.com/office/drawing/2014/main" id="{D96E43BA-8B2B-7164-56D6-F4A087A6DEE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文本占位符 68610">
            <a:extLst>
              <a:ext uri="{FF2B5EF4-FFF2-40B4-BE49-F238E27FC236}">
                <a16:creationId xmlns:a16="http://schemas.microsoft.com/office/drawing/2014/main" id="{C5ABFB9C-5267-ED0E-C54F-DD4FE87F98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91139" name="灯片编号占位符 1">
            <a:extLst>
              <a:ext uri="{FF2B5EF4-FFF2-40B4-BE49-F238E27FC236}">
                <a16:creationId xmlns:a16="http://schemas.microsoft.com/office/drawing/2014/main" id="{B0B343C7-95B7-7876-568A-DBFE5C2F9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07712A18-A023-40AB-B597-238784563ED1}" type="slidenum">
              <a:rPr lang="en-US" altLang="zh-CN" smtClean="0">
                <a:latin typeface="等线" charset="-122"/>
                <a:ea typeface="等线" charset="-122"/>
              </a:rPr>
              <a:pPr/>
              <a:t>20</a:t>
            </a:fld>
            <a:endParaRPr lang="en-US" altLang="zh-CN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93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22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C9BC2-C9DC-46E9-89FE-D9A19A127D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93E25-4099-4FA6-95E6-15580B399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1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29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F5929B0B-AC78-476D-BFA9-BA4E83B0834D}" type="slidenum">
              <a:rPr lang="zh-CN" altLang="en-US" smtClean="0">
                <a:latin typeface="等线" charset="-122"/>
                <a:ea typeface="等线" charset="-122"/>
              </a:rPr>
              <a:pPr/>
              <a:t>11</a:t>
            </a:fld>
            <a:endParaRPr lang="zh-CN" altLang="en-US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5" name="灯片编号占位符 3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D2FF8CD4-8199-42FC-B426-6883FD3A5809}" type="slidenum">
              <a:rPr lang="zh-CN" altLang="en-US" sz="1200" b="0">
                <a:latin typeface="等线" charset="-122"/>
                <a:ea typeface="等线" charset="-122"/>
              </a:rPr>
              <a:pPr algn="r"/>
              <a:t>12</a:t>
            </a:fld>
            <a:endParaRPr lang="zh-CN" altLang="en-US" sz="1200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90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2B9D755A-DD60-41E2-B4FD-321EDDC0A0D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18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12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12/23/2024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12/23/2024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hoc10.vn/doc-sach/tieng-viet-1-2/1/2/2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c10.vn/doc-sach/tieng-viet-1-2/1/2/20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c10.vn/doc-sach/tieng-viet-1-2/1/2/20/" TargetMode="External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hyperlink" Target="https://youtu.be/3juNsEh1Z8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13mftBvRmv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hoc10.vn/doc-sach/tieng-viet-1-2/1/2/2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1-2/1/2/20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8.png"/><Relationship Id="rId1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slide" Target="slide10.xml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92691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315087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C7389-C796-422A-B394-16B944BEEC8B}"/>
              </a:ext>
            </a:extLst>
          </p:cNvPr>
          <p:cNvSpPr/>
          <p:nvPr/>
        </p:nvSpPr>
        <p:spPr>
          <a:xfrm>
            <a:off x="9331922" y="4606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C26EC-8F5C-4865-AD68-7057AFB265A8}"/>
              </a:ext>
            </a:extLst>
          </p:cNvPr>
          <p:cNvSpPr/>
          <p:nvPr/>
        </p:nvSpPr>
        <p:spPr>
          <a:xfrm>
            <a:off x="11088481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655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3485" y="398943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6E886FA9-F68E-3279-C0C5-01EB1BB468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4590" y="4262688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16496" y="3041046"/>
            <a:ext cx="2963863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dòng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suối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55689" y="4750508"/>
            <a:ext cx="3885475" cy="143879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14000"/>
              </a:lnSpc>
              <a:defRPr/>
            </a:pPr>
            <a:r>
              <a:rPr lang="en-US" sz="4000" dirty="0" err="1">
                <a:latin typeface="+mj-lt"/>
              </a:rPr>
              <a:t>Sờ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uôi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suôi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sắc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suối</a:t>
            </a:r>
            <a:endParaRPr lang="en-US" sz="4000" dirty="0"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424434" y="2904863"/>
            <a:ext cx="2955925" cy="91122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+mj-lt"/>
              </a:rPr>
              <a:t>s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uối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30077" y="3820055"/>
            <a:ext cx="1477963" cy="744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>
                <a:latin typeface="+mj-lt"/>
              </a:rPr>
              <a:t>s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915977" y="3820055"/>
            <a:ext cx="1477963" cy="744538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vi-VN" sz="4000" dirty="0">
                <a:solidFill>
                  <a:srgbClr val="C00000"/>
                </a:solidFill>
                <a:latin typeface="+mj-lt"/>
              </a:rPr>
              <a:t>uối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90" y="1540730"/>
            <a:ext cx="185569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+mj-lt"/>
              </a:rPr>
              <a:t>uôi</a:t>
            </a:r>
            <a:endParaRPr lang="en-US" sz="72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5667" y="2873237"/>
            <a:ext cx="1302129" cy="871300"/>
          </a:xfrm>
          <a:prstGeom prst="round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uô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7796" y="2873238"/>
            <a:ext cx="914401" cy="8713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+mj-lt"/>
              </a:rPr>
              <a:t>i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38187" y="3820055"/>
            <a:ext cx="4281442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uô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uôi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6" name="Picture 2" descr="Suối Oirase thay sắc bốn mùa tại Aomori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82" y="476035"/>
            <a:ext cx="3362688" cy="22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45" grpId="0" animBg="1"/>
      <p:bldP spid="46" grpId="0" animBg="1"/>
      <p:bldP spid="47" grpId="0" animBg="1"/>
      <p:bldP spid="5" grpId="0" animBg="1"/>
      <p:bldP spid="7" grpId="0" animBg="1"/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463" y="2910511"/>
            <a:ext cx="3084512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4400" b="0" dirty="0" err="1">
                <a:latin typeface="+mj-lt"/>
              </a:rPr>
              <a:t>quả</a:t>
            </a:r>
            <a:r>
              <a:rPr lang="en-US" altLang="en-US" sz="4400" b="0" dirty="0">
                <a:latin typeface="+mj-lt"/>
              </a:rPr>
              <a:t> </a:t>
            </a:r>
            <a:r>
              <a:rPr lang="en-US" altLang="en-US" sz="4400" b="0" dirty="0" err="1">
                <a:latin typeface="+mj-lt"/>
              </a:rPr>
              <a:t>bưởi</a:t>
            </a:r>
            <a:endParaRPr lang="en-US" altLang="en-US" sz="44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07892" y="4653476"/>
            <a:ext cx="3784256" cy="143879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14000"/>
              </a:lnSpc>
              <a:defRPr/>
            </a:pPr>
            <a:r>
              <a:rPr lang="en-US" sz="4000" dirty="0">
                <a:latin typeface="+mj-lt"/>
              </a:rPr>
              <a:t>b – </a:t>
            </a:r>
            <a:r>
              <a:rPr lang="en-US" sz="4000" dirty="0" err="1">
                <a:latin typeface="+mj-lt"/>
              </a:rPr>
              <a:t>ươi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bươi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hỏi</a:t>
            </a:r>
            <a:r>
              <a:rPr lang="en-US" sz="4000" dirty="0">
                <a:latin typeface="+mj-lt"/>
              </a:rPr>
              <a:t> – </a:t>
            </a:r>
            <a:r>
              <a:rPr lang="en-US" sz="4000" dirty="0" err="1">
                <a:latin typeface="+mj-lt"/>
              </a:rPr>
              <a:t>bưởi</a:t>
            </a:r>
            <a:endParaRPr lang="en-US" sz="4000" dirty="0"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54195" y="2776980"/>
            <a:ext cx="3171825" cy="90328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800" dirty="0" err="1">
                <a:latin typeface="+mj-lt"/>
              </a:rPr>
              <a:t>bưởi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54195" y="3680629"/>
            <a:ext cx="1572799" cy="738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rgbClr val="008000"/>
                </a:solidFill>
                <a:latin typeface="+mj-lt"/>
              </a:rPr>
              <a:t>b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664286" y="3680268"/>
            <a:ext cx="1672465" cy="73818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 sz="4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7052" y="1582329"/>
            <a:ext cx="2409592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dirty="0" err="1">
                <a:solidFill>
                  <a:srgbClr val="008000"/>
                </a:solidFill>
                <a:latin typeface="+mj-lt"/>
              </a:rPr>
              <a:t>ươi</a:t>
            </a:r>
            <a:endParaRPr lang="en-US" sz="72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7052" y="2969938"/>
            <a:ext cx="1505697" cy="871300"/>
          </a:xfrm>
          <a:prstGeom prst="round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2244" y="2969938"/>
            <a:ext cx="914400" cy="8713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+mj-lt"/>
              </a:rPr>
              <a:t>i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99852" y="3968340"/>
            <a:ext cx="4383991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i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ươi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70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64" y="460489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53039" y="3654666"/>
            <a:ext cx="1079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</a:rPr>
              <a:t>ưởi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animBg="1"/>
      <p:bldP spid="54" grpId="0" animBg="1"/>
      <p:bldP spid="55" grpId="0" animBg="1"/>
      <p:bldP spid="56" grpId="0" animBg="1"/>
      <p:bldP spid="9" grpId="0" animBg="1"/>
      <p:bldP spid="10" grpId="0" animBg="1"/>
      <p:bldP spid="11" grpId="0" animBg="1"/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3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9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40358" y="2243623"/>
            <a:ext cx="1451625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chemeClr val="accent1"/>
                </a:solidFill>
                <a:latin typeface="UTM Avo" panose="02040603050506020204" pitchFamily="18" charset="0"/>
              </a:rPr>
              <a:t>ô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</a:rPr>
              <a:t>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272017" y="2243622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suối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0358" y="3534950"/>
            <a:ext cx="1451625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</a:rPr>
              <a:t>ư</a:t>
            </a:r>
            <a:r>
              <a:rPr lang="vi-VN" sz="4800" dirty="0">
                <a:solidFill>
                  <a:schemeClr val="accent1"/>
                </a:solidFill>
                <a:latin typeface="UTM Avo" panose="02040603050506020204" pitchFamily="18" charset="0"/>
              </a:rPr>
              <a:t>ơ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</a:rPr>
              <a:t>i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72016" y="3534949"/>
            <a:ext cx="16903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0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425688" y="2621594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718056" y="2651633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7833" y="3041910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9600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201" y="3137894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407833" y="687767"/>
            <a:ext cx="7152920" cy="1569652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633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i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374403" y="1081981"/>
            <a:ext cx="54431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48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CC264-68A0-4684-9FF1-F7EA4CBF147B}"/>
              </a:ext>
            </a:extLst>
          </p:cNvPr>
          <p:cNvSpPr txBox="1"/>
          <p:nvPr/>
        </p:nvSpPr>
        <p:spPr>
          <a:xfrm>
            <a:off x="3091616" y="3037397"/>
            <a:ext cx="2210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accent5"/>
                </a:solidFill>
                <a:latin typeface="UTM Avo" panose="02040603050506020204" pitchFamily="18" charset="0"/>
              </a:rPr>
              <a:t>u</a:t>
            </a:r>
            <a:r>
              <a:rPr lang="vi-VN" sz="9600" dirty="0">
                <a:solidFill>
                  <a:schemeClr val="accent5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8792-609C-4D0F-AC8A-00075F1D4304}"/>
              </a:ext>
            </a:extLst>
          </p:cNvPr>
          <p:cNvSpPr txBox="1"/>
          <p:nvPr/>
        </p:nvSpPr>
        <p:spPr>
          <a:xfrm>
            <a:off x="7361323" y="3149992"/>
            <a:ext cx="2123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solidFill>
                  <a:schemeClr val="accent5"/>
                </a:solidFill>
                <a:latin typeface="UTM Avo" panose="02040603050506020204" pitchFamily="18" charset="0"/>
              </a:rPr>
              <a:t>ươ</a:t>
            </a:r>
            <a:endParaRPr lang="en-US" sz="9600" dirty="0">
              <a:solidFill>
                <a:schemeClr val="accent5"/>
              </a:solidFill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67D258D1-E006-5AF6-ADBB-3E20B46537A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0709260-BE5A-CC92-209B-AF654F416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F9C3B370-808C-B62C-87FF-67857F27B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40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6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0281" y="996524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 err="1">
                <a:solidFill>
                  <a:srgbClr val="008000"/>
                </a:solidFill>
                <a:latin typeface="UTM Avo" panose="02040603050506020204" pitchFamily="18" charset="0"/>
              </a:rPr>
              <a:t>uôi</a:t>
            </a:r>
            <a:endParaRPr lang="en-US" sz="7200" b="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2123" y="996522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7200" b="0" dirty="0">
                <a:solidFill>
                  <a:srgbClr val="FF3300"/>
                </a:solidFill>
                <a:latin typeface="UTM Avo" panose="02040603050506020204" pitchFamily="18" charset="0"/>
              </a:rPr>
              <a:t>­</a:t>
            </a:r>
            <a:r>
              <a:rPr lang="en-US" sz="7200" b="0" dirty="0" err="1">
                <a:solidFill>
                  <a:srgbClr val="FF3300"/>
                </a:solidFill>
                <a:latin typeface="UTM Avo" panose="02040603050506020204" pitchFamily="18" charset="0"/>
              </a:rPr>
              <a:t>ươi</a:t>
            </a:r>
            <a:endParaRPr lang="en-US" sz="7200" b="0" dirty="0">
              <a:solidFill>
                <a:srgbClr val="FF3300"/>
              </a:solidFill>
              <a:latin typeface="UTM Avo" panose="02040603050506020204" pitchFamily="18" charset="0"/>
            </a:endParaRPr>
          </a:p>
        </p:txBody>
      </p:sp>
      <p:sp>
        <p:nvSpPr>
          <p:cNvPr id="146458" name="Line 26"/>
          <p:cNvSpPr>
            <a:spLocks noChangeShapeType="1"/>
          </p:cNvSpPr>
          <p:nvPr/>
        </p:nvSpPr>
        <p:spPr bwMode="auto">
          <a:xfrm flipV="1">
            <a:off x="5880100" y="4094163"/>
            <a:ext cx="1189038" cy="660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59" name="Line 27"/>
          <p:cNvSpPr>
            <a:spLocks noChangeShapeType="1"/>
          </p:cNvSpPr>
          <p:nvPr/>
        </p:nvSpPr>
        <p:spPr bwMode="auto">
          <a:xfrm>
            <a:off x="5837238" y="3294063"/>
            <a:ext cx="1231900" cy="636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AC9B4EA9-7525-EBEC-A12F-BFD2854203FD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61DE12A4-29DD-D5DE-30D4-67EB2A803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CF79CCC0-0E15-5610-8CE3-5A03F2E4B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4644543" y="2857945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uô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44543" y="4298268"/>
            <a:ext cx="123555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5400" dirty="0" err="1">
                <a:solidFill>
                  <a:srgbClr val="FFFFFF"/>
                </a:solidFill>
                <a:latin typeface="UTM Avo" panose="02040603050506020204" pitchFamily="18" charset="0"/>
              </a:rPr>
              <a:t>ươ</a:t>
            </a:r>
            <a:endParaRPr lang="en-US" sz="54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68676" y="349446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6000" dirty="0" err="1">
                <a:solidFill>
                  <a:srgbClr val="FFFFFF"/>
                </a:solidFill>
                <a:latin typeface="UTM Avo" panose="02040603050506020204" pitchFamily="18" charset="0"/>
              </a:rPr>
              <a:t>i</a:t>
            </a:r>
            <a:endParaRPr lang="en-US" sz="6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6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1965" y="1626002"/>
            <a:ext cx="2022994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2" y="3090233"/>
            <a:ext cx="5435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òng</a:t>
            </a:r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suối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7176" y="1541554"/>
            <a:ext cx="2022994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8000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2604" y="3005785"/>
            <a:ext cx="4912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  <a:r>
              <a:rPr lang="vi-VN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uả bưởi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26AF8368-A9B7-7EF2-3EC0-36E154D4C9A0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95490A63-CA21-F748-F0D3-D3E32BE55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C3672124-7DF4-48FD-E518-C03D3FDEA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7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32" y="764270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12375" y="4001875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2" name="Google Shape;91;p61">
            <a:hlinkClick r:id="rId4"/>
            <a:extLst>
              <a:ext uri="{FF2B5EF4-FFF2-40B4-BE49-F238E27FC236}">
                <a16:creationId xmlns:a16="http://schemas.microsoft.com/office/drawing/2014/main" id="{C82AA1AE-5878-C658-7544-8E4E7FC2DC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1541" y="4275134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77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6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207" y="3883959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" y="4499032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475664" y="6184474"/>
            <a:ext cx="2933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ngựa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116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64" y="4193749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45714" y="3876732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43016" y="2966448"/>
            <a:ext cx="3367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buồng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chuối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4535592" y="2881822"/>
            <a:ext cx="280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vi-VN" altLang="en-US" sz="2400" b="0" dirty="0">
              <a:solidFill>
                <a:srgbClr val="000000"/>
              </a:solidFill>
            </a:endParaRP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8188428" y="2874116"/>
            <a:ext cx="4198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cười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419393" y="6310822"/>
            <a:ext cx="24780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Đĩa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muỗi</a:t>
            </a:r>
            <a:endParaRPr lang="en-US" altLang="en-US" sz="2400" b="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V="1">
            <a:off x="6798175" y="4311706"/>
            <a:ext cx="1279527" cy="20764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8644627" y="6147734"/>
            <a:ext cx="297973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buông</a:t>
            </a:r>
            <a:r>
              <a:rPr lang="en-US" altLang="en-US" sz="2400" b="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  <a:latin typeface="UTM Avo" panose="02040603050506020204" pitchFamily="18" charset="0"/>
              </a:rPr>
              <a:t>lưới</a:t>
            </a:r>
            <a:endParaRPr lang="vi-VN" altLang="en-US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18" name="Line 22"/>
          <p:cNvSpPr>
            <a:spLocks noChangeShapeType="1"/>
          </p:cNvSpPr>
          <p:nvPr/>
        </p:nvSpPr>
        <p:spPr bwMode="auto">
          <a:xfrm>
            <a:off x="2694489" y="3417944"/>
            <a:ext cx="8397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 flipV="1">
            <a:off x="8061823" y="4351392"/>
            <a:ext cx="1139824" cy="207252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711951" y="4529193"/>
            <a:ext cx="1187450" cy="20639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4488364" y="3335781"/>
            <a:ext cx="1494840" cy="68700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115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51" y="896994"/>
            <a:ext cx="170973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64" y="1230369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3" y="799362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/>
          <p:nvPr/>
        </p:nvSpPr>
        <p:spPr>
          <a:xfrm>
            <a:off x="293262" y="404637"/>
            <a:ext cx="9725450" cy="53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algn="ctr" defTabSz="457200" eaLnBrk="1" hangingPunct="1"/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uôi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Tiếng n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à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 có vần </a:t>
            </a:r>
            <a:r>
              <a:rPr lang="en-US" altLang="x-none" sz="2800" b="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 </a:t>
            </a:r>
            <a:r>
              <a:rPr lang="en-US" altLang="x-none" sz="2800" b="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x-none" sz="2800" b="0" noProof="1">
              <a:solidFill>
                <a:srgbClr val="000000"/>
              </a:solidFill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476164" y="217175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  <a:stCxn id="24585" idx="2"/>
          </p:cNvCxnSpPr>
          <p:nvPr/>
        </p:nvCxnSpPr>
        <p:spPr>
          <a:xfrm flipH="1">
            <a:off x="8547601" y="3335781"/>
            <a:ext cx="1740296" cy="58857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3369176" y="3746557"/>
            <a:ext cx="1187450" cy="7826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/>
          <p:cNvSpPr txBox="1">
            <a:spLocks noChangeArrowheads="1"/>
          </p:cNvSpPr>
          <p:nvPr/>
        </p:nvSpPr>
        <p:spPr bwMode="auto">
          <a:xfrm>
            <a:off x="3256464" y="3847393"/>
            <a:ext cx="1404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592" name="Oval 20"/>
          <p:cNvSpPr>
            <a:spLocks noChangeArrowheads="1"/>
          </p:cNvSpPr>
          <p:nvPr/>
        </p:nvSpPr>
        <p:spPr bwMode="auto">
          <a:xfrm>
            <a:off x="7409364" y="3529069"/>
            <a:ext cx="1139825" cy="7826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7225799" y="3636925"/>
            <a:ext cx="1485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uơi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4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151" grpId="0" animBg="1"/>
      <p:bldP spid="24583" grpId="0"/>
      <p:bldP spid="24584" grpId="0"/>
      <p:bldP spid="24585" grpId="0"/>
      <p:bldP spid="24586" grpId="0" animBg="1"/>
      <p:bldP spid="29721" grpId="0" animBg="1"/>
      <p:bldP spid="28" grpId="0" animBg="1"/>
      <p:bldP spid="29718" grpId="0" animBg="1"/>
      <p:bldP spid="29720" grpId="0" animBg="1"/>
      <p:bldP spid="29719" grpId="0" animBg="1"/>
      <p:bldP spid="30" grpId="0" animBg="1"/>
      <p:bldP spid="33" grpId="0"/>
      <p:bldP spid="24590" grpId="0" animBg="1"/>
      <p:bldP spid="24591" grpId="0"/>
      <p:bldP spid="24592" grpId="0" animBg="1"/>
      <p:bldP spid="245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tiếng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chứa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vần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altLang="en-US" sz="2800" dirty="0">
                <a:latin typeface="UTM Avo" panose="02040603050506020204" pitchFamily="18" charset="0"/>
              </a:rPr>
              <a:t>?</a:t>
            </a:r>
          </a:p>
          <a:p>
            <a:pPr eaLnBrk="0" hangingPunct="0"/>
            <a:endParaRPr lang="en-US" alt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04" y="1982461"/>
            <a:ext cx="40830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99555" y="514508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dirty="0" err="1">
                <a:latin typeface="UTM Avo" panose="02040603050506020204" pitchFamily="18" charset="0"/>
              </a:rPr>
              <a:t>Chú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uội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6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Google Shape;91;p61">
            <a:hlinkClick r:id="rId6"/>
            <a:extLst>
              <a:ext uri="{FF2B5EF4-FFF2-40B4-BE49-F238E27FC236}">
                <a16:creationId xmlns:a16="http://schemas.microsoft.com/office/drawing/2014/main" id="{F5676506-91C7-F411-4CF9-BF3C7A81CC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4818" y="4088497"/>
            <a:ext cx="1986163" cy="109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5FFF7-9F8A-64E6-1B57-3A6631DFF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>
            <a:extLst>
              <a:ext uri="{FF2B5EF4-FFF2-40B4-BE49-F238E27FC236}">
                <a16:creationId xmlns:a16="http://schemas.microsoft.com/office/drawing/2014/main" id="{954B9416-DE26-912D-9E0E-3359881B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2" y="254079"/>
            <a:ext cx="5614195" cy="63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>
            <a:extLst>
              <a:ext uri="{FF2B5EF4-FFF2-40B4-BE49-F238E27FC236}">
                <a16:creationId xmlns:a16="http://schemas.microsoft.com/office/drawing/2014/main" id="{A67D136B-FA77-2C8C-4F18-D5FD22BB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8" y="427248"/>
            <a:ext cx="5866273" cy="66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6D251-4F7F-DBBF-CB6C-C3A3F89C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847" y="4535487"/>
            <a:ext cx="3443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800" dirty="0">
                <a:latin typeface="UTM Avo" panose="02040603050506020204" pitchFamily="18" charset="0"/>
              </a:rPr>
              <a:t>Tìm các tiếng có chứa vần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</a:p>
          <a:p>
            <a:pPr eaLnBrk="0" hangingPunct="0"/>
            <a:endParaRPr lang="vi-VN" altLang="en-US" sz="2800" dirty="0" err="1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1A77E-2B93-1F44-18F8-B6DE89A4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028" y="4708657"/>
            <a:ext cx="3260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2800" dirty="0">
                <a:latin typeface="UTM Avo" panose="020406030505060202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ưới</a:t>
            </a:r>
            <a:r>
              <a:rPr lang="vi-VN" altLang="en-US" sz="2800" dirty="0">
                <a:latin typeface="UTM Avo" panose="02040603050506020204" pitchFamily="18" charset="0"/>
              </a:rPr>
              <a:t> cây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8BB4F-2586-A15D-229B-9A384D34C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25" y="2324560"/>
            <a:ext cx="3923980" cy="22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44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82056" y="1655379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  <p:pic>
        <p:nvPicPr>
          <p:cNvPr id="2" name="Google Shape;91;p61">
            <a:hlinkClick r:id="rId6"/>
            <a:extLst>
              <a:ext uri="{FF2B5EF4-FFF2-40B4-BE49-F238E27FC236}">
                <a16:creationId xmlns:a16="http://schemas.microsoft.com/office/drawing/2014/main" id="{DE19D272-5631-371D-02F3-9CE8297799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5340" y="3364208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69555" y="1312977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163636" y="3419186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3">
            <a:extLst>
              <a:ext uri="{FF2B5EF4-FFF2-40B4-BE49-F238E27FC236}">
                <a16:creationId xmlns:a16="http://schemas.microsoft.com/office/drawing/2014/main" id="{702BEF0F-8048-23BE-603F-B59881B6CF57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7ADA7403-9BEE-507D-3443-6F9A07E60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BF1C4021-108D-7969-3E57-4C809C9FD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39B9B2CE-40D3-D9C5-4A8A-AFA8ADA45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229" y="1077495"/>
            <a:ext cx="818154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3" y="604867"/>
            <a:ext cx="11292114" cy="60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6" y="655780"/>
            <a:ext cx="10830968" cy="58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>
            <a:extLst>
              <a:ext uri="{FF2B5EF4-FFF2-40B4-BE49-F238E27FC236}">
                <a16:creationId xmlns:a16="http://schemas.microsoft.com/office/drawing/2014/main" id="{1FCE11CB-65E9-DD78-887E-EFB2505317B2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CF91C600-DD41-8E50-BF3D-4CCBF0422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0B6253EE-F08B-1421-047F-11460AAB4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1737287F-60CC-DAA5-B5D1-6F1314023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413" y="1079631"/>
            <a:ext cx="689517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10685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6440" y="3948291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  <p:pic>
        <p:nvPicPr>
          <p:cNvPr id="2" name="Google Shape;91;p61">
            <a:hlinkClick r:id="rId4"/>
            <a:extLst>
              <a:ext uri="{FF2B5EF4-FFF2-40B4-BE49-F238E27FC236}">
                <a16:creationId xmlns:a16="http://schemas.microsoft.com/office/drawing/2014/main" id="{E71FEE0F-5336-CCC0-140F-4FBA9C6317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5974" y="4221549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1354117" y="477922"/>
            <a:ext cx="9483766" cy="626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2472B6C8-779B-AD9A-C1E2-1411C0A43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88441" y="4003121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972019" y="1555369"/>
            <a:ext cx="1153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116896" y="3853434"/>
            <a:ext cx="11563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4792337" y="1567291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947451" y="3102816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733423" y="6171397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6395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888921" y="905863"/>
            <a:ext cx="441415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86130" y="1909601"/>
            <a:ext cx="8307055" cy="3402952"/>
            <a:chOff x="6423096" y="1913476"/>
            <a:chExt cx="4127237" cy="3403276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16533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284002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1510984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26607" y="3282119"/>
              <a:ext cx="1523726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362848" cy="6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组合 23">
            <a:extLst>
              <a:ext uri="{FF2B5EF4-FFF2-40B4-BE49-F238E27FC236}">
                <a16:creationId xmlns:a16="http://schemas.microsoft.com/office/drawing/2014/main" id="{C3B1C321-6361-5E4F-948D-33E723C713C6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3" name="图片 24">
              <a:extLst>
                <a:ext uri="{FF2B5EF4-FFF2-40B4-BE49-F238E27FC236}">
                  <a16:creationId xmlns:a16="http://schemas.microsoft.com/office/drawing/2014/main" id="{D501E15A-F10B-FBE8-FF62-F2D4D8778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5">
              <a:extLst>
                <a:ext uri="{FF2B5EF4-FFF2-40B4-BE49-F238E27FC236}">
                  <a16:creationId xmlns:a16="http://schemas.microsoft.com/office/drawing/2014/main" id="{EEA579B5-9FB6-3921-BFAD-11BB29258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586126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8049" y="4034531"/>
            <a:ext cx="857481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  <p:pic>
        <p:nvPicPr>
          <p:cNvPr id="2" name="Google Shape;91;p61">
            <a:hlinkClick r:id="rId3"/>
            <a:extLst>
              <a:ext uri="{FF2B5EF4-FFF2-40B4-BE49-F238E27FC236}">
                <a16:creationId xmlns:a16="http://schemas.microsoft.com/office/drawing/2014/main" id="{48EE1B8E-7977-E50C-3471-19FC3959BA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9168" y="4190449"/>
            <a:ext cx="1512252" cy="836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852046" y="55594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32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32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9215" y="1850442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1)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chơi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89215" y="3145925"/>
            <a:ext cx="3127624" cy="8565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2)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bơi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dưới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suối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4703227" y="2273486"/>
            <a:ext cx="2185988" cy="2653476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798477" y="2164078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组合 23">
            <a:extLst>
              <a:ext uri="{FF2B5EF4-FFF2-40B4-BE49-F238E27FC236}">
                <a16:creationId xmlns:a16="http://schemas.microsoft.com/office/drawing/2014/main" id="{02292E4D-B4F6-5E2B-0ABB-C318909C1568}"/>
              </a:ext>
            </a:extLst>
          </p:cNvPr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836CFF66-F1E3-ECC6-8738-559DA913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79BB8660-1E81-FDF2-B1F0-73AE6DB4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0" name="Title 1"/>
          <p:cNvSpPr txBox="1"/>
          <p:nvPr/>
        </p:nvSpPr>
        <p:spPr>
          <a:xfrm>
            <a:off x="1948103" y="1850443"/>
            <a:ext cx="2856890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1948102" y="3145925"/>
            <a:ext cx="2856891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1961613" y="4540037"/>
            <a:ext cx="2830721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8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2800" b="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9215" y="4540036"/>
            <a:ext cx="3127624" cy="8460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3) bay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2800" b="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endParaRPr lang="en-US" sz="2800" b="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2E7B73-3FBD-E31B-4DD6-7A277B289A34}"/>
              </a:ext>
            </a:extLst>
          </p:cNvPr>
          <p:cNvCxnSpPr>
            <a:cxnSpLocks/>
          </p:cNvCxnSpPr>
          <p:nvPr/>
        </p:nvCxnSpPr>
        <p:spPr>
          <a:xfrm>
            <a:off x="4811136" y="3600224"/>
            <a:ext cx="2090738" cy="141013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old flower and lanterns&#10;&#10;Description automatically generated with medium confidence">
            <a:extLst>
              <a:ext uri="{FF2B5EF4-FFF2-40B4-BE49-F238E27FC236}">
                <a16:creationId xmlns:a16="http://schemas.microsoft.com/office/drawing/2014/main" id="{78045882-CA3B-9F38-4F9E-67E4C652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613732" y="780412"/>
            <a:ext cx="10791476" cy="5483485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Mỗi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với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1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US" sz="22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-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vào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bao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lì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xì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tương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ứng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rồi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nhận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đồng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xu,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chọn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theo.</a:t>
            </a:r>
            <a:endParaRPr lang="en-US" sz="2400" kern="100" dirty="0" err="1">
              <a:solidFill>
                <a:schemeClr val="tx1"/>
              </a:solidFill>
              <a:latin typeface="Aptos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>
                <a:solidFill>
                  <a:schemeClr val="tx1"/>
                </a:solidFill>
                <a:latin typeface="UTM Avo"/>
                <a:ea typeface="Aptos" panose="020B0004020202020204" pitchFamily="34" charset="0"/>
                <a:cs typeface="Times New Roman"/>
              </a:rPr>
              <a:t>-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Sau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khi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các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câu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hỏi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, Click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hoàn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thành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để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tiếp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tục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bài</a:t>
            </a:r>
            <a:r>
              <a:rPr lang="en-US" sz="22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200" kern="100" dirty="0" err="1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học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/>
                <a:ea typeface="Aptos" panose="020B0004020202020204" pitchFamily="34" charset="0"/>
                <a:cs typeface="Times New Roman"/>
              </a:rPr>
              <a:t>.</a:t>
            </a:r>
            <a:endParaRPr lang="en-US" sz="2400" kern="100">
              <a:solidFill>
                <a:schemeClr val="tx1"/>
              </a:solidFill>
              <a:effectLst/>
              <a:latin typeface="Aptos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929" y="-176045"/>
            <a:ext cx="3543626" cy="1771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12" y="1037046"/>
            <a:ext cx="2451380" cy="24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gold chinese lanterns and flowers&#10;&#10;Description automatically generated">
            <a:extLst>
              <a:ext uri="{FF2B5EF4-FFF2-40B4-BE49-F238E27FC236}">
                <a16:creationId xmlns:a16="http://schemas.microsoft.com/office/drawing/2014/main" id="{CA082C1F-AB31-ECDD-6A2D-7B3E3B28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41" name="1"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59" name="3"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34" y="3551692"/>
            <a:ext cx="603799" cy="1232097"/>
          </a:xfrm>
          <a:prstGeom prst="rect">
            <a:avLst/>
          </a:prstGeom>
        </p:spPr>
      </p:pic>
      <p:pic>
        <p:nvPicPr>
          <p:cNvPr id="66" name="2"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15699" y="4386240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4DC38B9-C7A5-4F89-942D-21668710E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CAE86-97A0-24D3-1714-A8C6CC96CA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val 1">
            <a:hlinkClick r:id="rId15" action="ppaction://hlinksldjump"/>
            <a:extLst>
              <a:ext uri="{FF2B5EF4-FFF2-40B4-BE49-F238E27FC236}">
                <a16:creationId xmlns:a16="http://schemas.microsoft.com/office/drawing/2014/main" id="{6E8F218B-FDC4-22BC-E402-47C417F92891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54D575DF-554A-88A1-FC19-9FD880F28A3B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Oval 3">
            <a:hlinkClick r:id="rId17" action="ppaction://hlinksldjump"/>
            <a:extLst>
              <a:ext uri="{FF2B5EF4-FFF2-40B4-BE49-F238E27FC236}">
                <a16:creationId xmlns:a16="http://schemas.microsoft.com/office/drawing/2014/main" id="{9451E5FF-70C2-0895-699C-6E39BBB0BEA5}"/>
              </a:ext>
            </a:extLst>
          </p:cNvPr>
          <p:cNvSpPr/>
          <p:nvPr/>
        </p:nvSpPr>
        <p:spPr>
          <a:xfrm>
            <a:off x="22736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" name="Oval 4">
            <a:hlinkClick r:id="rId18" action="ppaction://hlinksldjump"/>
            <a:extLst>
              <a:ext uri="{FF2B5EF4-FFF2-40B4-BE49-F238E27FC236}">
                <a16:creationId xmlns:a16="http://schemas.microsoft.com/office/drawing/2014/main" id="{3B13B4F4-3A24-D580-3D50-8A7898865590}"/>
              </a:ext>
            </a:extLst>
          </p:cNvPr>
          <p:cNvSpPr/>
          <p:nvPr/>
        </p:nvSpPr>
        <p:spPr>
          <a:xfrm>
            <a:off x="32642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DB72577-D1BD-2011-54C6-0CC1AFC1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1: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vẽ gì?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cam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A8F400E-048E-E753-EC8E-252A28A02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73071-DC48-A7AC-0074-C1D4B93E85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F6D0C54-34C2-326E-074B-E33F135D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4" b="92517" l="8000" r="94462">
                        <a14:foregroundMark x1="20308" y1="27211" x2="8000" y2="44558"/>
                        <a14:foregroundMark x1="8000" y1="44558" x2="8923" y2="53741"/>
                        <a14:foregroundMark x1="89231" y1="59184" x2="94462" y2="62585"/>
                        <a14:foregroundMark x1="64000" y1="88776" x2="82462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18" y="751218"/>
            <a:ext cx="1998647" cy="18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DD362916-EBB1-D46B-416F-DF76C50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30400" y="663984"/>
            <a:ext cx="9143085" cy="238020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2: Điền 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ui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hoặc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vần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ưi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thích hợp vào chỗ chấm.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t… xách </a:t>
              </a:r>
              <a:endPara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734" y="779555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v-SE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úi -&gt; túi xách</a:t>
            </a: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3F9FC39-0ABE-19D7-508B-3F0B58991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772" y="3257416"/>
            <a:ext cx="2550841" cy="255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3C4BE-F81F-D1F3-906B-4B29D4931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2288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7AD8BCCE-7841-7273-499F-61EDB9694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76260" y="663984"/>
            <a:ext cx="9597225" cy="2017486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3: Tranh vẽ gì? 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3E3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537" y="664733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162832" y="41174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gọn núi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BDD1E-97B6-0D6F-E3AF-785997F06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CEFCFED-B5E4-CDA7-949D-8B59A6FAD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36731C4-8A9A-E69A-0EF5-5EA3173C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78" y="992601"/>
            <a:ext cx="2533725" cy="141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6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spirals&#10;&#10;Description automatically generated">
            <a:extLst>
              <a:ext uri="{FF2B5EF4-FFF2-40B4-BE49-F238E27FC236}">
                <a16:creationId xmlns:a16="http://schemas.microsoft.com/office/drawing/2014/main" id="{5C0111D9-1354-0B60-CFEA-E0A1120CA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" y="-8960"/>
            <a:ext cx="12190732" cy="6866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969484" y="663984"/>
            <a:ext cx="10104001" cy="553851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39341"/>
              <a:ext cx="8824686" cy="189694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Câu hỏi số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: Đọc bài: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924" y="344001"/>
            <a:ext cx="1785257" cy="178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65DAE-42F5-5CB1-B1E2-8469F0E17F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C8C64F7-6A34-1AAE-290C-1F2BDEF2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9757" y="1765840"/>
            <a:ext cx="5892486" cy="3816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E5B40349-2022-9397-B5D2-F385403E05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28" y="3643634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459</Words>
  <Application>Microsoft Office PowerPoint</Application>
  <PresentationFormat>Widescreen</PresentationFormat>
  <Paragraphs>116</Paragraphs>
  <Slides>37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Calibri</vt:lpstr>
      <vt:lpstr>Arial</vt:lpstr>
      <vt:lpstr>思源黑体 CN Medium</vt:lpstr>
      <vt:lpstr>Aptos</vt:lpstr>
      <vt:lpstr>.VnAvant</vt:lpstr>
      <vt:lpstr>等线</vt:lpstr>
      <vt:lpstr>Calibri Light</vt:lpstr>
      <vt:lpstr>UTM Avo</vt:lpstr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nt Hoa</cp:lastModifiedBy>
  <cp:revision>88</cp:revision>
  <dcterms:created xsi:type="dcterms:W3CDTF">2017-07-24T02:09:30Z</dcterms:created>
  <dcterms:modified xsi:type="dcterms:W3CDTF">2024-12-23T02:56:21Z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