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0"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24" r:id="rId23"/>
    <p:sldId id="325" r:id="rId24"/>
    <p:sldId id="326"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1/12/2026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1/12/2026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DCBCC14-D86E-3499-5AC5-F117A4C43FC9}"/>
              </a:ext>
            </a:extLst>
          </p:cNvPr>
          <p:cNvPicPr>
            <a:picLocks noChangeAspect="1"/>
          </p:cNvPicPr>
          <p:nvPr/>
        </p:nvPicPr>
        <p:blipFill>
          <a:blip r:embed="rId3"/>
          <a:stretch>
            <a:fillRect/>
          </a:stretch>
        </p:blipFill>
        <p:spPr>
          <a:xfrm>
            <a:off x="1808452" y="386029"/>
            <a:ext cx="6842296" cy="1163371"/>
          </a:xfrm>
          <a:prstGeom prst="rect">
            <a:avLst/>
          </a:prstGeom>
        </p:spPr>
      </p:pic>
      <p:sp>
        <p:nvSpPr>
          <p:cNvPr id="10" name="Rectangle 9">
            <a:extLst>
              <a:ext uri="{FF2B5EF4-FFF2-40B4-BE49-F238E27FC236}">
                <a16:creationId xmlns:a16="http://schemas.microsoft.com/office/drawing/2014/main" id="{0FC88E16-740B-2C50-8A27-CFD819974F93}"/>
              </a:ext>
            </a:extLst>
          </p:cNvPr>
          <p:cNvSpPr/>
          <p:nvPr/>
        </p:nvSpPr>
        <p:spPr>
          <a:xfrm>
            <a:off x="4626428" y="2746830"/>
            <a:ext cx="6687457" cy="164256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ctr" defTabSz="609630">
              <a:lnSpc>
                <a:spcPct val="120000"/>
              </a:lnSpc>
            </a:pPr>
            <a:r>
              <a:rPr lang="vi-VN" sz="4400" dirty="0">
                <a:solidFill>
                  <a:prstClr val="black"/>
                </a:solidFill>
                <a:latin typeface="Cambria" panose="02040503050406030204" pitchFamily="18" charset="0"/>
                <a:ea typeface="Cambria" panose="02040503050406030204" pitchFamily="18" charset="0"/>
              </a:rPr>
              <a:t>Tắt điện, quạt khi là người rời khỏi lớp cuối cùng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58B5D734-946B-6CEC-9FC4-615F0BF9F2CE}"/>
              </a:ext>
            </a:extLst>
          </p:cNvPr>
          <p:cNvPicPr>
            <a:picLocks noChangeAspect="1"/>
          </p:cNvPicPr>
          <p:nvPr/>
        </p:nvPicPr>
        <p:blipFill>
          <a:blip r:embed="rId4"/>
          <a:stretch>
            <a:fillRect/>
          </a:stretch>
        </p:blipFill>
        <p:spPr>
          <a:xfrm>
            <a:off x="502785" y="2336348"/>
            <a:ext cx="3766976" cy="2551338"/>
          </a:xfrm>
          <a:prstGeom prst="rect">
            <a:avLst/>
          </a:prstGeom>
        </p:spPr>
      </p:pic>
    </p:spTree>
    <p:extLst>
      <p:ext uri="{BB962C8B-B14F-4D97-AF65-F5344CB8AC3E}">
        <p14:creationId xmlns:p14="http://schemas.microsoft.com/office/powerpoint/2010/main" val="241126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DCBCC14-D86E-3499-5AC5-F117A4C43FC9}"/>
              </a:ext>
            </a:extLst>
          </p:cNvPr>
          <p:cNvPicPr>
            <a:picLocks noChangeAspect="1"/>
          </p:cNvPicPr>
          <p:nvPr/>
        </p:nvPicPr>
        <p:blipFill>
          <a:blip r:embed="rId3"/>
          <a:stretch>
            <a:fillRect/>
          </a:stretch>
        </p:blipFill>
        <p:spPr>
          <a:xfrm>
            <a:off x="1808452" y="386029"/>
            <a:ext cx="6842296" cy="1163371"/>
          </a:xfrm>
          <a:prstGeom prst="rect">
            <a:avLst/>
          </a:prstGeom>
        </p:spPr>
      </p:pic>
      <p:sp>
        <p:nvSpPr>
          <p:cNvPr id="10" name="Rectangle 9">
            <a:extLst>
              <a:ext uri="{FF2B5EF4-FFF2-40B4-BE49-F238E27FC236}">
                <a16:creationId xmlns:a16="http://schemas.microsoft.com/office/drawing/2014/main" id="{0FC88E16-740B-2C50-8A27-CFD819974F93}"/>
              </a:ext>
            </a:extLst>
          </p:cNvPr>
          <p:cNvSpPr/>
          <p:nvPr/>
        </p:nvSpPr>
        <p:spPr>
          <a:xfrm>
            <a:off x="4615542" y="2344058"/>
            <a:ext cx="6687457"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ctr" defTabSz="609630">
              <a:lnSpc>
                <a:spcPct val="120000"/>
              </a:lnSpc>
            </a:pPr>
            <a:r>
              <a:rPr lang="vi-VN" sz="4400" dirty="0">
                <a:solidFill>
                  <a:prstClr val="black"/>
                </a:solidFill>
                <a:latin typeface="Cambria" panose="02040503050406030204" pitchFamily="18" charset="0"/>
                <a:ea typeface="Cambria" panose="02040503050406030204" pitchFamily="18" charset="0"/>
              </a:rPr>
              <a:t>Vứt rác đúng quy định, thực hiện phân loại rác thải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E267D116-DAFD-B111-4882-9D5789464D13}"/>
              </a:ext>
            </a:extLst>
          </p:cNvPr>
          <p:cNvPicPr>
            <a:picLocks noChangeAspect="1"/>
          </p:cNvPicPr>
          <p:nvPr/>
        </p:nvPicPr>
        <p:blipFill>
          <a:blip r:embed="rId4"/>
          <a:stretch>
            <a:fillRect/>
          </a:stretch>
        </p:blipFill>
        <p:spPr>
          <a:xfrm>
            <a:off x="521833" y="2204357"/>
            <a:ext cx="3667316" cy="2628900"/>
          </a:xfrm>
          <a:prstGeom prst="rect">
            <a:avLst/>
          </a:prstGeom>
        </p:spPr>
      </p:pic>
    </p:spTree>
    <p:extLst>
      <p:ext uri="{BB962C8B-B14F-4D97-AF65-F5344CB8AC3E}">
        <p14:creationId xmlns:p14="http://schemas.microsoft.com/office/powerpoint/2010/main" val="273924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DCBCC14-D86E-3499-5AC5-F117A4C43FC9}"/>
              </a:ext>
            </a:extLst>
          </p:cNvPr>
          <p:cNvPicPr>
            <a:picLocks noChangeAspect="1"/>
          </p:cNvPicPr>
          <p:nvPr/>
        </p:nvPicPr>
        <p:blipFill>
          <a:blip r:embed="rId3"/>
          <a:stretch>
            <a:fillRect/>
          </a:stretch>
        </p:blipFill>
        <p:spPr>
          <a:xfrm>
            <a:off x="1808452" y="386029"/>
            <a:ext cx="6842296" cy="1163371"/>
          </a:xfrm>
          <a:prstGeom prst="rect">
            <a:avLst/>
          </a:prstGeom>
        </p:spPr>
      </p:pic>
      <p:sp>
        <p:nvSpPr>
          <p:cNvPr id="10" name="Rectangle 9">
            <a:extLst>
              <a:ext uri="{FF2B5EF4-FFF2-40B4-BE49-F238E27FC236}">
                <a16:creationId xmlns:a16="http://schemas.microsoft.com/office/drawing/2014/main" id="{0FC88E16-740B-2C50-8A27-CFD819974F93}"/>
              </a:ext>
            </a:extLst>
          </p:cNvPr>
          <p:cNvSpPr/>
          <p:nvPr/>
        </p:nvSpPr>
        <p:spPr>
          <a:xfrm>
            <a:off x="4615542" y="2344058"/>
            <a:ext cx="6687457"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ctr" defTabSz="609630">
              <a:lnSpc>
                <a:spcPct val="120000"/>
              </a:lnSpc>
            </a:pPr>
            <a:r>
              <a:rPr lang="vi-VN" sz="4400" dirty="0">
                <a:solidFill>
                  <a:prstClr val="black"/>
                </a:solidFill>
                <a:latin typeface="Cambria" panose="02040503050406030204" pitchFamily="18" charset="0"/>
                <a:ea typeface="Cambria" panose="02040503050406030204" pitchFamily="18" charset="0"/>
              </a:rPr>
              <a:t>Khuyên mẹ sử dụng túi giấy thay vì túi ni lông để bảo vệ môi trường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64B0F38-1C08-ED37-4A67-96CDB24C0A78}"/>
              </a:ext>
            </a:extLst>
          </p:cNvPr>
          <p:cNvPicPr>
            <a:picLocks noChangeAspect="1"/>
          </p:cNvPicPr>
          <p:nvPr/>
        </p:nvPicPr>
        <p:blipFill>
          <a:blip r:embed="rId4"/>
          <a:stretch>
            <a:fillRect/>
          </a:stretch>
        </p:blipFill>
        <p:spPr>
          <a:xfrm>
            <a:off x="483054" y="2231571"/>
            <a:ext cx="3714750" cy="2830286"/>
          </a:xfrm>
          <a:prstGeom prst="rect">
            <a:avLst/>
          </a:prstGeom>
        </p:spPr>
      </p:pic>
    </p:spTree>
    <p:extLst>
      <p:ext uri="{BB962C8B-B14F-4D97-AF65-F5344CB8AC3E}">
        <p14:creationId xmlns:p14="http://schemas.microsoft.com/office/powerpoint/2010/main" val="156293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DCBCC14-D86E-3499-5AC5-F117A4C43FC9}"/>
              </a:ext>
            </a:extLst>
          </p:cNvPr>
          <p:cNvPicPr>
            <a:picLocks noChangeAspect="1"/>
          </p:cNvPicPr>
          <p:nvPr/>
        </p:nvPicPr>
        <p:blipFill>
          <a:blip r:embed="rId3"/>
          <a:stretch>
            <a:fillRect/>
          </a:stretch>
        </p:blipFill>
        <p:spPr>
          <a:xfrm>
            <a:off x="1808452" y="386029"/>
            <a:ext cx="6842296" cy="1163371"/>
          </a:xfrm>
          <a:prstGeom prst="rect">
            <a:avLst/>
          </a:prstGeom>
        </p:spPr>
      </p:pic>
      <p:sp>
        <p:nvSpPr>
          <p:cNvPr id="10" name="Rectangle 9">
            <a:extLst>
              <a:ext uri="{FF2B5EF4-FFF2-40B4-BE49-F238E27FC236}">
                <a16:creationId xmlns:a16="http://schemas.microsoft.com/office/drawing/2014/main" id="{0FC88E16-740B-2C50-8A27-CFD819974F93}"/>
              </a:ext>
            </a:extLst>
          </p:cNvPr>
          <p:cNvSpPr/>
          <p:nvPr/>
        </p:nvSpPr>
        <p:spPr>
          <a:xfrm>
            <a:off x="4615542" y="2344058"/>
            <a:ext cx="6687457"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ctr" defTabSz="609630">
              <a:lnSpc>
                <a:spcPct val="120000"/>
              </a:lnSpc>
            </a:pPr>
            <a:r>
              <a:rPr lang="vi-VN" sz="4400" dirty="0">
                <a:solidFill>
                  <a:prstClr val="black"/>
                </a:solidFill>
                <a:latin typeface="Cambria" panose="02040503050406030204" pitchFamily="18" charset="0"/>
                <a:ea typeface="Cambria" panose="02040503050406030204" pitchFamily="18" charset="0"/>
              </a:rPr>
              <a:t>Tuyên truyền những hậu quả của ô nhiễm môi trường.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F952142-D386-73BE-C9F9-499ED2FB90F3}"/>
              </a:ext>
            </a:extLst>
          </p:cNvPr>
          <p:cNvPicPr>
            <a:picLocks noChangeAspect="1"/>
          </p:cNvPicPr>
          <p:nvPr/>
        </p:nvPicPr>
        <p:blipFill>
          <a:blip r:embed="rId4"/>
          <a:stretch>
            <a:fillRect/>
          </a:stretch>
        </p:blipFill>
        <p:spPr>
          <a:xfrm>
            <a:off x="591911" y="2229530"/>
            <a:ext cx="3706142" cy="2886757"/>
          </a:xfrm>
          <a:prstGeom prst="rect">
            <a:avLst/>
          </a:prstGeom>
        </p:spPr>
      </p:pic>
    </p:spTree>
    <p:extLst>
      <p:ext uri="{BB962C8B-B14F-4D97-AF65-F5344CB8AC3E}">
        <p14:creationId xmlns:p14="http://schemas.microsoft.com/office/powerpoint/2010/main" val="677227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40207030-5AE7-38BD-7984-6FFAAAB83BDB}"/>
              </a:ext>
            </a:extLst>
          </p:cNvPr>
          <p:cNvSpPr/>
          <p:nvPr/>
        </p:nvSpPr>
        <p:spPr>
          <a:xfrm>
            <a:off x="1589314" y="190500"/>
            <a:ext cx="9175595" cy="1148443"/>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M</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ột số hành động thể hiện việc bảo vệ môi trường như sau:</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6A961C-353F-35ED-4595-E3A48AF7F0AB}"/>
              </a:ext>
            </a:extLst>
          </p:cNvPr>
          <p:cNvSpPr txBox="1"/>
          <p:nvPr/>
        </p:nvSpPr>
        <p:spPr>
          <a:xfrm>
            <a:off x="1251857" y="1915886"/>
            <a:ext cx="9797143" cy="3890360"/>
          </a:xfrm>
          <a:prstGeom prst="rect">
            <a:avLst/>
          </a:prstGeom>
          <a:noFill/>
        </p:spPr>
        <p:txBody>
          <a:bodyPr wrap="square" rtlCol="0">
            <a:spAutoFit/>
          </a:bodyPr>
          <a:lstStyle/>
          <a:p>
            <a:pPr marL="0" marR="0" algn="just">
              <a:lnSpc>
                <a:spcPct val="150000"/>
              </a:lnSpc>
              <a:spcBef>
                <a:spcPts val="0"/>
              </a:spcBef>
              <a:spcAft>
                <a:spcPts val="0"/>
              </a:spcAft>
            </a:pP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Giữ</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gìn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vệ</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sinh</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lớp</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học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khu</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nhà</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ở,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nơi</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công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cộng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spc="-3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Sử</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sản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phẩm</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thân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thiện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môi</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trường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hạn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chế</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sử</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sản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phẩm</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nhựa</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lần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spc="-3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Tham</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gia</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hoạt</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động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tình</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nguyện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vệ</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sinh</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môi</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trường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như</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dọn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bãi</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biển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sạch</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công</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viên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hoặc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tham</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gia</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chiến</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dịch</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xanh</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 </a:t>
            </a:r>
            <a:r>
              <a:rPr lang="en-US" sz="2800" spc="30" dirty="0" err="1">
                <a:effectLst/>
                <a:latin typeface="Cambria" panose="02040503050406030204" pitchFamily="18" charset="0"/>
                <a:ea typeface="Cambria" panose="02040503050406030204" pitchFamily="18" charset="0"/>
                <a:cs typeface="Times New Roman" panose="02020603050405020304" pitchFamily="18" charset="0"/>
              </a:rPr>
              <a:t>khác</a:t>
            </a:r>
            <a:r>
              <a:rPr lang="en-US" sz="2800" spc="3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spc="-3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8110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5" name="Rectangle: Rounded Corners 4">
            <a:extLst>
              <a:ext uri="{FF2B5EF4-FFF2-40B4-BE49-F238E27FC236}">
                <a16:creationId xmlns:a16="http://schemas.microsoft.com/office/drawing/2014/main" id="{7CB8EE2C-0001-9E39-A921-48B7446A2ED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Top Corners Rounded 7">
            <a:extLst>
              <a:ext uri="{FF2B5EF4-FFF2-40B4-BE49-F238E27FC236}">
                <a16:creationId xmlns:a16="http://schemas.microsoft.com/office/drawing/2014/main" id="{56F76D27-3595-DDA3-F513-5AE6A800E9E6}"/>
              </a:ext>
            </a:extLst>
          </p:cNvPr>
          <p:cNvSpPr/>
          <p:nvPr/>
        </p:nvSpPr>
        <p:spPr>
          <a:xfrm>
            <a:off x="1085120" y="129170"/>
            <a:ext cx="10301337" cy="83966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các thông tin dưới đây và trả lời câu hỏi</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2E38D0D-AF63-99C1-F963-ED08071EE3A7}"/>
              </a:ext>
            </a:extLst>
          </p:cNvPr>
          <p:cNvPicPr>
            <a:picLocks noChangeAspect="1"/>
          </p:cNvPicPr>
          <p:nvPr/>
        </p:nvPicPr>
        <p:blipFill>
          <a:blip r:embed="rId3"/>
          <a:stretch>
            <a:fillRect/>
          </a:stretch>
        </p:blipFill>
        <p:spPr>
          <a:xfrm>
            <a:off x="1677080" y="1536926"/>
            <a:ext cx="9407919" cy="4036560"/>
          </a:xfrm>
          <a:prstGeom prst="rect">
            <a:avLst/>
          </a:prstGeom>
        </p:spPr>
      </p:pic>
    </p:spTree>
    <p:extLst>
      <p:ext uri="{BB962C8B-B14F-4D97-AF65-F5344CB8AC3E}">
        <p14:creationId xmlns:p14="http://schemas.microsoft.com/office/powerpoint/2010/main" val="1246678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5" name="Rectangle: Rounded Corners 4">
            <a:extLst>
              <a:ext uri="{FF2B5EF4-FFF2-40B4-BE49-F238E27FC236}">
                <a16:creationId xmlns:a16="http://schemas.microsoft.com/office/drawing/2014/main" id="{7CB8EE2C-0001-9E39-A921-48B7446A2ED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06CFDB7-B12E-21AB-6EE9-E7D621B4B1B9}"/>
              </a:ext>
            </a:extLst>
          </p:cNvPr>
          <p:cNvPicPr>
            <a:picLocks noChangeAspect="1"/>
          </p:cNvPicPr>
          <p:nvPr/>
        </p:nvPicPr>
        <p:blipFill>
          <a:blip r:embed="rId3"/>
          <a:stretch>
            <a:fillRect/>
          </a:stretch>
        </p:blipFill>
        <p:spPr>
          <a:xfrm>
            <a:off x="3767137" y="447675"/>
            <a:ext cx="4657725" cy="5962650"/>
          </a:xfrm>
          <a:prstGeom prst="rect">
            <a:avLst/>
          </a:prstGeom>
        </p:spPr>
      </p:pic>
    </p:spTree>
    <p:extLst>
      <p:ext uri="{BB962C8B-B14F-4D97-AF65-F5344CB8AC3E}">
        <p14:creationId xmlns:p14="http://schemas.microsoft.com/office/powerpoint/2010/main" val="193969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5" name="Rectangle: Rounded Corners 4">
            <a:extLst>
              <a:ext uri="{FF2B5EF4-FFF2-40B4-BE49-F238E27FC236}">
                <a16:creationId xmlns:a16="http://schemas.microsoft.com/office/drawing/2014/main" id="{7CB8EE2C-0001-9E39-A921-48B7446A2ED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3217EC1-DF71-0737-784C-53838D7F2173}"/>
              </a:ext>
            </a:extLst>
          </p:cNvPr>
          <p:cNvGrpSpPr/>
          <p:nvPr/>
        </p:nvGrpSpPr>
        <p:grpSpPr>
          <a:xfrm>
            <a:off x="-175664" y="3842657"/>
            <a:ext cx="5999521" cy="3015342"/>
            <a:chOff x="-175665" y="2898000"/>
            <a:chExt cx="7334683" cy="3960000"/>
          </a:xfrm>
        </p:grpSpPr>
        <p:pic>
          <p:nvPicPr>
            <p:cNvPr id="4" name="Picture 3">
              <a:extLst>
                <a:ext uri="{FF2B5EF4-FFF2-40B4-BE49-F238E27FC236}">
                  <a16:creationId xmlns:a16="http://schemas.microsoft.com/office/drawing/2014/main" id="{77B43409-1851-00FA-0CCD-840F56C81EB1}"/>
                </a:ext>
              </a:extLst>
            </p:cNvPr>
            <p:cNvPicPr>
              <a:picLocks noChangeAspect="1"/>
            </p:cNvPicPr>
            <p:nvPr/>
          </p:nvPicPr>
          <p:blipFill rotWithShape="1">
            <a:blip r:embed="rId3"/>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5B9633ED-C839-DDC1-82F8-5F5FFEA68902}"/>
                </a:ext>
              </a:extLst>
            </p:cNvPr>
            <p:cNvPicPr>
              <a:picLocks noChangeAspect="1"/>
            </p:cNvPicPr>
            <p:nvPr/>
          </p:nvPicPr>
          <p:blipFill rotWithShape="1">
            <a:blip r:embed="rId4"/>
            <a:srcRect r="9773" b="26815"/>
            <a:stretch/>
          </p:blipFill>
          <p:spPr>
            <a:xfrm>
              <a:off x="-175665" y="2898000"/>
              <a:ext cx="3870960" cy="3960000"/>
            </a:xfrm>
            <a:prstGeom prst="rect">
              <a:avLst/>
            </a:prstGeom>
          </p:spPr>
        </p:pic>
      </p:grpSp>
      <p:sp>
        <p:nvSpPr>
          <p:cNvPr id="8" name="Rectangle: Top Corners Rounded 7">
            <a:extLst>
              <a:ext uri="{FF2B5EF4-FFF2-40B4-BE49-F238E27FC236}">
                <a16:creationId xmlns:a16="http://schemas.microsoft.com/office/drawing/2014/main" id="{56F76D27-3595-DDA3-F513-5AE6A800E9E6}"/>
              </a:ext>
            </a:extLst>
          </p:cNvPr>
          <p:cNvSpPr/>
          <p:nvPr/>
        </p:nvSpPr>
        <p:spPr>
          <a:xfrm>
            <a:off x="1041577" y="1065340"/>
            <a:ext cx="10301337" cy="1285975"/>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a. Các bạn trong hai thông tin trên đã làm những việc gì để bảo vệ môi trường?</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Rectangle: Top Corners Rounded 8">
            <a:extLst>
              <a:ext uri="{FF2B5EF4-FFF2-40B4-BE49-F238E27FC236}">
                <a16:creationId xmlns:a16="http://schemas.microsoft.com/office/drawing/2014/main" id="{2C51B5EF-D66F-BBD2-8CE5-757EBA4141EA}"/>
              </a:ext>
            </a:extLst>
          </p:cNvPr>
          <p:cNvSpPr/>
          <p:nvPr/>
        </p:nvSpPr>
        <p:spPr>
          <a:xfrm>
            <a:off x="2456720" y="2719968"/>
            <a:ext cx="9169223" cy="1285975"/>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b. Việc làm của các bạn ấy có ý nghĩa gì đối với môi trường sống?</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910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4400" b="0" i="0" u="none" strike="noStrike" kern="1200" cap="none" spc="0" normalizeH="0" baseline="0" noProof="0" dirty="0" err="1">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Trình</a:t>
            </a:r>
            <a:r>
              <a:rPr kumimoji="0" lang="en-US" sz="4400" b="0" i="0" u="none" strike="noStrike" kern="1200" cap="none" spc="0" normalizeH="0" baseline="0" noProof="0" dirty="0">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bày</a:t>
            </a:r>
            <a:r>
              <a:rPr kumimoji="0" lang="en-US" sz="4400" b="0" i="0" u="none" strike="noStrike" kern="1200" cap="none" spc="0" normalizeH="0" baseline="0" noProof="0" dirty="0">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trước</a:t>
            </a:r>
            <a:r>
              <a:rPr kumimoji="0" lang="en-US" sz="4400" b="0" i="0" u="none" strike="noStrike" kern="1200" cap="none" spc="0" normalizeH="0" baseline="0" noProof="0" dirty="0">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rPr>
              <a:t>lớp</a:t>
            </a:r>
            <a:endParaRPr kumimoji="0" lang="en-US" sz="4400" b="0" i="0" u="none" strike="noStrike" kern="1200" cap="none" spc="0" normalizeH="0" baseline="0" noProof="0" dirty="0">
              <a:ln>
                <a:noFill/>
              </a:ln>
              <a:solidFill>
                <a:srgbClr val="FF0066"/>
              </a:solidFill>
              <a:effectLst>
                <a:outerShdw blurRad="50800" dist="38100" algn="l" rotWithShape="0">
                  <a:srgbClr val="FF99CC"/>
                </a:outerShdw>
              </a:effectLst>
              <a:uLnTx/>
              <a:uFillTx/>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6144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FC88E16-740B-2C50-8A27-CFD819974F93}"/>
              </a:ext>
            </a:extLst>
          </p:cNvPr>
          <p:cNvSpPr/>
          <p:nvPr/>
        </p:nvSpPr>
        <p:spPr>
          <a:xfrm>
            <a:off x="1502229" y="515258"/>
            <a:ext cx="9583056" cy="17543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defTabSz="609630"/>
            <a:r>
              <a:rPr lang="vi-VN" sz="3600" b="1" dirty="0">
                <a:solidFill>
                  <a:prstClr val="black"/>
                </a:solidFill>
                <a:latin typeface="Cambria" panose="02040503050406030204" pitchFamily="18" charset="0"/>
                <a:ea typeface="Cambria" panose="02040503050406030204" pitchFamily="18" charset="0"/>
              </a:rPr>
              <a:t>Thông tin 1: </a:t>
            </a:r>
            <a:r>
              <a:rPr lang="vi-VN" sz="3600" dirty="0">
                <a:solidFill>
                  <a:prstClr val="black"/>
                </a:solidFill>
                <a:latin typeface="Cambria" panose="02040503050406030204" pitchFamily="18" charset="0"/>
                <a:ea typeface="Cambria" panose="02040503050406030204" pitchFamily="18" charset="0"/>
              </a:rPr>
              <a:t>Bạn Nguyên đã cùng các anh chị tham gia nhặt rác và kêu gọi mọi người chung tay bảo vệ môi trường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id="{2304FC7E-7692-CA46-5794-60FE6E44D7DF}"/>
              </a:ext>
            </a:extLst>
          </p:cNvPr>
          <p:cNvSpPr/>
          <p:nvPr/>
        </p:nvSpPr>
        <p:spPr>
          <a:xfrm>
            <a:off x="1524002" y="2648857"/>
            <a:ext cx="9583056" cy="17543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defTabSz="609630"/>
            <a:r>
              <a:rPr lang="vi-VN" sz="3600" b="1" dirty="0">
                <a:solidFill>
                  <a:prstClr val="black"/>
                </a:solidFill>
                <a:latin typeface="Cambria" panose="02040503050406030204" pitchFamily="18" charset="0"/>
                <a:ea typeface="Cambria" panose="02040503050406030204" pitchFamily="18" charset="0"/>
              </a:rPr>
              <a:t>Thông tin 2: </a:t>
            </a:r>
            <a:r>
              <a:rPr lang="vi-VN" sz="3600" dirty="0">
                <a:solidFill>
                  <a:prstClr val="black"/>
                </a:solidFill>
                <a:latin typeface="Cambria" panose="02040503050406030204" pitchFamily="18" charset="0"/>
                <a:ea typeface="Cambria" panose="02040503050406030204" pitchFamily="18" charset="0"/>
              </a:rPr>
              <a:t>Bạn Linh đã viết thư lên nhà trường, kêu gọi nhà trường ngừng thả bóng bay vào những dịp khai giảng để bảo vệ môi trường</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709B2FD-3A5C-B9DE-1456-0B54AE40DBBF}"/>
              </a:ext>
            </a:extLst>
          </p:cNvPr>
          <p:cNvSpPr txBox="1"/>
          <p:nvPr/>
        </p:nvSpPr>
        <p:spPr>
          <a:xfrm>
            <a:off x="1404257" y="4680857"/>
            <a:ext cx="9263743" cy="1569660"/>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200" dirty="0">
                <a:solidFill>
                  <a:srgbClr val="FF0000"/>
                </a:solidFill>
                <a:latin typeface="Cambria" panose="02040503050406030204" pitchFamily="18" charset="0"/>
                <a:ea typeface="Cambria" panose="02040503050406030204" pitchFamily="18" charset="0"/>
              </a:rPr>
              <a:t>Cả hai hành động của bạn Nguyên và bạn Linh đều có ý nghĩa quan trọng đối với bảo vệ môi trường. Dưới đây là ý nghĩa của từng hành động: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652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745E26F-1C13-C2C4-1805-F610ACA1B004}"/>
              </a:ext>
            </a:extLst>
          </p:cNvPr>
          <p:cNvGrpSpPr/>
          <p:nvPr/>
        </p:nvGrpSpPr>
        <p:grpSpPr>
          <a:xfrm>
            <a:off x="4191000" y="500552"/>
            <a:ext cx="7609113"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id="{E323F5C5-798A-9DA8-515D-624392033997}"/>
                </a:ext>
              </a:extLst>
            </p:cNvPr>
            <p:cNvSpPr txBox="1"/>
            <p:nvPr/>
          </p:nvSpPr>
          <p:spPr>
            <a:xfrm>
              <a:off x="5518948" y="2543129"/>
              <a:ext cx="5305478" cy="1754326"/>
            </a:xfrm>
            <a:prstGeom prst="rect">
              <a:avLst/>
            </a:prstGeom>
            <a:noFill/>
          </p:spPr>
          <p:txBody>
            <a:bodyPr wrap="square">
              <a:spAutoFit/>
            </a:bodyPr>
            <a:lstStyle/>
            <a:p>
              <a:pPr marL="571500" indent="-571500" algn="just">
                <a:spcAft>
                  <a:spcPts val="800"/>
                </a:spcAft>
                <a:buFont typeface="Arial" panose="020B0604020202020204" pitchFamily="34" charset="0"/>
                <a:buChar char="•"/>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em, bài hát trên truyền tải thông điệp gì?</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2268F3A-7D97-C417-DCF3-0744EEC11AE0}"/>
                </a:ext>
              </a:extLst>
            </p:cNvPr>
            <p:cNvSpPr txBox="1"/>
            <p:nvPr/>
          </p:nvSpPr>
          <p:spPr>
            <a:xfrm>
              <a:off x="5627805" y="4045357"/>
              <a:ext cx="5305478" cy="1754326"/>
            </a:xfrm>
            <a:prstGeom prst="rect">
              <a:avLst/>
            </a:prstGeom>
            <a:noFill/>
          </p:spPr>
          <p:txBody>
            <a:bodyPr wrap="square">
              <a:spAutoFit/>
            </a:bodyPr>
            <a:lstStyle/>
            <a:p>
              <a:pPr marL="571500" indent="-571500" algn="just">
                <a:spcAft>
                  <a:spcPts val="800"/>
                </a:spcAft>
                <a:buFont typeface="Arial" panose="020B0604020202020204" pitchFamily="34" charset="0"/>
                <a:buChar char="•"/>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 đã làm gì để góp phần bảo vệ môi trường?</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FC88E16-740B-2C50-8A27-CFD819974F93}"/>
              </a:ext>
            </a:extLst>
          </p:cNvPr>
          <p:cNvSpPr/>
          <p:nvPr/>
        </p:nvSpPr>
        <p:spPr>
          <a:xfrm>
            <a:off x="1458686" y="830943"/>
            <a:ext cx="9583056" cy="5016758"/>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defTabSz="609630"/>
            <a:r>
              <a:rPr lang="vi-VN" sz="3200" b="1" dirty="0">
                <a:solidFill>
                  <a:prstClr val="black"/>
                </a:solidFill>
                <a:latin typeface="Cambria" panose="02040503050406030204" pitchFamily="18" charset="0"/>
                <a:ea typeface="Cambria" panose="02040503050406030204" pitchFamily="18" charset="0"/>
              </a:rPr>
              <a:t>Hành động của bạn Nguyên: </a:t>
            </a:r>
            <a:r>
              <a:rPr lang="vi-VN" sz="3200" dirty="0">
                <a:solidFill>
                  <a:prstClr val="black"/>
                </a:solidFill>
                <a:latin typeface="Cambria" panose="02040503050406030204" pitchFamily="18" charset="0"/>
                <a:ea typeface="Cambria" panose="02040503050406030204" pitchFamily="18" charset="0"/>
              </a:rPr>
              <a:t>Hành động nhặt rác giúp giảm ô nhiễm môi trường và bảo vệ các sinh vật sống. Bằng cách lựa chọn những vùng có rác thải và thu gom chúng, bạn Nguyên và các anh chị đang giúp ngăn chặn việc rác thải bị xả lỏng vào môi trường tự nhiên, đồng thời cũng tạo ra một môi trường sạch sẽ và an lành cho cộng đồng. Thêm vào đó, việc kêu gọi mọi người chung tay bảo vệ môi trường cũng nhắc nhở và tạo sự nhận thức về tầm quan trọng của việc duy trì môi trường trong tình trạng tốt.</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998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FC88E16-740B-2C50-8A27-CFD819974F93}"/>
              </a:ext>
            </a:extLst>
          </p:cNvPr>
          <p:cNvSpPr/>
          <p:nvPr/>
        </p:nvSpPr>
        <p:spPr>
          <a:xfrm>
            <a:off x="1262743" y="656771"/>
            <a:ext cx="9982200" cy="5509200"/>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defTabSz="609630"/>
            <a:r>
              <a:rPr lang="vi-VN" sz="3200" b="1" dirty="0">
                <a:solidFill>
                  <a:prstClr val="black"/>
                </a:solidFill>
                <a:latin typeface="Cambria" panose="02040503050406030204" pitchFamily="18" charset="0"/>
                <a:ea typeface="Cambria" panose="02040503050406030204" pitchFamily="18" charset="0"/>
              </a:rPr>
              <a:t>Hành động của bạn Linh:</a:t>
            </a:r>
            <a:r>
              <a:rPr lang="en-US" sz="3200" b="1"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Việc thả bóng bay có thể gây ra ô nhiễm môi trường và gây hại cho động vật và động thực vật. Bóng bay thường được làm từ các chất liệu nhựa và latex không phân hủy tự nhiên, do đó, khi chúng bị thả xuống môi trường, chúng có thể gây nghẽn hệ thống thoát nước, nhiễu loạn đời sống động vật và gây tổn hại cho môi trường sống. Bằng việc viết thư lên nhà trường và kêu gọi ngừng thả bóng bay, bạn Linh đang tạo ra sự nhận thức và thúc đẩy nhà trường để thay thế hoặc tìm các phương pháp thay thế khác thân thiện với môi trường để tiến hành các hoạt động khai giảng.</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6785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67692" y="1226602"/>
            <a:ext cx="9758982" cy="153233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Em hãy kể những việc đã làm để bảo vệ môi trường sống của mình?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318155" y="317814"/>
            <a:ext cx="7443861" cy="1127858"/>
          </a:xfrm>
          <a:prstGeom prst="rect">
            <a:avLst/>
          </a:prstGeom>
        </p:spPr>
      </p:pic>
      <p:pic>
        <p:nvPicPr>
          <p:cNvPr id="8" name="Picture 7">
            <a:extLst>
              <a:ext uri="{FF2B5EF4-FFF2-40B4-BE49-F238E27FC236}">
                <a16:creationId xmlns:a16="http://schemas.microsoft.com/office/drawing/2014/main" id="{68C98789-7531-A61F-713E-F39C5F651F5D}"/>
              </a:ext>
            </a:extLst>
          </p:cNvPr>
          <p:cNvPicPr>
            <a:picLocks noChangeAspect="1"/>
          </p:cNvPicPr>
          <p:nvPr/>
        </p:nvPicPr>
        <p:blipFill>
          <a:blip r:embed="rId6"/>
          <a:stretch>
            <a:fillRect/>
          </a:stretch>
        </p:blipFill>
        <p:spPr>
          <a:xfrm>
            <a:off x="596176" y="1564349"/>
            <a:ext cx="8321761" cy="3359187"/>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pic>
        <p:nvPicPr>
          <p:cNvPr id="6" name="Picture 5">
            <a:extLst>
              <a:ext uri="{FF2B5EF4-FFF2-40B4-BE49-F238E27FC236}">
                <a16:creationId xmlns:a16="http://schemas.microsoft.com/office/drawing/2014/main" id="{D81B2C9F-939D-C932-D33C-B322D5BC47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10542" y="1809119"/>
            <a:ext cx="7120147" cy="2420353"/>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accent1"/>
                </a:solidFill>
                <a:latin typeface="Cambria" panose="02040503050406030204" pitchFamily="18" charset="0"/>
                <a:ea typeface="Cambria" panose="02040503050406030204" pitchFamily="18" charset="0"/>
              </a:rPr>
              <a:t>Quan </a:t>
            </a:r>
            <a:r>
              <a:rPr lang="en-US" sz="4400" b="1" dirty="0" err="1">
                <a:solidFill>
                  <a:schemeClr val="accent1"/>
                </a:solidFill>
                <a:latin typeface="Cambria" panose="02040503050406030204" pitchFamily="18" charset="0"/>
                <a:ea typeface="Cambria" panose="02040503050406030204" pitchFamily="18" charset="0"/>
              </a:rPr>
              <a:t>sát</a:t>
            </a:r>
            <a:r>
              <a:rPr lang="en-US" sz="4400" b="1" dirty="0">
                <a:solidFill>
                  <a:schemeClr val="accent1"/>
                </a:solidFill>
                <a:latin typeface="Cambria" panose="02040503050406030204" pitchFamily="18" charset="0"/>
                <a:ea typeface="Cambria" panose="02040503050406030204" pitchFamily="18" charset="0"/>
              </a:rPr>
              <a:t> </a:t>
            </a:r>
            <a:r>
              <a:rPr lang="en-US" sz="4400" b="1" dirty="0" err="1">
                <a:solidFill>
                  <a:schemeClr val="accent1"/>
                </a:solidFill>
                <a:latin typeface="Cambria" panose="02040503050406030204" pitchFamily="18" charset="0"/>
                <a:ea typeface="Cambria" panose="02040503050406030204" pitchFamily="18" charset="0"/>
              </a:rPr>
              <a:t>tranh</a:t>
            </a:r>
            <a:r>
              <a:rPr lang="en-US" sz="4400" b="1" dirty="0">
                <a:solidFill>
                  <a:schemeClr val="accent1"/>
                </a:solidFill>
                <a:latin typeface="Cambria" panose="02040503050406030204" pitchFamily="18" charset="0"/>
                <a:ea typeface="Cambria" panose="02040503050406030204" pitchFamily="18" charset="0"/>
              </a:rPr>
              <a:t> </a:t>
            </a:r>
            <a:r>
              <a:rPr lang="en-US" sz="4400" b="1" dirty="0" err="1">
                <a:solidFill>
                  <a:schemeClr val="accent1"/>
                </a:solidFill>
                <a:latin typeface="Cambria" panose="02040503050406030204" pitchFamily="18" charset="0"/>
                <a:ea typeface="Cambria" panose="02040503050406030204" pitchFamily="18" charset="0"/>
              </a:rPr>
              <a:t>và</a:t>
            </a:r>
            <a:r>
              <a:rPr lang="en-US" sz="4400" b="1" dirty="0">
                <a:solidFill>
                  <a:schemeClr val="accent1"/>
                </a:solidFill>
                <a:latin typeface="Cambria" panose="02040503050406030204" pitchFamily="18" charset="0"/>
                <a:ea typeface="Cambria" panose="02040503050406030204" pitchFamily="18" charset="0"/>
              </a:rPr>
              <a:t> </a:t>
            </a:r>
            <a:r>
              <a:rPr lang="en-US" sz="4400" b="1" dirty="0" err="1">
                <a:solidFill>
                  <a:schemeClr val="accent1"/>
                </a:solidFill>
                <a:latin typeface="Cambria" panose="02040503050406030204" pitchFamily="18" charset="0"/>
                <a:ea typeface="Cambria" panose="02040503050406030204" pitchFamily="18" charset="0"/>
              </a:rPr>
              <a:t>trả</a:t>
            </a:r>
            <a:r>
              <a:rPr lang="en-US" sz="4400" b="1" dirty="0">
                <a:solidFill>
                  <a:schemeClr val="accent1"/>
                </a:solidFill>
                <a:latin typeface="Cambria" panose="02040503050406030204" pitchFamily="18" charset="0"/>
                <a:ea typeface="Cambria" panose="02040503050406030204" pitchFamily="18" charset="0"/>
              </a:rPr>
              <a:t> </a:t>
            </a:r>
            <a:r>
              <a:rPr lang="en-US" sz="4400" b="1" dirty="0" err="1">
                <a:solidFill>
                  <a:schemeClr val="accent1"/>
                </a:solidFill>
                <a:latin typeface="Cambria" panose="02040503050406030204" pitchFamily="18" charset="0"/>
                <a:ea typeface="Cambria" panose="02040503050406030204" pitchFamily="18" charset="0"/>
              </a:rPr>
              <a:t>lời</a:t>
            </a:r>
            <a:r>
              <a:rPr lang="en-US" sz="4400" b="1" dirty="0">
                <a:solidFill>
                  <a:schemeClr val="accent1"/>
                </a:solidFill>
                <a:latin typeface="Cambria" panose="02040503050406030204" pitchFamily="18" charset="0"/>
                <a:ea typeface="Cambria" panose="02040503050406030204" pitchFamily="18" charset="0"/>
              </a:rPr>
              <a:t> </a:t>
            </a:r>
            <a:r>
              <a:rPr lang="en-US" sz="4400" b="1" dirty="0" err="1">
                <a:solidFill>
                  <a:schemeClr val="accent1"/>
                </a:solidFill>
                <a:latin typeface="Cambria" panose="02040503050406030204" pitchFamily="18" charset="0"/>
                <a:ea typeface="Cambria" panose="02040503050406030204" pitchFamily="18" charset="0"/>
              </a:rPr>
              <a:t>câu</a:t>
            </a:r>
            <a:r>
              <a:rPr lang="en-US" sz="4400" b="1" dirty="0">
                <a:solidFill>
                  <a:schemeClr val="accent1"/>
                </a:solidFill>
                <a:latin typeface="Cambria" panose="02040503050406030204" pitchFamily="18" charset="0"/>
                <a:ea typeface="Cambria" panose="02040503050406030204" pitchFamily="18" charset="0"/>
              </a:rPr>
              <a:t> </a:t>
            </a:r>
            <a:r>
              <a:rPr lang="en-US" sz="4400" b="1" dirty="0" err="1">
                <a:solidFill>
                  <a:schemeClr val="accent1"/>
                </a:solidFill>
                <a:latin typeface="Cambria" panose="02040503050406030204" pitchFamily="18" charset="0"/>
                <a:ea typeface="Cambria" panose="02040503050406030204" pitchFamily="18" charset="0"/>
              </a:rPr>
              <a:t>hỏi</a:t>
            </a:r>
            <a:r>
              <a:rPr lang="en-US" sz="4400" b="1" dirty="0">
                <a:solidFill>
                  <a:schemeClr val="accent1"/>
                </a:solidFill>
                <a:latin typeface="Cambria" panose="02040503050406030204" pitchFamily="18" charset="0"/>
                <a:ea typeface="Cambria" panose="02040503050406030204" pitchFamily="18" charset="0"/>
              </a:rPr>
              <a:t>:</a:t>
            </a:r>
            <a:endParaRPr lang="vi-VN" sz="4400" b="1" dirty="0">
              <a:solidFill>
                <a:schemeClr val="accent1"/>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9941FEB-0668-D59D-1AE5-7285F2AE4DE1}"/>
              </a:ext>
            </a:extLst>
          </p:cNvPr>
          <p:cNvPicPr>
            <a:picLocks noChangeAspect="1"/>
          </p:cNvPicPr>
          <p:nvPr/>
        </p:nvPicPr>
        <p:blipFill>
          <a:blip r:embed="rId5"/>
          <a:stretch>
            <a:fillRect/>
          </a:stretch>
        </p:blipFill>
        <p:spPr>
          <a:xfrm>
            <a:off x="1196746" y="1800906"/>
            <a:ext cx="5683025" cy="2338740"/>
          </a:xfrm>
          <a:prstGeom prst="rect">
            <a:avLst/>
          </a:prstGeom>
        </p:spPr>
      </p:pic>
      <p:pic>
        <p:nvPicPr>
          <p:cNvPr id="14" name="Picture 13">
            <a:extLst>
              <a:ext uri="{FF2B5EF4-FFF2-40B4-BE49-F238E27FC236}">
                <a16:creationId xmlns:a16="http://schemas.microsoft.com/office/drawing/2014/main" id="{1C84981F-8B4C-285E-0D02-1B55937EF898}"/>
              </a:ext>
            </a:extLst>
          </p:cNvPr>
          <p:cNvPicPr>
            <a:picLocks noChangeAspect="1"/>
          </p:cNvPicPr>
          <p:nvPr/>
        </p:nvPicPr>
        <p:blipFill>
          <a:blip r:embed="rId6"/>
          <a:stretch>
            <a:fillRect/>
          </a:stretch>
        </p:blipFill>
        <p:spPr>
          <a:xfrm>
            <a:off x="6936242" y="1781177"/>
            <a:ext cx="3477672" cy="2355395"/>
          </a:xfrm>
          <a:prstGeom prst="rect">
            <a:avLst/>
          </a:prstGeom>
        </p:spPr>
      </p:pic>
      <p:pic>
        <p:nvPicPr>
          <p:cNvPr id="16" name="Picture 15">
            <a:extLst>
              <a:ext uri="{FF2B5EF4-FFF2-40B4-BE49-F238E27FC236}">
                <a16:creationId xmlns:a16="http://schemas.microsoft.com/office/drawing/2014/main" id="{78FBCC32-95E6-FC43-5601-52DDD22FEC91}"/>
              </a:ext>
            </a:extLst>
          </p:cNvPr>
          <p:cNvPicPr>
            <a:picLocks noChangeAspect="1"/>
          </p:cNvPicPr>
          <p:nvPr/>
        </p:nvPicPr>
        <p:blipFill>
          <a:blip r:embed="rId7"/>
          <a:stretch>
            <a:fillRect/>
          </a:stretch>
        </p:blipFill>
        <p:spPr>
          <a:xfrm>
            <a:off x="1165452" y="4212771"/>
            <a:ext cx="3177949" cy="2246261"/>
          </a:xfrm>
          <a:prstGeom prst="rect">
            <a:avLst/>
          </a:prstGeom>
        </p:spPr>
      </p:pic>
      <p:pic>
        <p:nvPicPr>
          <p:cNvPr id="18" name="Picture 17">
            <a:extLst>
              <a:ext uri="{FF2B5EF4-FFF2-40B4-BE49-F238E27FC236}">
                <a16:creationId xmlns:a16="http://schemas.microsoft.com/office/drawing/2014/main" id="{BD118EA1-EDF1-D1D4-4539-56C352733DB3}"/>
              </a:ext>
            </a:extLst>
          </p:cNvPr>
          <p:cNvPicPr>
            <a:picLocks noChangeAspect="1"/>
          </p:cNvPicPr>
          <p:nvPr/>
        </p:nvPicPr>
        <p:blipFill>
          <a:blip r:embed="rId8"/>
          <a:stretch>
            <a:fillRect/>
          </a:stretch>
        </p:blipFill>
        <p:spPr>
          <a:xfrm>
            <a:off x="4446134" y="4145416"/>
            <a:ext cx="5873523" cy="2337543"/>
          </a:xfrm>
          <a:prstGeom prst="rect">
            <a:avLst/>
          </a:prstGeom>
        </p:spPr>
      </p:pic>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5" name="Rectangle: Rounded Corners 4">
            <a:extLst>
              <a:ext uri="{FF2B5EF4-FFF2-40B4-BE49-F238E27FC236}">
                <a16:creationId xmlns:a16="http://schemas.microsoft.com/office/drawing/2014/main" id="{7CB8EE2C-0001-9E39-A921-48B7446A2ED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3217EC1-DF71-0737-784C-53838D7F2173}"/>
              </a:ext>
            </a:extLst>
          </p:cNvPr>
          <p:cNvGrpSpPr/>
          <p:nvPr/>
        </p:nvGrpSpPr>
        <p:grpSpPr>
          <a:xfrm>
            <a:off x="-175664" y="3842657"/>
            <a:ext cx="5999521" cy="3015342"/>
            <a:chOff x="-175665" y="2898000"/>
            <a:chExt cx="7334683" cy="3960000"/>
          </a:xfrm>
        </p:grpSpPr>
        <p:pic>
          <p:nvPicPr>
            <p:cNvPr id="4" name="Picture 3">
              <a:extLst>
                <a:ext uri="{FF2B5EF4-FFF2-40B4-BE49-F238E27FC236}">
                  <a16:creationId xmlns:a16="http://schemas.microsoft.com/office/drawing/2014/main" id="{77B43409-1851-00FA-0CCD-840F56C81EB1}"/>
                </a:ext>
              </a:extLst>
            </p:cNvPr>
            <p:cNvPicPr>
              <a:picLocks noChangeAspect="1"/>
            </p:cNvPicPr>
            <p:nvPr/>
          </p:nvPicPr>
          <p:blipFill rotWithShape="1">
            <a:blip r:embed="rId3"/>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5B9633ED-C839-DDC1-82F8-5F5FFEA68902}"/>
                </a:ext>
              </a:extLst>
            </p:cNvPr>
            <p:cNvPicPr>
              <a:picLocks noChangeAspect="1"/>
            </p:cNvPicPr>
            <p:nvPr/>
          </p:nvPicPr>
          <p:blipFill rotWithShape="1">
            <a:blip r:embed="rId4"/>
            <a:srcRect r="9773" b="26815"/>
            <a:stretch/>
          </p:blipFill>
          <p:spPr>
            <a:xfrm>
              <a:off x="-175665" y="2898000"/>
              <a:ext cx="3870960" cy="3960000"/>
            </a:xfrm>
            <a:prstGeom prst="rect">
              <a:avLst/>
            </a:prstGeom>
          </p:spPr>
        </p:pic>
      </p:grpSp>
      <p:sp>
        <p:nvSpPr>
          <p:cNvPr id="8" name="Rectangle: Top Corners Rounded 7">
            <a:extLst>
              <a:ext uri="{FF2B5EF4-FFF2-40B4-BE49-F238E27FC236}">
                <a16:creationId xmlns:a16="http://schemas.microsoft.com/office/drawing/2014/main" id="{56F76D27-3595-DDA3-F513-5AE6A800E9E6}"/>
              </a:ext>
            </a:extLst>
          </p:cNvPr>
          <p:cNvSpPr/>
          <p:nvPr/>
        </p:nvSpPr>
        <p:spPr>
          <a:xfrm>
            <a:off x="1041577" y="1065340"/>
            <a:ext cx="10301337" cy="1285975"/>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a. Các bạn trong tranh trên đã làm gì để bảo vệ môi trường sống?</a:t>
            </a:r>
          </a:p>
        </p:txBody>
      </p:sp>
      <p:sp>
        <p:nvSpPr>
          <p:cNvPr id="9" name="Rectangle: Top Corners Rounded 8">
            <a:extLst>
              <a:ext uri="{FF2B5EF4-FFF2-40B4-BE49-F238E27FC236}">
                <a16:creationId xmlns:a16="http://schemas.microsoft.com/office/drawing/2014/main" id="{2C51B5EF-D66F-BBD2-8CE5-757EBA4141EA}"/>
              </a:ext>
            </a:extLst>
          </p:cNvPr>
          <p:cNvSpPr/>
          <p:nvPr/>
        </p:nvSpPr>
        <p:spPr>
          <a:xfrm>
            <a:off x="2456720" y="2719968"/>
            <a:ext cx="9169223" cy="1285975"/>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b. Em hãy kể thêm các hành động khác thể hiện việc bảo vệ môi trường sống.</a:t>
            </a: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DCBCC14-D86E-3499-5AC5-F117A4C43FC9}"/>
              </a:ext>
            </a:extLst>
          </p:cNvPr>
          <p:cNvPicPr>
            <a:picLocks noChangeAspect="1"/>
          </p:cNvPicPr>
          <p:nvPr/>
        </p:nvPicPr>
        <p:blipFill>
          <a:blip r:embed="rId3"/>
          <a:stretch>
            <a:fillRect/>
          </a:stretch>
        </p:blipFill>
        <p:spPr>
          <a:xfrm>
            <a:off x="1808452" y="386029"/>
            <a:ext cx="6842296" cy="1163371"/>
          </a:xfrm>
          <a:prstGeom prst="rect">
            <a:avLst/>
          </a:prstGeom>
        </p:spPr>
      </p:pic>
      <p:sp>
        <p:nvSpPr>
          <p:cNvPr id="10" name="Rectangle 9">
            <a:extLst>
              <a:ext uri="{FF2B5EF4-FFF2-40B4-BE49-F238E27FC236}">
                <a16:creationId xmlns:a16="http://schemas.microsoft.com/office/drawing/2014/main" id="{0FC88E16-740B-2C50-8A27-CFD819974F93}"/>
              </a:ext>
            </a:extLst>
          </p:cNvPr>
          <p:cNvSpPr/>
          <p:nvPr/>
        </p:nvSpPr>
        <p:spPr>
          <a:xfrm>
            <a:off x="4659085" y="2616201"/>
            <a:ext cx="6687457" cy="997709"/>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ctr" defTabSz="609630">
              <a:lnSpc>
                <a:spcPct val="120000"/>
              </a:lnSpc>
            </a:pPr>
            <a:r>
              <a:rPr lang="vi-VN" sz="5400" dirty="0">
                <a:solidFill>
                  <a:prstClr val="black"/>
                </a:solidFill>
                <a:latin typeface="Cambria" panose="02040503050406030204" pitchFamily="18" charset="0"/>
                <a:ea typeface="Cambria" panose="02040503050406030204" pitchFamily="18" charset="0"/>
              </a:rPr>
              <a:t>Trồng</a:t>
            </a:r>
            <a:r>
              <a:rPr lang="en-US" sz="5400" dirty="0">
                <a:solidFill>
                  <a:prstClr val="black"/>
                </a:solidFill>
                <a:latin typeface="Cambria" panose="02040503050406030204" pitchFamily="18" charset="0"/>
                <a:ea typeface="Cambria" panose="02040503050406030204" pitchFamily="18" charset="0"/>
              </a:rPr>
              <a:t>, </a:t>
            </a:r>
            <a:r>
              <a:rPr lang="vi-VN" sz="5400" dirty="0">
                <a:solidFill>
                  <a:prstClr val="black"/>
                </a:solidFill>
                <a:latin typeface="Cambria" panose="02040503050406030204" pitchFamily="18" charset="0"/>
                <a:ea typeface="Cambria" panose="02040503050406030204" pitchFamily="18" charset="0"/>
              </a:rPr>
              <a:t>chăm sóc cây</a:t>
            </a:r>
            <a:endParaRPr lang="en-US" sz="4800" dirty="0">
              <a:solidFill>
                <a:prstClr val="black"/>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7D45284-9DA9-8CC1-8FDB-ECD247EE084A}"/>
              </a:ext>
            </a:extLst>
          </p:cNvPr>
          <p:cNvPicPr>
            <a:picLocks noChangeAspect="1"/>
          </p:cNvPicPr>
          <p:nvPr/>
        </p:nvPicPr>
        <p:blipFill>
          <a:blip r:embed="rId4"/>
          <a:stretch>
            <a:fillRect/>
          </a:stretch>
        </p:blipFill>
        <p:spPr>
          <a:xfrm>
            <a:off x="512308" y="2021340"/>
            <a:ext cx="3615584" cy="2920774"/>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sp>
        <p:nvSpPr>
          <p:cNvPr id="4" name="Rectangle: Rounded Corners 3">
            <a:extLst>
              <a:ext uri="{FF2B5EF4-FFF2-40B4-BE49-F238E27FC236}">
                <a16:creationId xmlns:a16="http://schemas.microsoft.com/office/drawing/2014/main" id="{188A14B8-E4FF-7291-AB55-76F2AB914DCE}"/>
              </a:ext>
            </a:extLst>
          </p:cNvPr>
          <p:cNvSpPr/>
          <p:nvPr/>
        </p:nvSpPr>
        <p:spPr>
          <a:xfrm>
            <a:off x="393192" y="261257"/>
            <a:ext cx="11406922" cy="6291943"/>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DCBCC14-D86E-3499-5AC5-F117A4C43FC9}"/>
              </a:ext>
            </a:extLst>
          </p:cNvPr>
          <p:cNvPicPr>
            <a:picLocks noChangeAspect="1"/>
          </p:cNvPicPr>
          <p:nvPr/>
        </p:nvPicPr>
        <p:blipFill>
          <a:blip r:embed="rId3"/>
          <a:stretch>
            <a:fillRect/>
          </a:stretch>
        </p:blipFill>
        <p:spPr>
          <a:xfrm>
            <a:off x="1808452" y="386029"/>
            <a:ext cx="6842296" cy="1163371"/>
          </a:xfrm>
          <a:prstGeom prst="rect">
            <a:avLst/>
          </a:prstGeom>
        </p:spPr>
      </p:pic>
      <p:sp>
        <p:nvSpPr>
          <p:cNvPr id="10" name="Rectangle 9">
            <a:extLst>
              <a:ext uri="{FF2B5EF4-FFF2-40B4-BE49-F238E27FC236}">
                <a16:creationId xmlns:a16="http://schemas.microsoft.com/office/drawing/2014/main" id="{0FC88E16-740B-2C50-8A27-CFD819974F93}"/>
              </a:ext>
            </a:extLst>
          </p:cNvPr>
          <p:cNvSpPr/>
          <p:nvPr/>
        </p:nvSpPr>
        <p:spPr>
          <a:xfrm>
            <a:off x="4659085" y="2616201"/>
            <a:ext cx="6687457" cy="1783502"/>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ctr" defTabSz="609630">
              <a:lnSpc>
                <a:spcPct val="120000"/>
              </a:lnSpc>
            </a:pPr>
            <a:r>
              <a:rPr lang="vi-VN" sz="4800" dirty="0">
                <a:solidFill>
                  <a:prstClr val="black"/>
                </a:solidFill>
                <a:latin typeface="Cambria" panose="02040503050406030204" pitchFamily="18" charset="0"/>
                <a:ea typeface="Cambria" panose="02040503050406030204" pitchFamily="18" charset="0"/>
              </a:rPr>
              <a:t>Tái chế những chai nhựa để thành đồ có ích</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94ED8E2-521F-3792-61EC-BD50958B2CE4}"/>
              </a:ext>
            </a:extLst>
          </p:cNvPr>
          <p:cNvPicPr>
            <a:picLocks noChangeAspect="1"/>
          </p:cNvPicPr>
          <p:nvPr/>
        </p:nvPicPr>
        <p:blipFill>
          <a:blip r:embed="rId4"/>
          <a:stretch>
            <a:fillRect/>
          </a:stretch>
        </p:blipFill>
        <p:spPr>
          <a:xfrm>
            <a:off x="621845" y="2021340"/>
            <a:ext cx="3745293" cy="2931660"/>
          </a:xfrm>
          <a:prstGeom prst="rect">
            <a:avLst/>
          </a:prstGeom>
        </p:spPr>
      </p:pic>
    </p:spTree>
    <p:extLst>
      <p:ext uri="{BB962C8B-B14F-4D97-AF65-F5344CB8AC3E}">
        <p14:creationId xmlns:p14="http://schemas.microsoft.com/office/powerpoint/2010/main" val="2896980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637</Words>
  <Application>Microsoft Office PowerPoint</Application>
  <PresentationFormat>Widescreen</PresentationFormat>
  <Paragraphs>26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#9Slide05 SVNClementine</vt: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DELL</cp:lastModifiedBy>
  <cp:revision>26</cp:revision>
  <dcterms:created xsi:type="dcterms:W3CDTF">2024-09-30T07:07:43Z</dcterms:created>
  <dcterms:modified xsi:type="dcterms:W3CDTF">2026-01-12T13:38:50Z</dcterms:modified>
</cp:coreProperties>
</file>