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69" r:id="rId1"/>
    <p:sldMasterId id="2147484195" r:id="rId2"/>
    <p:sldMasterId id="2147484206" r:id="rId3"/>
    <p:sldMasterId id="2147484243" r:id="rId4"/>
  </p:sldMasterIdLst>
  <p:notesMasterIdLst>
    <p:notesMasterId r:id="rId32"/>
  </p:notesMasterIdLst>
  <p:sldIdLst>
    <p:sldId id="256" r:id="rId5"/>
    <p:sldId id="392" r:id="rId6"/>
    <p:sldId id="393" r:id="rId7"/>
    <p:sldId id="394" r:id="rId8"/>
    <p:sldId id="368" r:id="rId9"/>
    <p:sldId id="364" r:id="rId10"/>
    <p:sldId id="378" r:id="rId11"/>
    <p:sldId id="365" r:id="rId12"/>
    <p:sldId id="377" r:id="rId13"/>
    <p:sldId id="366" r:id="rId14"/>
    <p:sldId id="370" r:id="rId15"/>
    <p:sldId id="391" r:id="rId16"/>
    <p:sldId id="372" r:id="rId17"/>
    <p:sldId id="379" r:id="rId18"/>
    <p:sldId id="369" r:id="rId19"/>
    <p:sldId id="381" r:id="rId20"/>
    <p:sldId id="374" r:id="rId21"/>
    <p:sldId id="268" r:id="rId22"/>
    <p:sldId id="270" r:id="rId23"/>
    <p:sldId id="271" r:id="rId24"/>
    <p:sldId id="273" r:id="rId25"/>
    <p:sldId id="272" r:id="rId26"/>
    <p:sldId id="397" r:id="rId27"/>
    <p:sldId id="398" r:id="rId28"/>
    <p:sldId id="266" r:id="rId29"/>
    <p:sldId id="396" r:id="rId30"/>
    <p:sldId id="269" r:id="rId3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D63721"/>
    <a:srgbClr val="EDF1AE"/>
    <a:srgbClr val="C00000"/>
    <a:srgbClr val="FCC7A2"/>
    <a:srgbClr val="FF7707"/>
    <a:srgbClr val="48C57B"/>
    <a:srgbClr val="B7E6DE"/>
    <a:srgbClr val="348E8C"/>
    <a:srgbClr val="B8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00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BD3C-BF22-495C-B6F1-8981574F7B52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6116-152F-4AEE-9BDC-7AF2319A9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0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122D-90A2-1D9E-9C1C-EEC5B486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E4DCB-39B0-DAC0-5101-820C1E4C4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0CC9D-D431-2425-9C9D-0A1791E44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C1FE2-9390-7870-E69F-C3472727A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6FA5-43DC-30FC-98A0-7E3CADC40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13123-0E85-82B8-F4F3-4CDEDC2E3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70044-2CFE-2797-FB1E-B8D61BB7E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B8EE2-15AA-C9E9-03E4-ECD2F5C34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7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4288-29F4-5795-CD43-0EB5538B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A552E-B4F6-EC2C-EBA8-F32196547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381BF-7111-E437-F5D8-E896B99B9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9F874-39BA-9CE0-C514-1A6F1CEE45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4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BCB5-B279-C282-4A6B-C8E974F7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DD150-CA6D-6F1C-23D8-03F133EEE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585C2-ACFC-6CCD-23D5-BBEE8B08D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1559B-9828-D51F-42D7-81535618E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02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903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53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13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472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8B41-365D-42D2-8D31-864F1E83FB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05" y="1673653"/>
            <a:ext cx="1260835" cy="1253270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D997B5FA-0921-464F-AAE1-844C04324D75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565CE74E-AB26-4998-AD42-012C4C1AD076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535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359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9EFD9D74-47D9-4702-A33C-335B63B48DBF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FABC47A4-756D-490B-A52F-7D9E2C9FC05F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2024/12/17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98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5E6775-A5B6-4E69-A6FE-54F3CBB72E9E}"/>
              </a:ext>
            </a:extLst>
          </p:cNvPr>
          <p:cNvSpPr/>
          <p:nvPr userDrawn="1"/>
        </p:nvSpPr>
        <p:spPr>
          <a:xfrm>
            <a:off x="8387895" y="0"/>
            <a:ext cx="996286" cy="12010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3988"/>
            <a:ext cx="9143999" cy="51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D0576D-BF30-4AB3-BBAC-8B260AA3AD5D}"/>
              </a:ext>
            </a:extLst>
          </p:cNvPr>
          <p:cNvSpPr/>
          <p:nvPr userDrawn="1"/>
        </p:nvSpPr>
        <p:spPr>
          <a:xfrm>
            <a:off x="8016015" y="59869"/>
            <a:ext cx="996286" cy="111259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1006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17-Dec-24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17-Dec-24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mYLhX6aJ32o" TargetMode="Externa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hyperlink" Target="https://www.hoc10.vn/doc-sach/tieng-viet-1-1/1/1/166/" TargetMode="Externa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hoc10.vn/doc-sach/tieng-viet-1-1/1/1/166/" TargetMode="Externa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hoc10.vn/doc-sach/tieng-viet-1-1/1/1/166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hoc10.vn/doc-sach/tieng-viet-1-1/1/1/166/" TargetMode="Externa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hoc10.vn/doc-sach/tieng-viet-1-1/1/1/166/" TargetMode="Externa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-398463" y="1518971"/>
            <a:ext cx="9940925" cy="19762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900" b="1" dirty="0" err="1">
                <a:solidFill>
                  <a:srgbClr val="002060"/>
                </a:solidFill>
              </a:rPr>
              <a:t>Tuần</a:t>
            </a:r>
            <a:r>
              <a:rPr lang="en-US" sz="3900" b="1" dirty="0">
                <a:solidFill>
                  <a:srgbClr val="002060"/>
                </a:solidFill>
              </a:rPr>
              <a:t> </a:t>
            </a:r>
            <a:r>
              <a:rPr lang="vi-VN" sz="3900" b="1" dirty="0">
                <a:solidFill>
                  <a:srgbClr val="002060"/>
                </a:solidFill>
              </a:rPr>
              <a:t>1</a:t>
            </a:r>
            <a:r>
              <a:rPr lang="en-US" sz="3900" b="1" dirty="0">
                <a:solidFill>
                  <a:srgbClr val="002060"/>
                </a:solidFill>
              </a:rPr>
              <a:t>8</a:t>
            </a:r>
            <a:r>
              <a:rPr lang="vi-VN" sz="3900" b="1" dirty="0">
                <a:solidFill>
                  <a:srgbClr val="002060"/>
                </a:solidFill>
              </a:rPr>
              <a:t> </a:t>
            </a:r>
            <a:br>
              <a:rPr lang="vi-VN" sz="3900" b="1" dirty="0">
                <a:solidFill>
                  <a:srgbClr val="002060"/>
                </a:solidFill>
              </a:rPr>
            </a:br>
            <a:r>
              <a:rPr lang="vi-VN" sz="3900" b="1" dirty="0">
                <a:solidFill>
                  <a:srgbClr val="FF0000"/>
                </a:solidFill>
              </a:rPr>
              <a:t>Ôn tập cuối học kì 1</a:t>
            </a:r>
            <a:endParaRPr sz="3900" dirty="0">
              <a:solidFill>
                <a:srgbClr val="FF0000"/>
              </a:solidFill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7055596" y="48374"/>
            <a:ext cx="304774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TIẾNG VIỆT </a:t>
            </a:r>
            <a:r>
              <a:rPr lang="vi-VN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8073825" y="579258"/>
            <a:ext cx="101129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18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Tập </a:t>
            </a:r>
            <a:r>
              <a:rPr lang="vi-VN" sz="18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sz="18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A5A392B-88C6-317D-8BD5-3A90D4A1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797" y="992749"/>
            <a:ext cx="5962405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loud 8"/>
          <p:cNvSpPr/>
          <p:nvPr/>
        </p:nvSpPr>
        <p:spPr>
          <a:xfrm>
            <a:off x="344423" y="112984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10"/>
          <p:cNvSpPr/>
          <p:nvPr/>
        </p:nvSpPr>
        <p:spPr>
          <a:xfrm>
            <a:off x="4067175" y="154305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344423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383791" y="237934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419725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724025" y="3228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6349" y="3609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324225" y="361037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86414" y="169403"/>
            <a:ext cx="3962631" cy="370049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8A29E-E5CC-4059-8BE3-C7EB5BDA3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6" y="2366826"/>
            <a:ext cx="8122276" cy="4270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1908458" y="2407360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15049" y="2373857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3"/>
          <a:srcRect l="60650" t="17606" r="13983" b="60840"/>
          <a:stretch/>
        </p:blipFill>
        <p:spPr>
          <a:xfrm>
            <a:off x="8962762" y="477982"/>
            <a:ext cx="2366683" cy="1117139"/>
          </a:xfrm>
          <a:prstGeom prst="rect">
            <a:avLst/>
          </a:prstGeom>
        </p:spPr>
      </p:pic>
      <p:grpSp>
        <p:nvGrpSpPr>
          <p:cNvPr id="15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704682" y="477982"/>
            <a:ext cx="3900538" cy="1236955"/>
            <a:chOff x="1936535" y="3935752"/>
            <a:chExt cx="8318930" cy="2056864"/>
          </a:xfrm>
        </p:grpSpPr>
        <p:sp>
          <p:nvSpPr>
            <p:cNvPr id="16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59147" y="895509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+mj-lt"/>
              </a:rPr>
              <a:t>LUYỆN</a:t>
            </a:r>
            <a:r>
              <a:rPr lang="vi-VN" sz="1800" b="1" dirty="0">
                <a:solidFill>
                  <a:srgbClr val="D6372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D63721"/>
                </a:solidFill>
                <a:latin typeface="+mj-lt"/>
              </a:rPr>
              <a:t>ĐỌC CÂU</a:t>
            </a:r>
            <a:endParaRPr lang="en-US" sz="1800" b="1" dirty="0">
              <a:solidFill>
                <a:srgbClr val="D63721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90388" y="5143500"/>
            <a:ext cx="2025373" cy="2107121"/>
            <a:chOff x="4302991" y="2755909"/>
            <a:chExt cx="2025373" cy="21071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3" r="32947" b="15400"/>
            <a:stretch/>
          </p:blipFill>
          <p:spPr>
            <a:xfrm rot="1399325">
              <a:off x="4775979" y="2755909"/>
              <a:ext cx="1552385" cy="1780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25015">
              <a:off x="4302991" y="4013894"/>
              <a:ext cx="849136" cy="849136"/>
            </a:xfrm>
            <a:prstGeom prst="rect">
              <a:avLst/>
            </a:prstGeom>
          </p:spPr>
        </p:pic>
      </p:grpSp>
      <p:pic>
        <p:nvPicPr>
          <p:cNvPr id="2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4711"/>
            <a:ext cx="9144000" cy="1341170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1994954" y="3218693"/>
            <a:ext cx="5851739" cy="16132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850933" y="-45367"/>
            <a:ext cx="3492467" cy="635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75921A-527F-4938-BDD8-5B2749A31578}"/>
              </a:ext>
            </a:extLst>
          </p:cNvPr>
          <p:cNvCxnSpPr/>
          <p:nvPr/>
        </p:nvCxnSpPr>
        <p:spPr>
          <a:xfrm flipH="1">
            <a:off x="8496594" y="237295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2534EA-0B8D-4C9C-90BC-0777EE60575D}"/>
              </a:ext>
            </a:extLst>
          </p:cNvPr>
          <p:cNvCxnSpPr/>
          <p:nvPr/>
        </p:nvCxnSpPr>
        <p:spPr>
          <a:xfrm flipH="1">
            <a:off x="8553452" y="237977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54566 -0.9898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4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9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189812" y="1338848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LUYỆN TẬP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1" y="2769151"/>
            <a:ext cx="6677557" cy="2158612"/>
          </a:xfrm>
          <a:prstGeom prst="rect">
            <a:avLst/>
          </a:prstGeom>
        </p:spPr>
      </p:pic>
      <p:pic>
        <p:nvPicPr>
          <p:cNvPr id="2" name="Google Shape;91;p61">
            <a:hlinkClick r:id="rId7"/>
            <a:extLst>
              <a:ext uri="{FF2B5EF4-FFF2-40B4-BE49-F238E27FC236}">
                <a16:creationId xmlns:a16="http://schemas.microsoft.com/office/drawing/2014/main" id="{57BB91F4-F421-DB4B-5393-8C61EAB9BB1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69516" y="2395569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ABC38894-D702-491B-B15B-0726A74E334D}"/>
              </a:ext>
            </a:extLst>
          </p:cNvPr>
          <p:cNvSpPr/>
          <p:nvPr/>
        </p:nvSpPr>
        <p:spPr>
          <a:xfrm>
            <a:off x="6863702" y="2688116"/>
            <a:ext cx="2153297" cy="9419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ỗng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1924" y="475730"/>
            <a:ext cx="791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 chọn chữ nào?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4947" y="519610"/>
            <a:ext cx="292608" cy="292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4A0B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rgbClr val="4A0B0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44" y="2253962"/>
            <a:ext cx="1147014" cy="152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8" y="1081671"/>
            <a:ext cx="1810256" cy="14578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5649"/>
          <a:stretch/>
        </p:blipFill>
        <p:spPr>
          <a:xfrm>
            <a:off x="1125033" y="3111863"/>
            <a:ext cx="1815468" cy="133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3049674" y="1778000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é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281251" y="1933047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椭圆 31"/>
          <p:cNvSpPr/>
          <p:nvPr/>
        </p:nvSpPr>
        <p:spPr>
          <a:xfrm flipH="1">
            <a:off x="3014044" y="329839"/>
            <a:ext cx="6002955" cy="70288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DBB8D0-F6BB-40F3-BF05-C058912559D2}"/>
              </a:ext>
            </a:extLst>
          </p:cNvPr>
          <p:cNvSpPr/>
          <p:nvPr/>
        </p:nvSpPr>
        <p:spPr>
          <a:xfrm>
            <a:off x="3160556" y="3630067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D953D8-5B95-4A95-A0A6-1D90FF3E4F93}"/>
              </a:ext>
            </a:extLst>
          </p:cNvPr>
          <p:cNvSpPr txBox="1"/>
          <p:nvPr/>
        </p:nvSpPr>
        <p:spPr>
          <a:xfrm flipH="1">
            <a:off x="3416648" y="3784639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BF8092-2931-4E5A-BFF8-BA650942E1E7}"/>
              </a:ext>
            </a:extLst>
          </p:cNvPr>
          <p:cNvSpPr txBox="1"/>
          <p:nvPr/>
        </p:nvSpPr>
        <p:spPr>
          <a:xfrm flipH="1">
            <a:off x="7346316" y="2908498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13" grpId="0" animBg="1"/>
      <p:bldP spid="15" grpId="0" animBg="1"/>
      <p:bldP spid="3" grpId="0"/>
      <p:bldP spid="24" grpId="0" animBg="1"/>
      <p:bldP spid="20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040344" y="1380626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VIẾT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767" y="2752659"/>
            <a:ext cx="6677557" cy="2158612"/>
          </a:xfrm>
          <a:prstGeom prst="rect">
            <a:avLst/>
          </a:prstGeom>
        </p:spPr>
      </p:pic>
      <p:pic>
        <p:nvPicPr>
          <p:cNvPr id="2" name="Google Shape;91;p61">
            <a:hlinkClick r:id="rId7"/>
            <a:extLst>
              <a:ext uri="{FF2B5EF4-FFF2-40B4-BE49-F238E27FC236}">
                <a16:creationId xmlns:a16="http://schemas.microsoft.com/office/drawing/2014/main" id="{C4349DDF-DF98-806C-E9E0-C1188150F49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60970" y="2379780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951"/>
          <a:stretch/>
        </p:blipFill>
        <p:spPr>
          <a:xfrm>
            <a:off x="1726093" y="1023381"/>
            <a:ext cx="6273800" cy="855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2027" y="450881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Tập chép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: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A79E6-94EB-4E7B-BB43-1AEA2199322E}"/>
              </a:ext>
            </a:extLst>
          </p:cNvPr>
          <p:cNvSpPr txBox="1"/>
          <p:nvPr/>
        </p:nvSpPr>
        <p:spPr>
          <a:xfrm flipH="1">
            <a:off x="2017086" y="1187086"/>
            <a:ext cx="5691813" cy="461665"/>
          </a:xfrm>
          <a:prstGeom prst="rect">
            <a:avLst/>
          </a:prstGeom>
          <a:solidFill>
            <a:srgbClr val="EDF1AE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Chú bé trên cung trăng rất nhớ nhà.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B8E8DC-D9FE-4292-ABA2-EB0C98A81C6D}"/>
              </a:ext>
            </a:extLst>
          </p:cNvPr>
          <p:cNvGrpSpPr/>
          <p:nvPr/>
        </p:nvGrpSpPr>
        <p:grpSpPr>
          <a:xfrm>
            <a:off x="598487" y="1899353"/>
            <a:ext cx="7834313" cy="2621010"/>
            <a:chOff x="598487" y="1899353"/>
            <a:chExt cx="7834313" cy="26210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740" b="13737"/>
            <a:stretch/>
          </p:blipFill>
          <p:spPr>
            <a:xfrm>
              <a:off x="598487" y="1899353"/>
              <a:ext cx="7834313" cy="26210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A0FC21-72B9-4EC3-B1EF-7DC34CB868D0}"/>
                </a:ext>
              </a:extLst>
            </p:cNvPr>
            <p:cNvSpPr txBox="1"/>
            <p:nvPr/>
          </p:nvSpPr>
          <p:spPr>
            <a:xfrm>
              <a:off x="3722146" y="3252890"/>
              <a:ext cx="408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D63721"/>
                  </a:solidFill>
                </a:rPr>
                <a:t>.</a:t>
              </a:r>
              <a:endParaRPr lang="en-US" sz="2800" dirty="0">
                <a:solidFill>
                  <a:srgbClr val="D637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5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7600" y="1657350"/>
            <a:ext cx="5943600" cy="4417541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400050" y="1657350"/>
            <a:ext cx="4171950" cy="1428750"/>
          </a:xfrm>
          <a:prstGeom prst="wedgeEllipseCallout">
            <a:avLst>
              <a:gd name="adj1" fmla="val 9422"/>
              <a:gd name="adj2" fmla="val 63324"/>
            </a:avLst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Đến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giờ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câu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rồi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.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Các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cháu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giúp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ông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</a:t>
            </a:r>
            <a:r>
              <a:rPr lang="en-US" sz="1800" dirty="0" err="1">
                <a:latin typeface="UTM Avo" panose="02040603050506020204" pitchFamily="18" charset="0"/>
                <a:ea typeface="UD Digi Kyokasho N-B" panose="020B0400000000000000" pitchFamily="18" charset="-128"/>
              </a:rPr>
              <a:t>nhé</a:t>
            </a:r>
            <a:r>
              <a:rPr lang="en-US" sz="1800" dirty="0">
                <a:latin typeface="UTM Avo" panose="02040603050506020204" pitchFamily="18" charset="0"/>
                <a:ea typeface="UD Digi Kyokasho N-B" panose="020B0400000000000000" pitchFamily="18" charset="-128"/>
              </a:rPr>
              <a:t> ^^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57AA10-DD6D-976D-C21A-5C40B681D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FEA81-5B2A-300A-6E10-2DEE94CC12C2}"/>
              </a:ext>
            </a:extLst>
          </p:cNvPr>
          <p:cNvSpPr/>
          <p:nvPr/>
        </p:nvSpPr>
        <p:spPr>
          <a:xfrm>
            <a:off x="5429250" y="314325"/>
            <a:ext cx="3314700" cy="2057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ÔNG LÃO </a:t>
            </a:r>
          </a:p>
          <a:p>
            <a:pPr algn="ctr"/>
            <a:r>
              <a:rPr lang="en-US" sz="4500" b="1" dirty="0">
                <a:solidFill>
                  <a:schemeClr val="accent1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CÂU CÁ</a:t>
            </a:r>
            <a:endParaRPr lang="en-US" sz="3600" b="1" dirty="0">
              <a:solidFill>
                <a:schemeClr val="accent1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pic>
        <p:nvPicPr>
          <p:cNvPr id="6" name="Bed_(No_Drums)-2024-05-21_-_A_Slight_Mix-up_-_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9DE25627-FFBC-6D34-DC0E-E8BEE8702A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59350" y="-7886700"/>
            <a:ext cx="365522" cy="365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3.7037E-7 L 0.5 -0.0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0A1511-5233-7BCF-A4E0-A6E77C0C9A7C}"/>
              </a:ext>
            </a:extLst>
          </p:cNvPr>
          <p:cNvSpPr/>
          <p:nvPr/>
        </p:nvSpPr>
        <p:spPr>
          <a:xfrm>
            <a:off x="1143000" y="1200150"/>
            <a:ext cx="7315201" cy="2743200"/>
          </a:xfrm>
          <a:prstGeom prst="roundRect">
            <a:avLst>
              <a:gd name="adj" fmla="val 4198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100" b="1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257175" indent="-257175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lick vào </a:t>
            </a: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“PLAY” </a:t>
            </a: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 </a:t>
            </a:r>
            <a:r>
              <a:rPr lang="en-US" sz="18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 hỏi và câu trả lời</a:t>
            </a: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</a:t>
            </a: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họn đáp án bằng cách click </a:t>
            </a:r>
            <a:r>
              <a:rPr lang="en-US" sz="1800" kern="100" dirty="0" err="1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 án A, B, C, D.</a:t>
            </a:r>
            <a:endParaRPr lang="en-US" sz="18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18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vào màn hình hoặc mũi tên để chuyển sang câu hỏi tiếp theo.</a:t>
            </a:r>
            <a:endParaRPr lang="en-US" sz="18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657D79B-5EB6-3D89-491D-264FBE5809A2}"/>
              </a:ext>
            </a:extLst>
          </p:cNvPr>
          <p:cNvSpPr/>
          <p:nvPr/>
        </p:nvSpPr>
        <p:spPr>
          <a:xfrm>
            <a:off x="7593389" y="4343400"/>
            <a:ext cx="140609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56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D590D7A2-3741-42E1-A10E-F736AD6F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3" y="800923"/>
            <a:ext cx="8320354" cy="1587755"/>
          </a:xfrm>
          <a:prstGeom prst="rect">
            <a:avLst/>
          </a:prstGeom>
        </p:spPr>
      </p:pic>
      <p:pic>
        <p:nvPicPr>
          <p:cNvPr id="7" name="Good Time.mp3">
            <a:hlinkClick r:id="" action="ppaction://media"/>
            <a:extLst>
              <a:ext uri="{FF2B5EF4-FFF2-40B4-BE49-F238E27FC236}">
                <a16:creationId xmlns:a16="http://schemas.microsoft.com/office/drawing/2014/main" id="{2ABB548A-EF9A-43AE-8621-8F69B98B2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9957" y="-561221"/>
            <a:ext cx="609599" cy="53644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37ABF78A-9AF6-4506-978F-FBD4125B3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2043096"/>
            <a:ext cx="9144000" cy="3100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3C5A0-D5E4-4F21-9302-34BC5BFF4693}"/>
              </a:ext>
            </a:extLst>
          </p:cNvPr>
          <p:cNvSpPr txBox="1"/>
          <p:nvPr/>
        </p:nvSpPr>
        <p:spPr>
          <a:xfrm rot="646690">
            <a:off x="4069851" y="815394"/>
            <a:ext cx="3230244" cy="13712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KHỞI ĐỘNG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Google Shape;91;p61">
            <a:hlinkClick r:id="rId7"/>
            <a:extLst>
              <a:ext uri="{FF2B5EF4-FFF2-40B4-BE49-F238E27FC236}">
                <a16:creationId xmlns:a16="http://schemas.microsoft.com/office/drawing/2014/main" id="{BA610317-D06E-2518-E6F6-C503EB8962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2696" y="1217400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9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90EA4-6CEE-4640-9DC5-BCCEAA1A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30185BDA-8D2B-B402-4EF3-E15B2FBE18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5978" y="2066012"/>
            <a:ext cx="3086100" cy="280035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52369D7-163F-F74F-E97B-483C318BB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DD122E7F-29A2-637C-9EB9-63A6010D3EB8}"/>
              </a:ext>
            </a:extLst>
          </p:cNvPr>
          <p:cNvSpPr/>
          <p:nvPr/>
        </p:nvSpPr>
        <p:spPr>
          <a:xfrm>
            <a:off x="624351" y="187398"/>
            <a:ext cx="7895299" cy="15430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1800" b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 1: Con gì chân ngắn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   Mà lại có màng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      Mỏ bẹt màu vàng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       Hay kêu cạp cạp?</a:t>
            </a:r>
            <a:endParaRPr lang="en-US" sz="1800" b="1" dirty="0" err="1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253BF1BC-34AB-EBA1-7517-9FF6F409FAA7}"/>
              </a:ext>
            </a:extLst>
          </p:cNvPr>
          <p:cNvSpPr/>
          <p:nvPr/>
        </p:nvSpPr>
        <p:spPr>
          <a:xfrm>
            <a:off x="4992344" y="2923897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D. Con bìm bịp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ADE48526-8172-D369-9D07-0B70DB6BFE05}"/>
              </a:ext>
            </a:extLst>
          </p:cNvPr>
          <p:cNvSpPr/>
          <p:nvPr/>
        </p:nvSpPr>
        <p:spPr>
          <a:xfrm>
            <a:off x="620116" y="2925386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Con ngỗng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8ED32C97-7AB3-9D84-CC60-7F613AD84B1E}"/>
              </a:ext>
            </a:extLst>
          </p:cNvPr>
          <p:cNvSpPr/>
          <p:nvPr/>
        </p:nvSpPr>
        <p:spPr>
          <a:xfrm>
            <a:off x="4996579" y="1827363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Con vịt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46C90BC-3E1C-9015-5B97-81DB196CAE58}"/>
              </a:ext>
            </a:extLst>
          </p:cNvPr>
          <p:cNvSpPr/>
          <p:nvPr/>
        </p:nvSpPr>
        <p:spPr>
          <a:xfrm>
            <a:off x="624351" y="1829298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Con sâm cầm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353BB-E26F-0AFC-9FCC-A71768749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713" y="1903093"/>
            <a:ext cx="710451" cy="84815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7A50CC29-8CA2-B522-B990-4DDB872F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50" y="2061765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D4EAB39C-BF57-3D61-2A94-72CB1F1C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11" y="3151144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16853758-04F9-008C-3647-8DA8BB46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34" y="3184931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DE3F2A-9879-C4E3-3629-1D1F4C4DB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BEA7641D-2007-0B3C-2BDD-FBA53422BA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5978" y="2066012"/>
            <a:ext cx="3086100" cy="280035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7C1DB0C5-655F-61AE-7D66-3AC7CDF7A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D692AD90-E117-78FF-428F-D3E9FA9C1032}"/>
              </a:ext>
            </a:extLst>
          </p:cNvPr>
          <p:cNvSpPr/>
          <p:nvPr/>
        </p:nvSpPr>
        <p:spPr>
          <a:xfrm>
            <a:off x="624351" y="187398"/>
            <a:ext cx="7895299" cy="15430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2: </a:t>
            </a:r>
            <a:r>
              <a:rPr lang="vi-VN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Chữ k đứng trước những âm nào?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699699E5-D788-2C35-A1BC-DF48AF5E94A2}"/>
              </a:ext>
            </a:extLst>
          </p:cNvPr>
          <p:cNvSpPr/>
          <p:nvPr/>
        </p:nvSpPr>
        <p:spPr>
          <a:xfrm>
            <a:off x="4992344" y="2923897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D. l, m, n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09C422A6-F3F5-7214-350D-001F47E44A99}"/>
              </a:ext>
            </a:extLst>
          </p:cNvPr>
          <p:cNvSpPr/>
          <p:nvPr/>
        </p:nvSpPr>
        <p:spPr>
          <a:xfrm>
            <a:off x="620116" y="2925386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vi-VN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e, ê, g</a:t>
            </a:r>
            <a:endParaRPr lang="vi-VN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66733ADE-9868-0309-6A24-485A5F6B1564}"/>
              </a:ext>
            </a:extLst>
          </p:cNvPr>
          <p:cNvSpPr/>
          <p:nvPr/>
        </p:nvSpPr>
        <p:spPr>
          <a:xfrm>
            <a:off x="4996579" y="1827363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b, c, d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235FAD51-4905-9593-86F8-0D571F688F3B}"/>
              </a:ext>
            </a:extLst>
          </p:cNvPr>
          <p:cNvSpPr/>
          <p:nvPr/>
        </p:nvSpPr>
        <p:spPr>
          <a:xfrm>
            <a:off x="624351" y="1829298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vi-VN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a, ă, â</a:t>
            </a:r>
            <a:endParaRPr lang="vi-VN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0E827-8F99-6BD1-849A-81A13521B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407" y="3066406"/>
            <a:ext cx="710451" cy="84815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CF797CD6-CEBD-044C-B061-E9751B11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50" y="2061765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6078EFF6-A5E1-DFAA-EE28-A3B84218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16" y="3099963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C33BA9FF-F68D-4785-119A-F841B741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11" y="1992356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91DE0-1CB9-DA2A-C803-598ABF91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B472C8C0-3FAC-CA3E-05A8-07BD99356E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5978" y="2066012"/>
            <a:ext cx="3086100" cy="280035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20D2519-BD04-8407-A7D6-7B9A51376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23E0A3D-F0A8-3916-F813-EC8D215CF874}"/>
              </a:ext>
            </a:extLst>
          </p:cNvPr>
          <p:cNvSpPr/>
          <p:nvPr/>
        </p:nvSpPr>
        <p:spPr>
          <a:xfrm>
            <a:off x="624351" y="187398"/>
            <a:ext cx="7895299" cy="15430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vi-VN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Chúng tôi là những chị em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                           </a:t>
            </a:r>
            <a:r>
              <a:rPr lang="vi-VN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Đều như những trái bóng tròn xinh xinh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</a:t>
            </a:r>
            <a:r>
              <a:rPr lang="vi-VN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Chị tôi đội mũ trên đầu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                      </a:t>
            </a:r>
            <a:r>
              <a:rPr lang="vi-VN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Em trai rất thích bộ râu của mình</a:t>
            </a:r>
          </a:p>
          <a:p>
            <a:pPr algn="r">
              <a:buClr>
                <a:srgbClr val="000000"/>
              </a:buClr>
              <a:buSzPts val="2800"/>
            </a:pPr>
            <a:r>
              <a:rPr lang="vi-VN" sz="1800" b="1" i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(Là những chữ gì?)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CAA3E6D8-1DAA-D49C-6A8A-271B52CA2AB4}"/>
              </a:ext>
            </a:extLst>
          </p:cNvPr>
          <p:cNvSpPr/>
          <p:nvPr/>
        </p:nvSpPr>
        <p:spPr>
          <a:xfrm>
            <a:off x="4992344" y="2923897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vi-VN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D. e, ê, ư</a:t>
            </a:r>
            <a:endParaRPr lang="vi-VN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729137A6-73A6-83E4-A2A2-BBCC48F9B752}"/>
              </a:ext>
            </a:extLst>
          </p:cNvPr>
          <p:cNvSpPr/>
          <p:nvPr/>
        </p:nvSpPr>
        <p:spPr>
          <a:xfrm>
            <a:off x="620116" y="2925386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vi-VN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o, ô, ơ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99173E80-18DC-0289-05C5-7AA592F866D2}"/>
              </a:ext>
            </a:extLst>
          </p:cNvPr>
          <p:cNvSpPr/>
          <p:nvPr/>
        </p:nvSpPr>
        <p:spPr>
          <a:xfrm>
            <a:off x="4996579" y="1827363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b, d, q</a:t>
            </a: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07F562D-9035-D784-31A5-8C5EDEB2633A}"/>
              </a:ext>
            </a:extLst>
          </p:cNvPr>
          <p:cNvSpPr/>
          <p:nvPr/>
        </p:nvSpPr>
        <p:spPr>
          <a:xfrm>
            <a:off x="624351" y="1829298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a, ă, â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BF36CD-21AC-5607-1FDF-60797CAA1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432" y="3015619"/>
            <a:ext cx="710451" cy="84815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1E3C8AEE-0DC4-8F01-E37D-49F2F65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50" y="2061765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06511E74-333A-0EEF-7C13-0D8B1704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11" y="3151144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7C892AD2-E39F-4C92-EAC9-D160B5F1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11" y="1992356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5978" y="2066012"/>
            <a:ext cx="3086100" cy="280035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A207A7F-74C6-B6BD-F5C9-EDC914A6B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23509B75-99EA-5F25-BECD-79C7B851E34E}"/>
              </a:ext>
            </a:extLst>
          </p:cNvPr>
          <p:cNvSpPr/>
          <p:nvPr/>
        </p:nvSpPr>
        <p:spPr>
          <a:xfrm>
            <a:off x="624351" y="187398"/>
            <a:ext cx="7895299" cy="15430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2800"/>
            </a:pP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4: </a:t>
            </a:r>
            <a:r>
              <a:rPr lang="en-US" sz="2000" b="1" dirty="0" err="1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Điền</a:t>
            </a:r>
            <a:r>
              <a:rPr lang="en-US" sz="2000" b="1" dirty="0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000" b="1" dirty="0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chỗ</a:t>
            </a:r>
            <a:r>
              <a:rPr lang="en-US" sz="2000" b="1" dirty="0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trống</a:t>
            </a:r>
            <a:r>
              <a:rPr lang="en-US" sz="2000" b="1" dirty="0">
                <a:solidFill>
                  <a:schemeClr val="accent4"/>
                </a:solidFill>
                <a:latin typeface="UTM Avo" panose="02040603050506020204" pitchFamily="18" charset="0"/>
                <a:sym typeface="Arial"/>
              </a:rPr>
              <a:t>:</a:t>
            </a:r>
          </a:p>
          <a:p>
            <a:pPr algn="ctr">
              <a:lnSpc>
                <a:spcPct val="114000"/>
              </a:lnSpc>
              <a:buClr>
                <a:srgbClr val="000000"/>
              </a:buClr>
              <a:buSzPts val="2800"/>
            </a:pP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nhí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nép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khóm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....e</a:t>
            </a: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618B4D3F-E4D1-F90B-03CE-C9B35B5B2183}"/>
              </a:ext>
            </a:extLst>
          </p:cNvPr>
          <p:cNvSpPr/>
          <p:nvPr/>
        </p:nvSpPr>
        <p:spPr>
          <a:xfrm>
            <a:off x="4996579" y="1827363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ch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B53A2B42-8181-D24F-185D-C78BBEBA7361}"/>
              </a:ext>
            </a:extLst>
          </p:cNvPr>
          <p:cNvSpPr/>
          <p:nvPr/>
        </p:nvSpPr>
        <p:spPr>
          <a:xfrm>
            <a:off x="624351" y="1829298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tr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E632F7-6320-77EF-103F-A5CD8E9AE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450" y="1860328"/>
            <a:ext cx="710451" cy="84815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6EB9B890-51F4-08E1-2BAD-3C7AA0EF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129" y="2062325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E8CFB-FCFC-D6D9-546D-53180B99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4f942a9486ec68153575dc78a42d480b.png">
            <a:extLst>
              <a:ext uri="{FF2B5EF4-FFF2-40B4-BE49-F238E27FC236}">
                <a16:creationId xmlns:a16="http://schemas.microsoft.com/office/drawing/2014/main" id="{59D80E35-494C-7B43-0AE1-C4CB95AB06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5978" y="2066012"/>
            <a:ext cx="3086100" cy="280035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E6C88E3D-579B-39ED-248F-DD63B2A36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  <p:sp>
        <p:nvSpPr>
          <p:cNvPr id="26" name="Google Shape;131;p4">
            <a:extLst>
              <a:ext uri="{FF2B5EF4-FFF2-40B4-BE49-F238E27FC236}">
                <a16:creationId xmlns:a16="http://schemas.microsoft.com/office/drawing/2014/main" id="{AC01399F-523C-DB91-C709-14DF2FDD95AB}"/>
              </a:ext>
            </a:extLst>
          </p:cNvPr>
          <p:cNvSpPr/>
          <p:nvPr/>
        </p:nvSpPr>
        <p:spPr>
          <a:xfrm>
            <a:off x="624351" y="187398"/>
            <a:ext cx="7895299" cy="15430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5: Da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trắng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muốt</a:t>
            </a:r>
            <a:b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</a:b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 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Ruột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trắng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tinh</a:t>
            </a:r>
            <a:b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</a:b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    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Bạn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sinh</a:t>
            </a:r>
            <a:b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</a:b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        Thích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cọ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bảng</a:t>
            </a:r>
            <a:r>
              <a:rPr lang="en-US" sz="1800" b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. 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-US" sz="1800" b="1" i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					(</a:t>
            </a:r>
            <a:r>
              <a:rPr lang="en-US" sz="1800" b="1" i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1800" b="1" i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cái</a:t>
            </a:r>
            <a:r>
              <a:rPr lang="en-US" sz="1800" b="1" i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1800" b="1" i="1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?)</a:t>
            </a:r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2697B6AB-C06A-875C-DD1E-AE6B67C373DA}"/>
              </a:ext>
            </a:extLst>
          </p:cNvPr>
          <p:cNvSpPr/>
          <p:nvPr/>
        </p:nvSpPr>
        <p:spPr>
          <a:xfrm>
            <a:off x="4992344" y="2923897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Cục</a:t>
            </a: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tẩy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DF566415-5B6F-114E-1D51-023AB55BD1A0}"/>
              </a:ext>
            </a:extLst>
          </p:cNvPr>
          <p:cNvSpPr/>
          <p:nvPr/>
        </p:nvSpPr>
        <p:spPr>
          <a:xfrm>
            <a:off x="620116" y="2925386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C.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Bút</a:t>
            </a: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mực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9108B5CD-CAC8-22A7-48DD-6E51E7A1FD86}"/>
              </a:ext>
            </a:extLst>
          </p:cNvPr>
          <p:cNvSpPr/>
          <p:nvPr/>
        </p:nvSpPr>
        <p:spPr>
          <a:xfrm>
            <a:off x="4996579" y="1827363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B. Viên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phấn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A">
            <a:extLst>
              <a:ext uri="{FF2B5EF4-FFF2-40B4-BE49-F238E27FC236}">
                <a16:creationId xmlns:a16="http://schemas.microsoft.com/office/drawing/2014/main" id="{F418CCE7-1684-FC45-E75F-4561A5377BA3}"/>
              </a:ext>
            </a:extLst>
          </p:cNvPr>
          <p:cNvSpPr/>
          <p:nvPr/>
        </p:nvSpPr>
        <p:spPr>
          <a:xfrm>
            <a:off x="624351" y="1829298"/>
            <a:ext cx="3523070" cy="99961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A.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Bút</a:t>
            </a:r>
            <a:r>
              <a:rPr lang="en-US" sz="2100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chì</a:t>
            </a:r>
            <a:endParaRPr lang="en-US" sz="21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424FBE-1F92-CAC9-CAA3-CE630B6C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713" y="1903093"/>
            <a:ext cx="710451" cy="848159"/>
          </a:xfrm>
          <a:prstGeom prst="rect">
            <a:avLst/>
          </a:prstGeom>
        </p:spPr>
      </p:pic>
      <p:pic>
        <p:nvPicPr>
          <p:cNvPr id="1026" name="Picture 2" descr="X PNGs for Free Download">
            <a:extLst>
              <a:ext uri="{FF2B5EF4-FFF2-40B4-BE49-F238E27FC236}">
                <a16:creationId xmlns:a16="http://schemas.microsoft.com/office/drawing/2014/main" id="{EE44988E-688C-BE60-3720-B5C77DFA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50" y="2061765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PNGs for Free Download">
            <a:extLst>
              <a:ext uri="{FF2B5EF4-FFF2-40B4-BE49-F238E27FC236}">
                <a16:creationId xmlns:a16="http://schemas.microsoft.com/office/drawing/2014/main" id="{0A2426D9-0F1D-63A1-7903-7087E996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11" y="3151144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 PNGs for Free Download">
            <a:extLst>
              <a:ext uri="{FF2B5EF4-FFF2-40B4-BE49-F238E27FC236}">
                <a16:creationId xmlns:a16="http://schemas.microsoft.com/office/drawing/2014/main" id="{FAC6F7F5-692A-A3CE-86C7-C877CBF2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34" y="3184931"/>
            <a:ext cx="732447" cy="7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8900" y="2686050"/>
            <a:ext cx="4229100" cy="314325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1771650" y="2171700"/>
            <a:ext cx="2800350" cy="1657350"/>
          </a:xfrm>
          <a:prstGeom prst="wedgeEllipseCallout">
            <a:avLst>
              <a:gd name="adj1" fmla="val 14197"/>
              <a:gd name="adj2" fmla="val 62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cảm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ơn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cháu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giúp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câu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nha</a:t>
            </a:r>
            <a:r>
              <a:rPr lang="en-US" sz="1500" dirty="0">
                <a:latin typeface="UTM Avo" panose="02040603050506020204" pitchFamily="18" charset="0"/>
              </a:rPr>
              <a:t>!!!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13A7FB-428D-33B4-5697-964F00AC8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0"/>
            <a:ext cx="517072" cy="577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69DEA1-F333-4914-BFA0-1A434AFC0BA1}"/>
              </a:ext>
            </a:extLst>
          </p:cNvPr>
          <p:cNvGrpSpPr/>
          <p:nvPr/>
        </p:nvGrpSpPr>
        <p:grpSpPr>
          <a:xfrm>
            <a:off x="8901754" y="1264532"/>
            <a:ext cx="9004376" cy="2372258"/>
            <a:chOff x="80829" y="1285342"/>
            <a:chExt cx="9004376" cy="23722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72B1407-CBFA-4E12-9D3E-25C6BF139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9" t="48333" r="48830" b="22037"/>
            <a:stretch/>
          </p:blipFill>
          <p:spPr>
            <a:xfrm>
              <a:off x="7661911" y="2033229"/>
              <a:ext cx="1326353" cy="16243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279C2B-D5D7-4AC7-873C-36595FDE0A8D}"/>
                </a:ext>
              </a:extLst>
            </p:cNvPr>
            <p:cNvGrpSpPr/>
            <p:nvPr/>
          </p:nvGrpSpPr>
          <p:grpSpPr>
            <a:xfrm>
              <a:off x="80829" y="1285342"/>
              <a:ext cx="8890539" cy="2372258"/>
              <a:chOff x="138885" y="1285342"/>
              <a:chExt cx="8890539" cy="237225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1B7B11F-BFCD-4411-AAD7-909B3EE71D88}"/>
                  </a:ext>
                </a:extLst>
              </p:cNvPr>
              <p:cNvGrpSpPr/>
              <p:nvPr/>
            </p:nvGrpSpPr>
            <p:grpSpPr>
              <a:xfrm>
                <a:off x="138885" y="1285342"/>
                <a:ext cx="7580013" cy="2372258"/>
                <a:chOff x="486900" y="1384300"/>
                <a:chExt cx="7713133" cy="2225675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C8F4DAAC-DBE1-4B65-AB89-9DB9C3B36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8" t="34692" r="66933" b="31975"/>
                <a:stretch/>
              </p:blipFill>
              <p:spPr>
                <a:xfrm>
                  <a:off x="486900" y="1384300"/>
                  <a:ext cx="1780051" cy="17145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E535350-EA29-442B-9BA7-88804E3199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7818" b="22037"/>
                <a:stretch/>
              </p:blipFill>
              <p:spPr>
                <a:xfrm>
                  <a:off x="2266949" y="2085975"/>
                  <a:ext cx="3168240" cy="15240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4B882B4A-68BD-4340-BEAC-76F78E93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8327" b="22037"/>
                <a:stretch/>
              </p:blipFill>
              <p:spPr>
                <a:xfrm>
                  <a:off x="5332614" y="2085975"/>
                  <a:ext cx="2867419" cy="15240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2D3311-AF20-4F24-98A7-7A9C8B985C16}"/>
                  </a:ext>
                </a:extLst>
              </p:cNvPr>
              <p:cNvSpPr txBox="1"/>
              <p:nvPr/>
            </p:nvSpPr>
            <p:spPr>
              <a:xfrm flipH="1">
                <a:off x="2042239" y="2199137"/>
                <a:ext cx="1130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1. 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uôc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C205799-92F0-4E42-BD9C-7439006E4228}"/>
                  </a:ext>
                </a:extLst>
              </p:cNvPr>
              <p:cNvSpPr/>
              <p:nvPr/>
            </p:nvSpPr>
            <p:spPr>
              <a:xfrm>
                <a:off x="3496403" y="2185403"/>
                <a:ext cx="13260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2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DFC6D84-0FC1-47C6-B101-84D082DF67CC}"/>
                  </a:ext>
                </a:extLst>
              </p:cNvPr>
              <p:cNvSpPr/>
              <p:nvPr/>
            </p:nvSpPr>
            <p:spPr>
              <a:xfrm>
                <a:off x="5079986" y="2200535"/>
                <a:ext cx="10262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3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uôt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CCCB71-C9CE-4EFB-BE01-21F62EAE26AF}"/>
                  </a:ext>
                </a:extLst>
              </p:cNvPr>
              <p:cNvSpPr/>
              <p:nvPr/>
            </p:nvSpPr>
            <p:spPr>
              <a:xfrm>
                <a:off x="6457224" y="2190922"/>
                <a:ext cx="11336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4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ươp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3526561-7860-4DA6-8C6F-6AEFD0F86A38}"/>
                  </a:ext>
                </a:extLst>
              </p:cNvPr>
              <p:cNvSpPr/>
              <p:nvPr/>
            </p:nvSpPr>
            <p:spPr>
              <a:xfrm>
                <a:off x="7908604" y="2195421"/>
                <a:ext cx="1120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5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. ưng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9BFF9C-BBBA-43FA-BE44-08CFD0EECC07}"/>
                </a:ext>
              </a:extLst>
            </p:cNvPr>
            <p:cNvSpPr/>
            <p:nvPr/>
          </p:nvSpPr>
          <p:spPr>
            <a:xfrm>
              <a:off x="8905284" y="2427252"/>
              <a:ext cx="179921" cy="240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BECBA6-CC3B-4FA4-974F-EE54FA3BA14A}"/>
              </a:ext>
            </a:extLst>
          </p:cNvPr>
          <p:cNvGrpSpPr/>
          <p:nvPr/>
        </p:nvGrpSpPr>
        <p:grpSpPr>
          <a:xfrm>
            <a:off x="211621" y="3302979"/>
            <a:ext cx="1316619" cy="1352001"/>
            <a:chOff x="497563" y="3417722"/>
            <a:chExt cx="1216963" cy="138599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76B5EDE-7E4B-43F1-A94A-693E69340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15390" r="801" b="13973"/>
            <a:stretch/>
          </p:blipFill>
          <p:spPr>
            <a:xfrm>
              <a:off x="497563" y="3890995"/>
              <a:ext cx="1216963" cy="91272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423BD9-7AB0-48EF-B33A-3DAF055F471D}"/>
                </a:ext>
              </a:extLst>
            </p:cNvPr>
            <p:cNvSpPr txBox="1"/>
            <p:nvPr/>
          </p:nvSpPr>
          <p:spPr>
            <a:xfrm flipH="1">
              <a:off x="570353" y="3417722"/>
              <a:ext cx="975264" cy="41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thuốc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688A0E-A685-4D8B-8BF2-654EA410E171}"/>
              </a:ext>
            </a:extLst>
          </p:cNvPr>
          <p:cNvGrpSpPr/>
          <p:nvPr/>
        </p:nvGrpSpPr>
        <p:grpSpPr>
          <a:xfrm>
            <a:off x="1496958" y="3316507"/>
            <a:ext cx="1630109" cy="1343542"/>
            <a:chOff x="1669953" y="3407954"/>
            <a:chExt cx="1630109" cy="13435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50291CB-198B-4173-AC9A-61D22EA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78" y="3999547"/>
              <a:ext cx="1110543" cy="75194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967793-DAF1-4C32-A7EA-E7C6EDD556F0}"/>
                </a:ext>
              </a:extLst>
            </p:cNvPr>
            <p:cNvSpPr txBox="1"/>
            <p:nvPr/>
          </p:nvSpPr>
          <p:spPr>
            <a:xfrm flipH="1">
              <a:off x="1669953" y="3407954"/>
              <a:ext cx="1630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dưa chuột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AED4FB-046D-47AF-AAB6-F70D82D53BBC}"/>
              </a:ext>
            </a:extLst>
          </p:cNvPr>
          <p:cNvGrpSpPr/>
          <p:nvPr/>
        </p:nvGrpSpPr>
        <p:grpSpPr>
          <a:xfrm>
            <a:off x="3119202" y="3341783"/>
            <a:ext cx="1249095" cy="1471285"/>
            <a:chOff x="3405262" y="3420279"/>
            <a:chExt cx="1319748" cy="163609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868E089-424E-4C1C-8F41-A691B8BE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262" y="3736630"/>
              <a:ext cx="1319748" cy="13197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00547A-A9BA-4446-A151-B023F167071D}"/>
                </a:ext>
              </a:extLst>
            </p:cNvPr>
            <p:cNvSpPr txBox="1"/>
            <p:nvPr/>
          </p:nvSpPr>
          <p:spPr>
            <a:xfrm flipH="1">
              <a:off x="3564586" y="3420279"/>
              <a:ext cx="1149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đường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06E821-6307-466D-87AD-B6466B1EA706}"/>
              </a:ext>
            </a:extLst>
          </p:cNvPr>
          <p:cNvGrpSpPr/>
          <p:nvPr/>
        </p:nvGrpSpPr>
        <p:grpSpPr>
          <a:xfrm>
            <a:off x="4260015" y="3341784"/>
            <a:ext cx="1699244" cy="1471284"/>
            <a:chOff x="4681945" y="3439325"/>
            <a:chExt cx="1788167" cy="177652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232B78F-EA36-46EF-A6D1-CBD0CA67E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7469" r="10601"/>
            <a:stretch/>
          </p:blipFill>
          <p:spPr>
            <a:xfrm>
              <a:off x="4681945" y="3851387"/>
              <a:ext cx="1788167" cy="136445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39FF801-4212-4365-B942-62AC49F81495}"/>
                </a:ext>
              </a:extLst>
            </p:cNvPr>
            <p:cNvSpPr txBox="1"/>
            <p:nvPr/>
          </p:nvSpPr>
          <p:spPr>
            <a:xfrm flipH="1">
              <a:off x="5130002" y="3439325"/>
              <a:ext cx="1149376" cy="48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mướp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C71D71-6FAA-4297-B39C-84625CB34E21}"/>
              </a:ext>
            </a:extLst>
          </p:cNvPr>
          <p:cNvGrpSpPr/>
          <p:nvPr/>
        </p:nvGrpSpPr>
        <p:grpSpPr>
          <a:xfrm>
            <a:off x="5725842" y="3348675"/>
            <a:ext cx="1978004" cy="1464392"/>
            <a:chOff x="5765017" y="3423413"/>
            <a:chExt cx="2046687" cy="171491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D81BCD8-2725-47E1-BCBF-AD1FF0F1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017" y="3773873"/>
              <a:ext cx="2046687" cy="136445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C8DEE3-3C56-4B96-A622-E3105960F5A3}"/>
                </a:ext>
              </a:extLst>
            </p:cNvPr>
            <p:cNvSpPr txBox="1"/>
            <p:nvPr/>
          </p:nvSpPr>
          <p:spPr>
            <a:xfrm flipH="1">
              <a:off x="6244378" y="3423413"/>
              <a:ext cx="1100035" cy="4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trứng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27046B-1800-4FE3-ADEE-F72CC8B5D439}"/>
              </a:ext>
            </a:extLst>
          </p:cNvPr>
          <p:cNvGrpSpPr/>
          <p:nvPr/>
        </p:nvGrpSpPr>
        <p:grpSpPr>
          <a:xfrm>
            <a:off x="7646252" y="3379081"/>
            <a:ext cx="1236998" cy="1222109"/>
            <a:chOff x="7679026" y="3466786"/>
            <a:chExt cx="1179701" cy="123256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8FF50FF-A5EB-4E02-945D-F388D556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026" y="4003577"/>
              <a:ext cx="1113234" cy="69577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92CEBD-94AD-4D33-85A9-6AA80CCFAFCC}"/>
                </a:ext>
              </a:extLst>
            </p:cNvPr>
            <p:cNvSpPr txBox="1"/>
            <p:nvPr/>
          </p:nvSpPr>
          <p:spPr>
            <a:xfrm flipH="1">
              <a:off x="7736619" y="3466786"/>
              <a:ext cx="1122108" cy="4035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cá ướp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32773CD-97BC-4B89-9B0A-7BE6ECBAF525}"/>
              </a:ext>
            </a:extLst>
          </p:cNvPr>
          <p:cNvSpPr txBox="1"/>
          <p:nvPr/>
        </p:nvSpPr>
        <p:spPr>
          <a:xfrm>
            <a:off x="290372" y="68822"/>
            <a:ext cx="694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 em: Mỗi toa tàu dưới đây chở gì?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9658 -0.002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99" y="-1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3.20988E-6 L 0.18576 -0.46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-0.0108 L 0.36319 -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-2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3143 -0.5015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0035 -0.572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3457E-7 L 0.18386 -0.492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01636 L -0.13594 -0.4787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8352D5-9459-417C-8D58-0D33F72D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78"/>
            <a:ext cx="9144000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325659" y="1572033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ĐỌC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19" y="2724814"/>
            <a:ext cx="6677557" cy="2158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716018" y="277021"/>
            <a:ext cx="5349470" cy="973229"/>
          </a:xfrm>
          <a:prstGeom prst="rect">
            <a:avLst/>
          </a:prstGeom>
        </p:spPr>
      </p:pic>
      <p:pic>
        <p:nvPicPr>
          <p:cNvPr id="2" name="Google Shape;91;p61">
            <a:hlinkClick r:id="rId7"/>
            <a:extLst>
              <a:ext uri="{FF2B5EF4-FFF2-40B4-BE49-F238E27FC236}">
                <a16:creationId xmlns:a16="http://schemas.microsoft.com/office/drawing/2014/main" id="{1E68B18D-E77C-0CB5-CC5F-E502BC80AE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60967" y="2449416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ự tích chú Cuội cung trăng (Truyện cổ tích chú Cuội ngồi gốc cây đ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97803" y="76200"/>
            <a:ext cx="5142467" cy="4847091"/>
            <a:chOff x="1897803" y="0"/>
            <a:chExt cx="5142467" cy="4847091"/>
          </a:xfrm>
        </p:grpSpPr>
        <p:pic>
          <p:nvPicPr>
            <p:cNvPr id="1028" name="Picture 4" descr="Sự tích chú Cuội cung trăng (Truyện cổ tích chú Cuội ngồi gốc cây đa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3" t="1" r="-340" b="-1561"/>
            <a:stretch/>
          </p:blipFill>
          <p:spPr bwMode="auto">
            <a:xfrm>
              <a:off x="1897803" y="0"/>
              <a:ext cx="5142467" cy="48470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11550" y="1788206"/>
              <a:ext cx="1233714" cy="217714"/>
            </a:xfrm>
            <a:prstGeom prst="rect">
              <a:avLst/>
            </a:prstGeom>
            <a:solidFill>
              <a:srgbClr val="ECD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3317"/>
            <a:ext cx="9144000" cy="394040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5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957791" y="4178477"/>
            <a:ext cx="983702" cy="664212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-166254" y="2202057"/>
            <a:ext cx="1043390" cy="1507953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864008" y="1485811"/>
            <a:ext cx="1726364" cy="2408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990" y="2202057"/>
            <a:ext cx="1350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</a:rPr>
              <a:t>LUYỆN ĐỌC TỪ NGỮ</a:t>
            </a:r>
            <a:endParaRPr lang="en-US" sz="2400" b="1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479" y="584725"/>
            <a:ext cx="2962971" cy="4270664"/>
          </a:xfrm>
          <a:prstGeom prst="rect">
            <a:avLst/>
          </a:prstGeom>
        </p:spPr>
      </p:pic>
      <p:sp>
        <p:nvSpPr>
          <p:cNvPr id="32" name="圆角矩形 18"/>
          <p:cNvSpPr/>
          <p:nvPr/>
        </p:nvSpPr>
        <p:spPr>
          <a:xfrm>
            <a:off x="3102075" y="415874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cung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圆角矩形 18"/>
          <p:cNvSpPr/>
          <p:nvPr/>
        </p:nvSpPr>
        <p:spPr>
          <a:xfrm>
            <a:off x="3109001" y="1035869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bóng đen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圆角矩形 18"/>
          <p:cNvSpPr/>
          <p:nvPr/>
        </p:nvSpPr>
        <p:spPr>
          <a:xfrm>
            <a:off x="3095145" y="1655864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圆角矩形 18"/>
          <p:cNvSpPr/>
          <p:nvPr/>
        </p:nvSpPr>
        <p:spPr>
          <a:xfrm>
            <a:off x="3095145" y="2285403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xưa kia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7" name="圆角矩形 18"/>
          <p:cNvSpPr/>
          <p:nvPr/>
        </p:nvSpPr>
        <p:spPr>
          <a:xfrm>
            <a:off x="3102075" y="2916806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trần gian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8" name="圆角矩形 18"/>
          <p:cNvSpPr/>
          <p:nvPr/>
        </p:nvSpPr>
        <p:spPr>
          <a:xfrm>
            <a:off x="3102075" y="3536801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9" name="圆角矩形 18"/>
          <p:cNvSpPr/>
          <p:nvPr/>
        </p:nvSpPr>
        <p:spPr>
          <a:xfrm>
            <a:off x="3071135" y="4156796"/>
            <a:ext cx="264614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buồn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32018" y="4685978"/>
            <a:ext cx="296535" cy="288111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-196805" y="3642176"/>
            <a:ext cx="1367037" cy="754588"/>
          </a:xfrm>
          <a:prstGeom prst="bentConnector3">
            <a:avLst>
              <a:gd name="adj1" fmla="val 1005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43134" y="142816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897264" y="260073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24815"/>
            <a:ext cx="6677557" cy="2158612"/>
          </a:xfrm>
          <a:prstGeom prst="rect">
            <a:avLst/>
          </a:prstGeom>
        </p:spPr>
      </p:pic>
      <p:pic>
        <p:nvPicPr>
          <p:cNvPr id="2" name="Google Shape;91;p61">
            <a:hlinkClick r:id="rId7"/>
            <a:extLst>
              <a:ext uri="{FF2B5EF4-FFF2-40B4-BE49-F238E27FC236}">
                <a16:creationId xmlns:a16="http://schemas.microsoft.com/office/drawing/2014/main" id="{B0E610C6-100B-25E3-74F7-7D06FD5B9B2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60968" y="2259164"/>
            <a:ext cx="1622060" cy="8974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9496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3259</TotalTime>
  <Words>450</Words>
  <Application>Microsoft Office PowerPoint</Application>
  <PresentationFormat>On-screen Show (16:9)</PresentationFormat>
  <Paragraphs>105</Paragraphs>
  <Slides>27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UTM Avo</vt:lpstr>
      <vt:lpstr>Calibri Light</vt:lpstr>
      <vt:lpstr>Times New Roman</vt:lpstr>
      <vt:lpstr>inpin heiti</vt:lpstr>
      <vt:lpstr>宋体</vt:lpstr>
      <vt:lpstr>Arial</vt:lpstr>
      <vt:lpstr>Calibri</vt:lpstr>
      <vt:lpstr>Aptos</vt:lpstr>
      <vt:lpstr>微软雅黑</vt:lpstr>
      <vt:lpstr>2_Office 主题</vt:lpstr>
      <vt:lpstr>Office 主题</vt:lpstr>
      <vt:lpstr>2_Office Theme</vt:lpstr>
      <vt:lpstr>3_Office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Monkey</cp:lastModifiedBy>
  <cp:revision>175</cp:revision>
  <dcterms:created xsi:type="dcterms:W3CDTF">2019-09-27T16:13:17Z</dcterms:created>
  <dcterms:modified xsi:type="dcterms:W3CDTF">2024-12-17T04:22:08Z</dcterms:modified>
</cp:coreProperties>
</file>