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3"/>
  </p:sldMasterIdLst>
  <p:notesMasterIdLst>
    <p:notesMasterId r:id="rId9"/>
  </p:notesMasterIdLst>
  <p:sldIdLst>
    <p:sldId id="273" r:id="rId4"/>
    <p:sldId id="628" r:id="rId5"/>
    <p:sldId id="629" r:id="rId6"/>
    <p:sldId id="630" r:id="rId7"/>
    <p:sldId id="63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an thao" initials="tt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5-27T18:20:35.344" idx="1">
    <p:pos x="10" y="10"/>
    <p:text/>
  </p:cm>
  <p:cm authorId="1" dt="2021-05-27T18:20:37.592" idx="2">
    <p:pos x="106" y="106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幻灯片图像占位符 84993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0963" name="文本占位符 84994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dirty="0"/>
          </a:p>
        </p:txBody>
      </p:sp>
      <p:sp>
        <p:nvSpPr>
          <p:cNvPr id="40964" name="灯片编号占位符 1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A0DB2DC-4C9A-4742-B13C-FB6460FD3503}" type="slidenum"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392A-51CD-4A35-A24C-D09EF9DF6B3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5778-4B59-47EA-BF5E-72B5CFD92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392A-51CD-4A35-A24C-D09EF9DF6B3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5778-4B59-47EA-BF5E-72B5CFD92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392A-51CD-4A35-A24C-D09EF9DF6B3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5778-4B59-47EA-BF5E-72B5CFD92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random/>
      </p:transition>
    </mc:Choice>
    <mc:Fallback>
      <p:transition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random/>
      </p:transition>
    </mc:Choice>
    <mc:Fallback>
      <p:transition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392A-51CD-4A35-A24C-D09EF9DF6B3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5778-4B59-47EA-BF5E-72B5CFD92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 rotWithShape="1">
          <a:blip r:embed="rId2" cstate="screen"/>
          <a:srcRect/>
          <a:stretch>
            <a:fillRect/>
          </a:stretch>
        </p:blipFill>
        <p:spPr>
          <a:xfrm>
            <a:off x="82505" y="108235"/>
            <a:ext cx="4097612" cy="1034827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19416" y="6502009"/>
            <a:ext cx="12192000" cy="353756"/>
          </a:xfrm>
          <a:prstGeom prst="rect">
            <a:avLst/>
          </a:prstGeom>
        </p:spPr>
      </p:pic>
      <p:sp>
        <p:nvSpPr>
          <p:cNvPr id="3" name="标题 2"/>
          <p:cNvSpPr>
            <a:spLocks noGrp="1"/>
          </p:cNvSpPr>
          <p:nvPr>
            <p:ph type="title" hasCustomPrompt="1"/>
          </p:nvPr>
        </p:nvSpPr>
        <p:spPr>
          <a:xfrm>
            <a:off x="2131309" y="131270"/>
            <a:ext cx="9552544" cy="757797"/>
          </a:xfrm>
          <a:prstGeom prst="rect">
            <a:avLst/>
          </a:prstGeom>
        </p:spPr>
        <p:txBody>
          <a:bodyPr/>
          <a:lstStyle>
            <a:lvl1pPr>
              <a:defRPr sz="4265" b="1">
                <a:solidFill>
                  <a:schemeClr val="accent1">
                    <a:lumMod val="50000"/>
                  </a:schemeClr>
                </a:solidFill>
                <a:latin typeface="Microsoft YaHei" panose="020B0503020204020204" charset="-122"/>
                <a:ea typeface="Microsoft YaHei" panose="020B0503020204020204" charset="-122"/>
              </a:defRPr>
            </a:lvl1pPr>
          </a:lstStyle>
          <a:p>
            <a:r>
              <a:rPr lang="zh-CN" altLang="en-US" dirty="0"/>
              <a:t>单击此处编辑母版标题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 advTm="3713">
        <p14:switch dir="r"/>
      </p:transition>
    </mc:Choice>
    <mc:Fallback>
      <p:transition spd="slow" advClick="0" advTm="3713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392A-51CD-4A35-A24C-D09EF9DF6B3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5778-4B59-47EA-BF5E-72B5CFD92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392A-51CD-4A35-A24C-D09EF9DF6B3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5778-4B59-47EA-BF5E-72B5CFD92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392A-51CD-4A35-A24C-D09EF9DF6B32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5778-4B59-47EA-BF5E-72B5CFD92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392A-51CD-4A35-A24C-D09EF9DF6B32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5778-4B59-47EA-BF5E-72B5CFD92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392A-51CD-4A35-A24C-D09EF9DF6B32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5778-4B59-47EA-BF5E-72B5CFD92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392A-51CD-4A35-A24C-D09EF9DF6B3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5778-4B59-47EA-BF5E-72B5CFD92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392A-51CD-4A35-A24C-D09EF9DF6B3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5778-4B59-47EA-BF5E-72B5CFD92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A392A-51CD-4A35-A24C-D09EF9DF6B3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25778-4B59-47EA-BF5E-72B5CFD92648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3328-5D9C-4CDA-A4B0-8F0932BA2C1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EE447-4DD9-425C-BEC0-5EA12C7BCFC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0.xml"/><Relationship Id="rId2" Type="http://schemas.openxmlformats.org/officeDocument/2006/relationships/audio" Target="../media/audio1.wav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326071" y="485610"/>
            <a:ext cx="2728825" cy="582627"/>
          </a:xfrm>
          <a:prstGeom prst="rect">
            <a:avLst/>
          </a:prstGeom>
          <a:noFill/>
        </p:spPr>
        <p:txBody>
          <a:bodyPr wrap="none" lIns="68580" tIns="34290" rIns="68580" bIns="34290">
            <a:prstTxWarp prst="textArchDown">
              <a:avLst>
                <a:gd name="adj" fmla="val 21373822"/>
              </a:avLst>
            </a:prstTxWarp>
            <a:spAutoFit/>
          </a:bodyPr>
          <a:lstStyle/>
          <a:p>
            <a:pPr algn="ctr"/>
            <a:r>
              <a:rPr lang="vi-VN" sz="96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  <a:endParaRPr lang="en-US" sz="9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90261" y="1819063"/>
            <a:ext cx="9159901" cy="1445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defTabSz="1219200">
              <a:defRPr/>
            </a:pPr>
            <a:r>
              <a:rPr lang="vi-VN" altLang="zh-CN" sz="4400" spc="300">
                <a:latin typeface="+mj-lt"/>
                <a:ea typeface="Microsoft YaHei" panose="020B0503020204020204" charset="-122"/>
                <a:cs typeface="Arial Rounded MT Bold" panose="020F0704030504030204" charset="0"/>
              </a:rPr>
              <a:t>Luyện tập: MRVT về tình cảm gia đình. Dấu phẩy.</a:t>
            </a:r>
            <a:endParaRPr lang="zh-CN" altLang="en-US" sz="4400" spc="300" dirty="0">
              <a:latin typeface="+mj-lt"/>
              <a:ea typeface="Microsoft YaHei" panose="020B0503020204020204" charset="-122"/>
              <a:cs typeface="Arial Rounded MT Bold" panose="020F07040305040302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20776" y="968197"/>
            <a:ext cx="7928658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1.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Từ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ngữ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về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tình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cảm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gia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đình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:</a:t>
            </a:r>
            <a:endParaRPr lang="en-US" sz="40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36372" y="2303362"/>
            <a:ext cx="9066727" cy="21528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che chở, đùm bọc, yêu thương, đầm ấm, hạnh phúc, bình yên,..</a:t>
            </a:r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 advTm="3713">
        <p14:switch dir="r"/>
      </p:transition>
    </mc:Choice>
    <mc:Fallback>
      <p:transition spd="slow" advClick="0" advTm="371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701" y="476518"/>
            <a:ext cx="10908405" cy="5280337"/>
          </a:xfrm>
        </p:spPr>
        <p:txBody>
          <a:bodyPr>
            <a:no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vi-VN" sz="3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3.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 Có thể đặt </a:t>
            </a:r>
            <a:r>
              <a:rPr lang="vi-VN" sz="3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dấu phẩy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 vào chỗ nào trong các đoạn văn sau:</a:t>
            </a:r>
            <a:endParaRPr lang="vi-VN" sz="3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vi-VN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a. Sóc anh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 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sóc em kiếm được rất nhiều hạt dẻ. Hai anh em để dành hạt lớn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 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cho bố mẹ. Hạt vừa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 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hạt nhỏ để hai anh em ăn.</a:t>
            </a:r>
            <a:endParaRPr lang="vi-VN" sz="3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vi-VN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b. Chị tớ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luôn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tâm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 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chăm sóc tớ. Chị thường hướng dẫn tớ làm bài tập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 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chơi với tớ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 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cùng tớ làm việc nhà. Tớ yêu chị lắm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!</a:t>
            </a:r>
            <a:endParaRPr lang="vi-VN" sz="3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87394" y="2163650"/>
            <a:ext cx="283335" cy="5666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,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73640" y="2862330"/>
            <a:ext cx="283335" cy="5666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,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160914" y="2862330"/>
            <a:ext cx="283335" cy="5666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,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19005" y="4444552"/>
            <a:ext cx="283335" cy="5666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,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90305" y="5190185"/>
            <a:ext cx="283335" cy="5666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,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33455" y="5259007"/>
            <a:ext cx="283335" cy="5666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,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ldLvl="0" animBg="1"/>
      <p:bldP spid="6" grpId="0" bldLvl="0" animBg="1"/>
      <p:bldP spid="7" grpId="0" bldLvl="0" animBg="1"/>
      <p:bldP spid="8" grpId="0" bldLvl="0" animBg="1"/>
      <p:bldP spid="9" grpId="0" bldLvl="0" animBg="1"/>
      <p:bldP spid="10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24025" y="273941"/>
            <a:ext cx="8743950" cy="45815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24025" y="5010411"/>
            <a:ext cx="5745206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a.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Sóc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con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nhắn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tin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ai?</a:t>
            </a:r>
            <a:endParaRPr lang="en-US" sz="3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b.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Sóc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nhắn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mẹ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chuyện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gì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?</a:t>
            </a:r>
            <a:endParaRPr lang="en-US" sz="3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c.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Vì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sao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Sóc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phải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nhắn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tin?</a:t>
            </a:r>
            <a:endParaRPr lang="en-US" sz="3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99078" y="5505076"/>
            <a:ext cx="9394521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sz="2400" b="0" i="0" dirty="0">
                <a:solidFill>
                  <a:srgbClr val="000000"/>
                </a:solidFill>
                <a:effectLst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a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. Sóc con nhắn tin cho mẹ.</a:t>
            </a:r>
            <a:endParaRPr lang="vi-VN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pPr algn="l"/>
            <a:r>
              <a:rPr lang="vi-V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b. Sóc nhắn mẹ rằng cậu được bà đưa qua nhà bà chơi và ăn cơm nhà bà.</a:t>
            </a:r>
            <a:endParaRPr lang="vi-VN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pPr algn="l"/>
            <a:r>
              <a:rPr lang="vi-V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c. Sóc phải nhắn tin vì mẹ không có nhà và cậu muốn thông báo cho mẹ khi mẹ về.</a:t>
            </a:r>
            <a:endParaRPr lang="vi-VN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4" name="图片 76803" descr="PPT素材-0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1600" y="-450849"/>
            <a:ext cx="12187767" cy="684953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3252" name="Rectangle 4"/>
          <p:cNvSpPr/>
          <p:nvPr/>
        </p:nvSpPr>
        <p:spPr>
          <a:xfrm>
            <a:off x="2975021" y="1051660"/>
            <a:ext cx="7677808" cy="20612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vi-VN" sz="3200" b="1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2.</a:t>
            </a:r>
            <a:r>
              <a:rPr lang="vi-VN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 Viết tin nhắn cho người thân:</a:t>
            </a:r>
            <a:endParaRPr lang="vi-VN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r>
              <a:rPr lang="vi-VN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Ông qua nhà đưa em đi mua sách. Lúc đó, bố mẹ đi vắng. Em hãy viết tin nhắn cho bố mẹ yên tâm.</a:t>
            </a:r>
            <a:endParaRPr lang="vi-VN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53254" name="Text Box 6"/>
          <p:cNvSpPr txBox="1"/>
          <p:nvPr/>
        </p:nvSpPr>
        <p:spPr>
          <a:xfrm>
            <a:off x="1361017" y="3530600"/>
            <a:ext cx="9448800" cy="66611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373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anose="020B7200000000000000" pitchFamily="34" charset="0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7894" y="3068877"/>
            <a:ext cx="7650050" cy="2553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200" b="0" i="0" dirty="0">
                <a:solidFill>
                  <a:srgbClr val="FF0000"/>
                </a:solidFill>
                <a:effectLst/>
                <a:latin typeface="Sitka Heading" panose="02000505000000020004" charset="0"/>
                <a:ea typeface="Arial-Rounded" panose="020B0500000000000000" pitchFamily="34" charset="0"/>
                <a:cs typeface="Sitka Heading" panose="02000505000000020004" charset="0"/>
              </a:rPr>
              <a:t>Bố mẹ ơi! Chiều nay ông qua đón con đi mua sách. Con đi cùng với ông mua xong con sẽ về, bố mẹ nhé!</a:t>
            </a:r>
            <a:endParaRPr lang="vi-VN" sz="3200" b="0" i="0" dirty="0">
              <a:solidFill>
                <a:srgbClr val="FF0000"/>
              </a:solidFill>
              <a:effectLst/>
              <a:latin typeface="Sitka Heading" panose="02000505000000020004" charset="0"/>
              <a:ea typeface="Arial-Rounded" panose="020B0500000000000000" pitchFamily="34" charset="0"/>
              <a:cs typeface="Sitka Heading" panose="02000505000000020004" charset="0"/>
            </a:endParaRPr>
          </a:p>
          <a:p>
            <a:pPr algn="l"/>
            <a:r>
              <a:rPr lang="en-US" sz="3200" b="0" i="0" dirty="0">
                <a:solidFill>
                  <a:srgbClr val="FF0000"/>
                </a:solidFill>
                <a:effectLst/>
                <a:latin typeface="Sitka Heading" panose="02000505000000020004" charset="0"/>
                <a:ea typeface="Arial-Rounded" panose="020B0500000000000000" pitchFamily="34" charset="0"/>
                <a:cs typeface="Sitka Heading" panose="02000505000000020004" charset="0"/>
              </a:rPr>
              <a:t>                          </a:t>
            </a:r>
            <a:r>
              <a:rPr lang="vi-VN" sz="3200" b="0" i="0" dirty="0">
                <a:solidFill>
                  <a:srgbClr val="FF0000"/>
                </a:solidFill>
                <a:effectLst/>
                <a:latin typeface="Sitka Heading" panose="02000505000000020004" charset="0"/>
                <a:ea typeface="Arial-Rounded" panose="020B0500000000000000" pitchFamily="34" charset="0"/>
                <a:cs typeface="Sitka Heading" panose="02000505000000020004" charset="0"/>
              </a:rPr>
              <a:t>Con của </a:t>
            </a:r>
            <a:r>
              <a:rPr lang="vi-VN" sz="3200" b="0" i="0">
                <a:solidFill>
                  <a:srgbClr val="FF0000"/>
                </a:solidFill>
                <a:effectLst/>
                <a:latin typeface="Sitka Heading" panose="02000505000000020004" charset="0"/>
                <a:ea typeface="Arial-Rounded" panose="020B0500000000000000" pitchFamily="34" charset="0"/>
                <a:cs typeface="Sitka Heading" panose="02000505000000020004" charset="0"/>
              </a:rPr>
              <a:t>bố mẹ </a:t>
            </a:r>
            <a:endParaRPr lang="en-US" sz="3200" b="0" i="0" dirty="0">
              <a:solidFill>
                <a:srgbClr val="FF0000"/>
              </a:solidFill>
              <a:effectLst/>
              <a:latin typeface="Sitka Heading" panose="02000505000000020004" charset="0"/>
              <a:ea typeface="Arial-Rounded" panose="020B0500000000000000" pitchFamily="34" charset="0"/>
              <a:cs typeface="Sitka Heading" panose="02000505000000020004" charset="0"/>
            </a:endParaRPr>
          </a:p>
          <a:p>
            <a:pPr algn="l"/>
            <a:r>
              <a:rPr lang="en-US" sz="3200" b="0" i="0" dirty="0">
                <a:solidFill>
                  <a:srgbClr val="FF0000"/>
                </a:solidFill>
                <a:effectLst/>
                <a:latin typeface="Sitka Heading" panose="02000505000000020004" charset="0"/>
                <a:ea typeface="Arial-Rounded" panose="020B0500000000000000" pitchFamily="34" charset="0"/>
                <a:cs typeface="Sitka Heading" panose="02000505000000020004" charset="0"/>
              </a:rPr>
              <a:t>                                   </a:t>
            </a:r>
            <a:r>
              <a:rPr lang="vi-VN" sz="3200" b="0" i="0" dirty="0">
                <a:solidFill>
                  <a:srgbClr val="FF0000"/>
                </a:solidFill>
                <a:effectLst/>
                <a:latin typeface="Sitka Heading" panose="02000505000000020004" charset="0"/>
                <a:ea typeface="Arial-Rounded" panose="020B0500000000000000" pitchFamily="34" charset="0"/>
                <a:cs typeface="Sitka Heading" panose="02000505000000020004" charset="0"/>
              </a:rPr>
              <a:t>Bảo An.</a:t>
            </a:r>
            <a:endParaRPr lang="vi-VN" sz="3200" b="0" i="0" dirty="0">
              <a:solidFill>
                <a:srgbClr val="FF0000"/>
              </a:solidFill>
              <a:effectLst/>
              <a:latin typeface="Sitka Heading" panose="02000505000000020004" charset="0"/>
              <a:ea typeface="Arial-Rounded" panose="020B0500000000000000" pitchFamily="34" charset="0"/>
              <a:cs typeface="Sitka Heading" panose="020005050000000200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  <p:bldP spid="5325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1025</Words>
  <Application>WPS Presentation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21" baseType="lpstr">
      <vt:lpstr>Arial</vt:lpstr>
      <vt:lpstr>SimSun</vt:lpstr>
      <vt:lpstr>Wingdings</vt:lpstr>
      <vt:lpstr>Times New Roman</vt:lpstr>
      <vt:lpstr>Microsoft YaHei</vt:lpstr>
      <vt:lpstr>Arial Rounded MT Bold</vt:lpstr>
      <vt:lpstr>Calibri Light</vt:lpstr>
      <vt:lpstr>Arial Unicode MS</vt:lpstr>
      <vt:lpstr>Calibri</vt:lpstr>
      <vt:lpstr>Arial-Rounded</vt:lpstr>
      <vt:lpstr>VNI 27 Bendigo</vt:lpstr>
      <vt:lpstr>.VnAvant</vt:lpstr>
      <vt:lpstr>Sitka Heading</vt:lpstr>
      <vt:lpstr>Calibri</vt:lpstr>
      <vt:lpstr>Office Theme</vt:lpstr>
      <vt:lpstr>1_Office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Hảo Đoàn Thị</cp:lastModifiedBy>
  <cp:revision>3</cp:revision>
  <dcterms:created xsi:type="dcterms:W3CDTF">2025-04-22T00:50:00Z</dcterms:created>
  <dcterms:modified xsi:type="dcterms:W3CDTF">2026-01-06T02:20:15Z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76C36AE0F5B34E228C9396439D4B3C2A_12</vt:lpwstr>
  </property>
  <property fmtid="{D5CDD505-2E9C-101B-9397-08002B2CF9AE}" pid="3" name="KSOProductBuildVer">
    <vt:lpwstr>1033-12.2.0.23196</vt:lpwstr>
  </property>
</Properties>
</file>