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5" r:id="rId7"/>
    <p:sldId id="266" r:id="rId8"/>
    <p:sldId id="272" r:id="rId9"/>
    <p:sldId id="271" r:id="rId10"/>
    <p:sldId id="274" r:id="rId11"/>
    <p:sldId id="273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7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9E25-2DCD-43D2-A6BB-F989895750A3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395" y="66948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Bài 82:</a:t>
            </a:r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eng - ec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91080" y="2450957"/>
            <a:ext cx="3621111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ec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02534" y="2450957"/>
            <a:ext cx="4550535" cy="33058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eng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253" y="2703423"/>
            <a:ext cx="10648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cằn nhằn: </a:t>
            </a:r>
            <a:r>
              <a:rPr lang="vi-VN" sz="3200" dirty="0" smtClean="0">
                <a:solidFill>
                  <a:srgbClr val="4D5156"/>
                </a:solidFill>
                <a:latin typeface="UTM Avo" panose="02040603050506020204" pitchFamily="18" charset="0"/>
              </a:rPr>
              <a:t>l</a:t>
            </a:r>
            <a:r>
              <a:rPr lang="en-US" sz="3200" dirty="0" err="1" smtClean="0">
                <a:solidFill>
                  <a:srgbClr val="4D5156"/>
                </a:solidFill>
                <a:latin typeface="UTM Avo" panose="02040603050506020204" pitchFamily="18" charset="0"/>
              </a:rPr>
              <a:t>ẩm</a:t>
            </a:r>
            <a:r>
              <a:rPr lang="en-US" sz="3200" dirty="0" smtClean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bẩm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để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phàn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UTM Avo" panose="02040603050506020204" pitchFamily="18" charset="0"/>
              </a:rPr>
              <a:t>nàn</a:t>
            </a:r>
            <a:r>
              <a:rPr lang="en-US" sz="3200" dirty="0" smtClean="0">
                <a:solidFill>
                  <a:srgbClr val="4D5156"/>
                </a:solidFill>
                <a:latin typeface="UTM Avo" panose="02040603050506020204" pitchFamily="18" charset="0"/>
              </a:rPr>
              <a:t>,</a:t>
            </a:r>
            <a:r>
              <a:rPr lang="vi-VN" sz="3200" dirty="0" smtClean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 smtClean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bực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bội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ai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t="17948" r="24557" b="15552"/>
          <a:stretch/>
        </p:blipFill>
        <p:spPr>
          <a:xfrm>
            <a:off x="1408662" y="187755"/>
            <a:ext cx="9485528" cy="667024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7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9267" y="0"/>
            <a:ext cx="9456259" cy="1252440"/>
            <a:chOff x="3242310" y="-38637"/>
            <a:chExt cx="9456259" cy="1252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310" y="-38637"/>
              <a:ext cx="1042308" cy="125244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931920" y="522514"/>
              <a:ext cx="8766649" cy="613955"/>
            </a:xfrm>
            <a:prstGeom prst="roundRect">
              <a:avLst/>
            </a:prstGeom>
            <a:noFill/>
            <a:ln w="28575">
              <a:solidFill>
                <a:srgbClr val="24ADC3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Sắp xếp các ý theo đúng nội dung truyện</a:t>
              </a:r>
              <a:endParaRPr lang="en-US" sz="32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44152" r="19591" b="16904"/>
          <a:stretch/>
        </p:blipFill>
        <p:spPr>
          <a:xfrm>
            <a:off x="1601426" y="2009103"/>
            <a:ext cx="9294100" cy="3721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9254" y="4023479"/>
            <a:ext cx="27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9254" y="3112210"/>
            <a:ext cx="27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6340" y="0"/>
            <a:ext cx="3853626" cy="1554564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8" t="19784" r="17542" b="61541"/>
          <a:stretch/>
        </p:blipFill>
        <p:spPr>
          <a:xfrm>
            <a:off x="1146218" y="2251588"/>
            <a:ext cx="10081635" cy="168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61877" y="1392404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ec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525416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ec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e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c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05845" y="4998540"/>
            <a:ext cx="480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(e - cờ - ec)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1348" y="1398606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eng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089" y="2525416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eng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e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ng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4136" y="4998541"/>
            <a:ext cx="5728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(e - ngờ - eng)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9607" y="459148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Bài 82:</a:t>
            </a:r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eng - ec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2043" y="4796824"/>
            <a:ext cx="3377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 xà beng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7487" y="4796824"/>
            <a:ext cx="15488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eng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1692" y="1177972"/>
            <a:ext cx="220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beng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00594" y="2320910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beng</a:t>
              </a:r>
              <a:endParaRPr lang="en-US" sz="54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b</a:t>
              </a:r>
              <a:endParaRPr lang="en-US" sz="5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eng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11532" y="4796824"/>
            <a:ext cx="618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UTM Avo" panose="02040603050506020204" pitchFamily="18" charset="0"/>
              </a:rPr>
              <a:t>(bờ - eng - beng)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 t="25022" r="50448" b="37401"/>
          <a:stretch/>
        </p:blipFill>
        <p:spPr>
          <a:xfrm>
            <a:off x="647482" y="1336584"/>
            <a:ext cx="4573450" cy="29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95347" y="4861721"/>
            <a:ext cx="7694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latin typeface="UTM Avo" panose="02040603050506020204" pitchFamily="18" charset="0"/>
              </a:rPr>
              <a:t>(bờ - ec - bec - sắc - béc)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5517" y="4861721"/>
            <a:ext cx="2398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latin typeface="UTM Avo" panose="02040603050506020204" pitchFamily="18" charset="0"/>
              </a:rPr>
              <a:t>béc giê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99088" y="4861721"/>
            <a:ext cx="915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ec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4758" y="1037618"/>
            <a:ext cx="1635639" cy="830997"/>
            <a:chOff x="7814875" y="1234960"/>
            <a:chExt cx="2321902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UTM Avo" panose="02040603050506020204" pitchFamily="18" charset="0"/>
                </a:rPr>
                <a:t>béc</a:t>
              </a:r>
              <a:endParaRPr lang="en-US" sz="4800" b="1" dirty="0"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11801" y="1234960"/>
              <a:ext cx="139538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4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ec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13515" y="2328229"/>
            <a:ext cx="3662509" cy="2057806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béc</a:t>
              </a:r>
              <a:endParaRPr lang="en-US" sz="4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bec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ˊ</a:t>
              </a:r>
              <a:endParaRPr lang="en-US" sz="66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6" t="14773" r="23687" b="37629"/>
          <a:stretch/>
        </p:blipFill>
        <p:spPr>
          <a:xfrm>
            <a:off x="1315517" y="562275"/>
            <a:ext cx="3035763" cy="409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87061" y="5582937"/>
            <a:ext cx="3377848" cy="923330"/>
            <a:chOff x="1887061" y="5582937"/>
            <a:chExt cx="3377848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1887061" y="5582937"/>
              <a:ext cx="33778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400" b="1" dirty="0" smtClean="0">
                  <a:latin typeface="UTM Avo" panose="02040603050506020204" pitchFamily="18" charset="0"/>
                </a:rPr>
                <a:t> xà beng</a:t>
              </a:r>
              <a:endParaRPr lang="en-US" sz="5400" b="1" dirty="0">
                <a:latin typeface="UTM Avo" panose="020406030505060202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99252" y="5582937"/>
              <a:ext cx="154882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eng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 t="25022" r="50448" b="37401"/>
          <a:stretch/>
        </p:blipFill>
        <p:spPr>
          <a:xfrm>
            <a:off x="1563907" y="2369713"/>
            <a:ext cx="3701002" cy="241369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80200" y="5582937"/>
            <a:ext cx="2900153" cy="923330"/>
            <a:chOff x="7680200" y="5582937"/>
            <a:chExt cx="2900153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7680200" y="5582937"/>
              <a:ext cx="29001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400" b="1" dirty="0" smtClean="0">
                  <a:latin typeface="UTM Avo" panose="02040603050506020204" pitchFamily="18" charset="0"/>
                </a:rPr>
                <a:t>béc giê</a:t>
              </a:r>
              <a:endParaRPr lang="en-US" sz="5400" b="1" dirty="0">
                <a:latin typeface="UTM Avo" panose="020406030505060202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46325" y="5582937"/>
              <a:ext cx="108395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ec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6" t="14773" r="23687" b="37629"/>
          <a:stretch/>
        </p:blipFill>
        <p:spPr>
          <a:xfrm>
            <a:off x="7676739" y="1625417"/>
            <a:ext cx="2580836" cy="34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9093" y="2678805"/>
            <a:ext cx="1549533" cy="976897"/>
            <a:chOff x="390727" y="2611311"/>
            <a:chExt cx="1549533" cy="976897"/>
          </a:xfrm>
        </p:grpSpPr>
        <p:sp>
          <p:nvSpPr>
            <p:cNvPr id="14" name="TextBox 13"/>
            <p:cNvSpPr txBox="1"/>
            <p:nvPr/>
          </p:nvSpPr>
          <p:spPr>
            <a:xfrm>
              <a:off x="824235" y="2854778"/>
              <a:ext cx="1116025" cy="72689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 smtClean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Nối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6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8" t="14773" r="25608" b="16449"/>
          <a:stretch/>
        </p:blipFill>
        <p:spPr>
          <a:xfrm>
            <a:off x="2305316" y="0"/>
            <a:ext cx="8424895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59876" y="1429554"/>
            <a:ext cx="3528811" cy="14927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03820" y="1551287"/>
            <a:ext cx="947651" cy="126918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772428" y="1429554"/>
            <a:ext cx="3075358" cy="173769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451520" y="4069724"/>
            <a:ext cx="940176" cy="84880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640946" y="3863662"/>
            <a:ext cx="1777285" cy="105487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t="17948" r="24557" b="15552"/>
          <a:stretch/>
        </p:blipFill>
        <p:spPr>
          <a:xfrm>
            <a:off x="1408662" y="187755"/>
            <a:ext cx="9485528" cy="6670245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9202941" y="4468754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193275" y="3471624"/>
            <a:ext cx="195945" cy="391885"/>
            <a:chOff x="11234055" y="1094182"/>
            <a:chExt cx="126272" cy="329669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479398" y="3936707"/>
            <a:ext cx="195945" cy="391885"/>
            <a:chOff x="11234055" y="1094182"/>
            <a:chExt cx="126272" cy="329669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9081320" y="3940088"/>
            <a:ext cx="195945" cy="391885"/>
            <a:chOff x="11234055" y="1094182"/>
            <a:chExt cx="126272" cy="32966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675343" y="4855520"/>
            <a:ext cx="195945" cy="391885"/>
            <a:chOff x="11234055" y="1094182"/>
            <a:chExt cx="126272" cy="329669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776805" y="5278653"/>
            <a:ext cx="195945" cy="391885"/>
            <a:chOff x="11234055" y="1094182"/>
            <a:chExt cx="126272" cy="32966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800454" y="4399653"/>
            <a:ext cx="195945" cy="391885"/>
            <a:chOff x="11234055" y="1094182"/>
            <a:chExt cx="126272" cy="329669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H="1">
            <a:off x="4787994" y="4026876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3479398" y="6159935"/>
            <a:ext cx="195945" cy="391885"/>
            <a:chOff x="11234055" y="1094182"/>
            <a:chExt cx="126272" cy="329669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cxnSp>
        <p:nvCxnSpPr>
          <p:cNvPr id="57" name="Straight Connector 56"/>
          <p:cNvCxnSpPr/>
          <p:nvPr/>
        </p:nvCxnSpPr>
        <p:spPr>
          <a:xfrm flipH="1">
            <a:off x="4023543" y="3562055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079369" y="4477205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44534" y="5392445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871288" y="5850779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077954" y="5850780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9115" y="1777285"/>
            <a:ext cx="44689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Luyện đọc từ ngữ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593" y="2613786"/>
            <a:ext cx="2660280" cy="3654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 smtClean="0">
                <a:latin typeface="UTM Avo" panose="02040603050506020204" pitchFamily="18" charset="0"/>
              </a:rPr>
              <a:t>xe téc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UTM Avo" panose="02040603050506020204" pitchFamily="18" charset="0"/>
              </a:rPr>
              <a:t>c</a:t>
            </a:r>
            <a:r>
              <a:rPr lang="vi-VN" sz="4000" dirty="0" smtClean="0">
                <a:latin typeface="UTM Avo" panose="02040603050506020204" pitchFamily="18" charset="0"/>
              </a:rPr>
              <a:t>ằn nhằn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UTM Avo" panose="02040603050506020204" pitchFamily="18" charset="0"/>
              </a:rPr>
              <a:t>n</a:t>
            </a:r>
            <a:r>
              <a:rPr lang="vi-VN" sz="4000" dirty="0" smtClean="0">
                <a:latin typeface="UTM Avo" panose="02040603050506020204" pitchFamily="18" charset="0"/>
              </a:rPr>
              <a:t>gập rác</a:t>
            </a:r>
          </a:p>
          <a:p>
            <a:pPr>
              <a:lnSpc>
                <a:spcPct val="150000"/>
              </a:lnSpc>
            </a:pPr>
            <a:r>
              <a:rPr lang="vi-VN" sz="4000" dirty="0" smtClean="0">
                <a:latin typeface="UTM Avo" panose="02040603050506020204" pitchFamily="18" charset="0"/>
              </a:rPr>
              <a:t>leng keng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3950" y="5434884"/>
            <a:ext cx="8796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xe téc: </a:t>
            </a:r>
            <a:r>
              <a:rPr lang="vi-VN" sz="2800" dirty="0" smtClean="0">
                <a:latin typeface="UTM Avo" panose="02040603050506020204" pitchFamily="18" charset="0"/>
              </a:rPr>
              <a:t>xe kích thước lớn, thường chứa chất lỏng hoặc hàng hóa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1026" name="Picture 2" descr="Xe téc phun nước Dongfeng 13 khố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6" y="730575"/>
            <a:ext cx="5446734" cy="40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138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TRAN HUYEN</cp:lastModifiedBy>
  <cp:revision>59</cp:revision>
  <dcterms:created xsi:type="dcterms:W3CDTF">2020-08-09T12:12:19Z</dcterms:created>
  <dcterms:modified xsi:type="dcterms:W3CDTF">2025-12-27T03:15:59Z</dcterms:modified>
</cp:coreProperties>
</file>