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66" r:id="rId2"/>
    <p:sldId id="267" r:id="rId3"/>
    <p:sldId id="298" r:id="rId4"/>
    <p:sldId id="269" r:id="rId5"/>
    <p:sldId id="299" r:id="rId6"/>
    <p:sldId id="300" r:id="rId7"/>
    <p:sldId id="288" r:id="rId8"/>
    <p:sldId id="289" r:id="rId9"/>
    <p:sldId id="275" r:id="rId10"/>
    <p:sldId id="302" r:id="rId11"/>
    <p:sldId id="291" r:id="rId12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等线" panose="020B0604020202020204" charset="0"/>
      <p:regular r:id="rId20"/>
    </p:embeddedFont>
    <p:embeddedFont>
      <p:font typeface="宋体" panose="02010600030101010101" pitchFamily="2" charset="-122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FF"/>
    <a:srgbClr val="7D4C18"/>
    <a:srgbClr val="6E3D0C"/>
    <a:srgbClr val="FF00FF"/>
    <a:srgbClr val="FF99FF"/>
    <a:srgbClr val="FF66FF"/>
    <a:srgbClr val="FFFF66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693684" y="775408"/>
            <a:ext cx="10654446" cy="5436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12" y="128522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57656" y="-764206"/>
            <a:ext cx="4098866" cy="4098866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51912" y="4452334"/>
            <a:ext cx="2901071" cy="2763477"/>
          </a:xfrm>
          <a:prstGeom prst="rect">
            <a:avLst/>
          </a:prstGeom>
        </p:spPr>
      </p:pic>
      <p:sp>
        <p:nvSpPr>
          <p:cNvPr id="10" name="矩形: 圆角 13"/>
          <p:cNvSpPr/>
          <p:nvPr/>
        </p:nvSpPr>
        <p:spPr>
          <a:xfrm>
            <a:off x="819789" y="2622279"/>
            <a:ext cx="9929233" cy="2179528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err="1" smtClean="0">
                <a:solidFill>
                  <a:srgbClr val="FF0000"/>
                </a:solidFill>
                <a:latin typeface="UTM Avo" pitchFamily="18" charset="0"/>
              </a:rPr>
              <a:t>Bài</a:t>
            </a:r>
            <a:r>
              <a:rPr lang="en-US" altLang="zh-CN" sz="6000" smtClean="0">
                <a:solidFill>
                  <a:srgbClr val="FF0000"/>
                </a:solidFill>
                <a:latin typeface="UTM Avo" pitchFamily="18" charset="0"/>
              </a:rPr>
              <a:t> 83: </a:t>
            </a:r>
            <a:r>
              <a:rPr lang="en-US" altLang="zh-CN" sz="6000" b="1" smtClean="0">
                <a:solidFill>
                  <a:srgbClr val="FF0000"/>
                </a:solidFill>
                <a:latin typeface="UTM Avo" pitchFamily="18" charset="0"/>
              </a:rPr>
              <a:t>iêng – yêng - iêc</a:t>
            </a:r>
            <a:endParaRPr lang="zh-CN" alt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2" y="0"/>
            <a:ext cx="3911022" cy="866924"/>
            <a:chOff x="994820" y="254650"/>
            <a:chExt cx="5886671" cy="866925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3" y="254650"/>
              <a:ext cx="2988319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3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. Tập đọc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66592" y="134545"/>
            <a:ext cx="5716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Cô xẻng siêng năng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97399" y="1359193"/>
            <a:ext cx="8060220" cy="5363126"/>
            <a:chOff x="4197399" y="1374959"/>
            <a:chExt cx="8060220" cy="5363126"/>
          </a:xfrm>
        </p:grpSpPr>
        <p:sp>
          <p:nvSpPr>
            <p:cNvPr id="13" name="TextBox 12"/>
            <p:cNvSpPr txBox="1"/>
            <p:nvPr/>
          </p:nvSpPr>
          <p:spPr>
            <a:xfrm>
              <a:off x="4664182" y="1374959"/>
              <a:ext cx="6793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Cô xẻng làm việc rất siêng năng.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97399" y="1982667"/>
              <a:ext cx="80602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Có lần, chị gió hăm hở dọn đỡ cô. Chả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40916" y="2475755"/>
              <a:ext cx="7965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ngờ, gió làm rác văng khắp chốn. Chị 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90786" y="3011207"/>
              <a:ext cx="2949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latin typeface="UTM Avo" pitchFamily="18" charset="0"/>
                </a:rPr>
                <a:t>g</a:t>
              </a:r>
              <a:r>
                <a:rPr lang="en-US" sz="3200" smtClean="0">
                  <a:latin typeface="UTM Avo" pitchFamily="18" charset="0"/>
                </a:rPr>
                <a:t>ió buồn lắm.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30430" y="3541083"/>
              <a:ext cx="77203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Nhìn chị gió ủ rũ. Cô xẻng nhẹ nhàng: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97840" y="4094326"/>
              <a:ext cx="70310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- Chị chớ buồn. Chị luôn giúp nhà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60463" y="4624205"/>
              <a:ext cx="36551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nhà mát mẻ mà. 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13654" y="5130150"/>
              <a:ext cx="65453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Chú yểng nghe thế thì lem lém: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790611" y="5636081"/>
              <a:ext cx="61189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Em siêng năng. Chị chăm chỉ.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13390" y="6368753"/>
              <a:ext cx="210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latin typeface="UTM Avo" pitchFamily="18" charset="0"/>
                </a:rPr>
                <a:t>HOÀNG NGUYỄN</a:t>
              </a:r>
              <a:endParaRPr lang="en-US" dirty="0">
                <a:latin typeface="UTM Avo" pitchFamily="18" charset="0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37439" r="23096" b="25242"/>
          <a:stretch/>
        </p:blipFill>
        <p:spPr bwMode="auto">
          <a:xfrm>
            <a:off x="78825" y="1119349"/>
            <a:ext cx="3987767" cy="40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0699042" y="1390711"/>
            <a:ext cx="365161" cy="475955"/>
            <a:chOff x="11180207" y="1452247"/>
            <a:chExt cx="365161" cy="475955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0493640" y="1961101"/>
            <a:ext cx="365161" cy="475955"/>
            <a:chOff x="11180207" y="1452247"/>
            <a:chExt cx="365161" cy="475955"/>
          </a:xfrm>
        </p:grpSpPr>
        <p:cxnSp>
          <p:nvCxnSpPr>
            <p:cNvPr id="46" name="Straight Connector 45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0448973" y="2458425"/>
            <a:ext cx="365161" cy="475955"/>
            <a:chOff x="11180207" y="1452247"/>
            <a:chExt cx="365161" cy="475955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7767753" y="3572171"/>
            <a:ext cx="314102" cy="492165"/>
            <a:chOff x="11180207" y="1452247"/>
            <a:chExt cx="365161" cy="475955"/>
          </a:xfrm>
        </p:grpSpPr>
        <p:cxnSp>
          <p:nvCxnSpPr>
            <p:cNvPr id="56" name="Straight Connector 55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6979221" y="3054178"/>
            <a:ext cx="365161" cy="475955"/>
            <a:chOff x="11180207" y="1452247"/>
            <a:chExt cx="365161" cy="475955"/>
          </a:xfrm>
        </p:grpSpPr>
        <p:cxnSp>
          <p:nvCxnSpPr>
            <p:cNvPr id="60" name="Straight Connector 59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11544232" y="3478100"/>
            <a:ext cx="275825" cy="588379"/>
            <a:chOff x="11180207" y="1452247"/>
            <a:chExt cx="365161" cy="475955"/>
          </a:xfrm>
        </p:grpSpPr>
        <p:cxnSp>
          <p:nvCxnSpPr>
            <p:cNvPr id="63" name="Straight Connector 62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7690173" y="4125858"/>
            <a:ext cx="365161" cy="475955"/>
            <a:chOff x="11180207" y="1452247"/>
            <a:chExt cx="365161" cy="475955"/>
          </a:xfrm>
        </p:grpSpPr>
        <p:cxnSp>
          <p:nvCxnSpPr>
            <p:cNvPr id="66" name="Straight Connector 65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7325012" y="4622839"/>
            <a:ext cx="365161" cy="475955"/>
            <a:chOff x="11180207" y="1452247"/>
            <a:chExt cx="365161" cy="475955"/>
          </a:xfrm>
        </p:grpSpPr>
        <p:cxnSp>
          <p:nvCxnSpPr>
            <p:cNvPr id="69" name="Straight Connector 68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10538309" y="5128251"/>
            <a:ext cx="365161" cy="475955"/>
            <a:chOff x="11180207" y="1452247"/>
            <a:chExt cx="365161" cy="475955"/>
          </a:xfrm>
        </p:grpSpPr>
        <p:cxnSp>
          <p:nvCxnSpPr>
            <p:cNvPr id="72" name="Straight Connector 71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10311060" y="5650305"/>
            <a:ext cx="365161" cy="475955"/>
            <a:chOff x="11180207" y="1452247"/>
            <a:chExt cx="365161" cy="475955"/>
          </a:xfrm>
        </p:grpSpPr>
        <p:cxnSp>
          <p:nvCxnSpPr>
            <p:cNvPr id="75" name="Straight Connector 74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7785366" y="5656386"/>
            <a:ext cx="365161" cy="475955"/>
            <a:chOff x="11180207" y="1452247"/>
            <a:chExt cx="365161" cy="475955"/>
          </a:xfrm>
        </p:grpSpPr>
        <p:cxnSp>
          <p:nvCxnSpPr>
            <p:cNvPr id="78" name="Straight Connector 77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H="1">
            <a:off x="6213901" y="2034356"/>
            <a:ext cx="216247" cy="4706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5765709" y="2549642"/>
            <a:ext cx="216247" cy="4706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7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66" y="33447"/>
            <a:ext cx="12192000" cy="68087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7761" y="150310"/>
            <a:ext cx="3871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? </a:t>
            </a:r>
            <a:r>
              <a:rPr lang="en-US" sz="4400" smtClean="0">
                <a:latin typeface="UTM Avo" pitchFamily="18" charset="0"/>
              </a:rPr>
              <a:t>Ghép đúng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98170" y="882856"/>
            <a:ext cx="10883468" cy="2890343"/>
            <a:chOff x="1198170" y="1087814"/>
            <a:chExt cx="10883468" cy="2890343"/>
          </a:xfrm>
        </p:grpSpPr>
        <p:sp>
          <p:nvSpPr>
            <p:cNvPr id="6" name="Rounded Rectangle 5"/>
            <p:cNvSpPr/>
            <p:nvPr/>
          </p:nvSpPr>
          <p:spPr>
            <a:xfrm>
              <a:off x="1198170" y="1087814"/>
              <a:ext cx="3168877" cy="8671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a) Cô xẻng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98170" y="2075776"/>
              <a:ext cx="3168877" cy="8671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b) Chị gió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198170" y="3111054"/>
              <a:ext cx="3168877" cy="8671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c) Chú yểng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680839" y="1098305"/>
              <a:ext cx="6400799" cy="867103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1) </a:t>
              </a:r>
              <a:r>
                <a:rPr lang="en-US" sz="3600">
                  <a:solidFill>
                    <a:schemeClr val="tx1"/>
                  </a:solidFill>
                  <a:latin typeface="UTM Avo" pitchFamily="18" charset="0"/>
                </a:rPr>
                <a:t>k</a:t>
              </a:r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hen cô xẻng và chị gió.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680839" y="2081045"/>
              <a:ext cx="6400799" cy="867103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2) rất siêng năng.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707100" y="3068985"/>
              <a:ext cx="6374538" cy="867103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3) </a:t>
              </a:r>
              <a:r>
                <a:rPr lang="en-US" sz="3600">
                  <a:solidFill>
                    <a:schemeClr val="tx1"/>
                  </a:solidFill>
                  <a:latin typeface="UTM Avo" pitchFamily="18" charset="0"/>
                </a:rPr>
                <a:t>g</a:t>
              </a:r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iúp nhà nhà mát mẻ.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5821" y="3773199"/>
            <a:ext cx="3555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4400" smtClean="0">
                <a:latin typeface="UTM Avo" pitchFamily="18" charset="0"/>
              </a:rPr>
              <a:t>Luyện viết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50001" y="1316408"/>
            <a:ext cx="1330838" cy="1981170"/>
            <a:chOff x="4367047" y="1316407"/>
            <a:chExt cx="1623342" cy="2087985"/>
          </a:xfrm>
        </p:grpSpPr>
        <p:cxnSp>
          <p:nvCxnSpPr>
            <p:cNvPr id="16" name="Straight Connector 15"/>
            <p:cNvCxnSpPr>
              <a:stCxn id="6" idx="3"/>
            </p:cNvCxnSpPr>
            <p:nvPr/>
          </p:nvCxnSpPr>
          <p:spPr>
            <a:xfrm>
              <a:off x="4387838" y="1316407"/>
              <a:ext cx="1571516" cy="104122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367047" y="2360399"/>
              <a:ext cx="1623342" cy="10439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387838" y="1327464"/>
              <a:ext cx="1571516" cy="207692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1" t="30280" r="17001" b="52048"/>
          <a:stretch/>
        </p:blipFill>
        <p:spPr bwMode="auto">
          <a:xfrm>
            <a:off x="953791" y="4558406"/>
            <a:ext cx="10507733" cy="196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0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" y="366201"/>
            <a:ext cx="4647234" cy="46472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64220" y="89977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giá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đỗ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kì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đà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803397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giỏ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cá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bờ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kè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000192" y="409903"/>
            <a:ext cx="4259484" cy="992318"/>
            <a:chOff x="6813227" y="993227"/>
            <a:chExt cx="4259484" cy="99231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2A75259-2CE7-4ACC-B46E-DDE826DB0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/>
          </p:blipFill>
          <p:spPr>
            <a:xfrm>
              <a:off x="6813227" y="1094902"/>
              <a:ext cx="4259484" cy="89064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914290" y="993227"/>
              <a:ext cx="22108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UTM Avo" pitchFamily="18" charset="0"/>
                </a:rPr>
                <a:t>l</a:t>
              </a:r>
              <a:r>
                <a:rPr lang="en-US" sz="4800" smtClean="0">
                  <a:latin typeface="UTM Avo" pitchFamily="18" charset="0"/>
                </a:rPr>
                <a:t>ặng lẽ</a:t>
              </a:r>
              <a:endParaRPr lang="en-US" sz="4800" dirty="0">
                <a:latin typeface="UTM Avo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80101" y="1681663"/>
            <a:ext cx="4271315" cy="1081633"/>
            <a:chOff x="6808901" y="2170386"/>
            <a:chExt cx="4271315" cy="108163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B3745BA-1D42-4CD8-9A35-934887B42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/>
          </p:blipFill>
          <p:spPr>
            <a:xfrm>
              <a:off x="6808901" y="2361376"/>
              <a:ext cx="4259484" cy="89064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24800" y="2170386"/>
              <a:ext cx="31554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UTM Avo" pitchFamily="18" charset="0"/>
                </a:rPr>
                <a:t>l</a:t>
              </a:r>
              <a:r>
                <a:rPr lang="en-US" sz="4800" smtClean="0">
                  <a:latin typeface="UTM Avo" pitchFamily="18" charset="0"/>
                </a:rPr>
                <a:t>eng keng</a:t>
              </a:r>
              <a:endParaRPr lang="en-US" sz="4800" dirty="0">
                <a:latin typeface="UTM Avo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901277" y="3018656"/>
            <a:ext cx="5393606" cy="1030014"/>
            <a:chOff x="6808901" y="3794234"/>
            <a:chExt cx="5771982" cy="103001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F3A335A-4540-4649-B398-FC1022828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/>
          </p:blipFill>
          <p:spPr>
            <a:xfrm>
              <a:off x="6808901" y="3834207"/>
              <a:ext cx="5771982" cy="99004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105967" y="3794234"/>
              <a:ext cx="21896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UTM Avo" pitchFamily="18" charset="0"/>
                </a:rPr>
                <a:t>x</a:t>
              </a:r>
              <a:r>
                <a:rPr lang="en-US" sz="4800" smtClean="0">
                  <a:latin typeface="UTM Avo" pitchFamily="18" charset="0"/>
                </a:rPr>
                <a:t>e téc</a:t>
              </a:r>
              <a:endParaRPr lang="en-US" sz="4800" dirty="0">
                <a:latin typeface="UTM Avo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80101" y="5506526"/>
            <a:ext cx="4259484" cy="983150"/>
            <a:chOff x="6808901" y="5118537"/>
            <a:chExt cx="4259484" cy="983150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1D034BC-3C80-4037-8EE1-26A12C56E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/>
          </p:blipFill>
          <p:spPr>
            <a:xfrm>
              <a:off x="6808901" y="5211044"/>
              <a:ext cx="4259484" cy="89064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987863" y="5118537"/>
              <a:ext cx="26693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UTM Avo" pitchFamily="18" charset="0"/>
                </a:rPr>
                <a:t>g</a:t>
              </a:r>
              <a:r>
                <a:rPr lang="en-US" sz="4800" smtClean="0">
                  <a:latin typeface="UTM Avo" pitchFamily="18" charset="0"/>
                </a:rPr>
                <a:t>õ kẻng</a:t>
              </a:r>
              <a:endParaRPr lang="en-US" sz="4800" dirty="0">
                <a:latin typeface="UTM Avo" pitchFamily="18" charset="0"/>
              </a:endParaRPr>
            </a:p>
          </p:txBody>
        </p:sp>
      </p:grpSp>
      <p:pic>
        <p:nvPicPr>
          <p:cNvPr id="28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5011641" y="4338722"/>
            <a:ext cx="4259484" cy="8906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80264" y="4156854"/>
            <a:ext cx="2678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UTM Avo" pitchFamily="18" charset="0"/>
              </a:rPr>
              <a:t>x</a:t>
            </a:r>
            <a:r>
              <a:rPr lang="en-US" sz="4800" smtClean="0">
                <a:latin typeface="UTM Avo" pitchFamily="18" charset="0"/>
              </a:rPr>
              <a:t>à beng</a:t>
            </a:r>
            <a:endParaRPr lang="en-US" sz="48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0727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82" y="143809"/>
            <a:ext cx="12192000" cy="680878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93277" y="866923"/>
            <a:ext cx="2897704" cy="9695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83400" y="1844538"/>
            <a:ext cx="1542053" cy="96891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10803" y="1851719"/>
            <a:ext cx="1366949" cy="9617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7975" y="2813455"/>
            <a:ext cx="4246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 Avo" pitchFamily="18" charset="0"/>
              </a:rPr>
              <a:t>i</a:t>
            </a:r>
            <a:r>
              <a:rPr lang="en-US" sz="4000" smtClean="0">
                <a:latin typeface="UTM Avo" pitchFamily="18" charset="0"/>
              </a:rPr>
              <a:t> – </a:t>
            </a:r>
            <a:r>
              <a:rPr lang="en-US" sz="4000">
                <a:latin typeface="UTM Avo" pitchFamily="18" charset="0"/>
              </a:rPr>
              <a:t>ê</a:t>
            </a:r>
            <a:r>
              <a:rPr lang="en-US" sz="4000" smtClean="0">
                <a:latin typeface="UTM Avo" pitchFamily="18" charset="0"/>
              </a:rPr>
              <a:t> – ngờ - iêng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3272" y="6244710"/>
            <a:ext cx="4907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UTM Avo" pitchFamily="18" charset="0"/>
              </a:rPr>
              <a:t>chờ - iêng - chiêng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38395" y="5336233"/>
            <a:ext cx="1915650" cy="95214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13839" y="5345872"/>
            <a:ext cx="1324556" cy="9582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ch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15018" y="4502320"/>
            <a:ext cx="3239027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ch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73272" y="4420179"/>
            <a:ext cx="4028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UTM Avo" pitchFamily="18" charset="0"/>
              </a:rPr>
              <a:t>g</a:t>
            </a:r>
            <a:r>
              <a:rPr lang="en-US" sz="6000" smtClean="0">
                <a:latin typeface="UTM Avo" pitchFamily="18" charset="0"/>
              </a:rPr>
              <a:t>õ ch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t="32112" r="61227" b="40302"/>
          <a:stretch/>
        </p:blipFill>
        <p:spPr bwMode="auto">
          <a:xfrm>
            <a:off x="4201728" y="2801942"/>
            <a:ext cx="4512921" cy="17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1" grpId="1"/>
      <p:bldP spid="15" grpId="0"/>
      <p:bldP spid="15" grpId="1"/>
      <p:bldP spid="16" grpId="0" animBg="1"/>
      <p:bldP spid="17" grpId="0" animBg="1"/>
      <p:bldP spid="18" grpId="0" animBg="1"/>
      <p:bldP spid="28" grpId="0"/>
      <p:bldP spid="2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82" y="0"/>
            <a:ext cx="12192000" cy="6808787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067455" y="755184"/>
            <a:ext cx="3162852" cy="94118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yêng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2917" y="1712133"/>
            <a:ext cx="1683156" cy="736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ng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67455" y="1691020"/>
            <a:ext cx="1492029" cy="75636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yê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58741" y="2423824"/>
            <a:ext cx="4589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 Avo" pitchFamily="18" charset="0"/>
              </a:rPr>
              <a:t>y</a:t>
            </a:r>
            <a:r>
              <a:rPr lang="en-US" sz="4000" smtClean="0">
                <a:latin typeface="UTM Avo" pitchFamily="18" charset="0"/>
              </a:rPr>
              <a:t> – </a:t>
            </a:r>
            <a:r>
              <a:rPr lang="en-US" sz="4000">
                <a:latin typeface="UTM Avo" pitchFamily="18" charset="0"/>
              </a:rPr>
              <a:t>ê</a:t>
            </a:r>
            <a:r>
              <a:rPr lang="en-US" sz="4000" smtClean="0">
                <a:latin typeface="UTM Avo" pitchFamily="18" charset="0"/>
              </a:rPr>
              <a:t> – ngờ - yêng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65239" y="4355762"/>
            <a:ext cx="3129766" cy="9874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UTM Avo" pitchFamily="18" charset="0"/>
              </a:rPr>
              <a:t>y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ểng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02578" y="4319442"/>
            <a:ext cx="2953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UTM Avo" pitchFamily="18" charset="0"/>
              </a:rPr>
              <a:t>y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ểng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56137" y="5349338"/>
            <a:ext cx="1638868" cy="99081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74175" y="5343209"/>
            <a:ext cx="1497727" cy="94964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yê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06891" y="6214022"/>
            <a:ext cx="4549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 Avo" pitchFamily="18" charset="0"/>
              </a:rPr>
              <a:t>y</a:t>
            </a:r>
            <a:r>
              <a:rPr lang="en-US" sz="4000" smtClean="0">
                <a:latin typeface="UTM Avo" pitchFamily="18" charset="0"/>
              </a:rPr>
              <a:t>êng – hỏi – yểng</a:t>
            </a:r>
            <a:endParaRPr lang="en-US" sz="4000" dirty="0">
              <a:latin typeface="UTM Avo" pitchFamily="18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9" t="32220" r="39418" b="39547"/>
          <a:stretch/>
        </p:blipFill>
        <p:spPr bwMode="auto">
          <a:xfrm>
            <a:off x="3231924" y="2471122"/>
            <a:ext cx="4776952" cy="194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98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5" grpId="1"/>
      <p:bldP spid="27" grpId="0" animBg="1"/>
      <p:bldP spid="29" grpId="0"/>
      <p:bldP spid="29" grpId="1"/>
      <p:bldP spid="30" grpId="0" animBg="1"/>
      <p:bldP spid="31" grpId="0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82" y="49213"/>
            <a:ext cx="12192000" cy="680878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93277" y="866924"/>
            <a:ext cx="2897704" cy="9695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65874" y="1844538"/>
            <a:ext cx="1542053" cy="96891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93277" y="1851719"/>
            <a:ext cx="1366949" cy="9617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498" y="2830179"/>
            <a:ext cx="4246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 Avo" pitchFamily="18" charset="0"/>
              </a:rPr>
              <a:t>i</a:t>
            </a:r>
            <a:r>
              <a:rPr lang="en-US" sz="4000" smtClean="0">
                <a:latin typeface="UTM Avo" pitchFamily="18" charset="0"/>
              </a:rPr>
              <a:t> – </a:t>
            </a:r>
            <a:r>
              <a:rPr lang="en-US" sz="4000">
                <a:latin typeface="UTM Avo" pitchFamily="18" charset="0"/>
              </a:rPr>
              <a:t>ê</a:t>
            </a:r>
            <a:r>
              <a:rPr lang="en-US" sz="4000" smtClean="0">
                <a:latin typeface="UTM Avo" pitchFamily="18" charset="0"/>
              </a:rPr>
              <a:t> – ngờ - iêng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1221" y="6307774"/>
            <a:ext cx="4907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UTM Avo" pitchFamily="18" charset="0"/>
              </a:rPr>
              <a:t>chờ - iêng - chiêng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9676" y="5466431"/>
            <a:ext cx="1915650" cy="95214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55120" y="5476070"/>
            <a:ext cx="1324556" cy="9582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ch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86398" y="4673689"/>
            <a:ext cx="3239027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ch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40443" y="4562229"/>
            <a:ext cx="4028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UTM Avo" pitchFamily="18" charset="0"/>
              </a:rPr>
              <a:t>g</a:t>
            </a:r>
            <a:r>
              <a:rPr lang="en-US" sz="6000" smtClean="0">
                <a:latin typeface="UTM Avo" pitchFamily="18" charset="0"/>
              </a:rPr>
              <a:t>õ ch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6" t="31789" r="15547" b="41056"/>
          <a:stretch/>
        </p:blipFill>
        <p:spPr bwMode="auto">
          <a:xfrm>
            <a:off x="4445291" y="2813456"/>
            <a:ext cx="4052299" cy="185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98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1" grpId="1"/>
      <p:bldP spid="15" grpId="0"/>
      <p:bldP spid="15" grpId="1"/>
      <p:bldP spid="16" grpId="0" animBg="1"/>
      <p:bldP spid="17" grpId="0" animBg="1"/>
      <p:bldP spid="18" grpId="0" animBg="1"/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-1" y="47493"/>
            <a:ext cx="11335407" cy="842383"/>
            <a:chOff x="994820" y="381655"/>
            <a:chExt cx="10547130" cy="842384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720459"/>
              <a:ext cx="10092922" cy="503580"/>
              <a:chOff x="3532280" y="5475339"/>
              <a:chExt cx="10092922" cy="503580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12831808" y="5519556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9324926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1" y="381655"/>
              <a:ext cx="9930039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2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 </a:t>
              </a:r>
              <a:r>
                <a:rPr lang="en-US" altLang="zh-CN" sz="2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Tiếng nào có vần </a:t>
              </a:r>
              <a:r>
                <a:rPr lang="en-US" altLang="zh-CN" sz="2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iêng</a:t>
              </a:r>
              <a:r>
                <a:rPr lang="en-US" altLang="zh-CN" sz="2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? Tiếng nào có vần </a:t>
              </a:r>
              <a:r>
                <a:rPr lang="en-US" altLang="zh-CN" sz="2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iêc</a:t>
              </a:r>
              <a:r>
                <a:rPr lang="en-US" altLang="zh-CN" sz="2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?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284826" y="2649380"/>
            <a:ext cx="2250023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UTM Avo" pitchFamily="18" charset="0"/>
              </a:rPr>
              <a:t>d</a:t>
            </a:r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iệc</a:t>
            </a:r>
            <a:r>
              <a:rPr lang="en-US" sz="3200" smtClean="0">
                <a:solidFill>
                  <a:schemeClr val="bg1"/>
                </a:solidFill>
              </a:rPr>
              <a:t>v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27048" r="68256" b="47952"/>
          <a:stretch/>
        </p:blipFill>
        <p:spPr bwMode="auto">
          <a:xfrm>
            <a:off x="224105" y="842578"/>
            <a:ext cx="2329909" cy="21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9" t="25970" r="41720" b="47737"/>
          <a:stretch/>
        </p:blipFill>
        <p:spPr bwMode="auto">
          <a:xfrm>
            <a:off x="4434773" y="723847"/>
            <a:ext cx="2265572" cy="230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8" t="26024" r="15771" b="47952"/>
          <a:stretch/>
        </p:blipFill>
        <p:spPr bwMode="auto">
          <a:xfrm>
            <a:off x="8570864" y="675962"/>
            <a:ext cx="2307920" cy="214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46444" r="66439" b="30496"/>
          <a:stretch/>
        </p:blipFill>
        <p:spPr bwMode="auto">
          <a:xfrm>
            <a:off x="0" y="4603544"/>
            <a:ext cx="2386639" cy="183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7" t="47306" r="40630" b="29849"/>
          <a:stretch/>
        </p:blipFill>
        <p:spPr bwMode="auto">
          <a:xfrm>
            <a:off x="4434555" y="4522535"/>
            <a:ext cx="2281556" cy="184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45798" r="16395" b="31357"/>
          <a:stretch/>
        </p:blipFill>
        <p:spPr bwMode="auto">
          <a:xfrm>
            <a:off x="8823461" y="4383162"/>
            <a:ext cx="2165105" cy="197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Oval 45"/>
          <p:cNvSpPr/>
          <p:nvPr/>
        </p:nvSpPr>
        <p:spPr>
          <a:xfrm>
            <a:off x="3930043" y="2602082"/>
            <a:ext cx="3731983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UTM Avo" pitchFamily="18" charset="0"/>
              </a:rPr>
              <a:t>c</a:t>
            </a:r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ủ riềng</a:t>
            </a:r>
            <a:r>
              <a:rPr lang="en-US" sz="3200" smtClean="0">
                <a:solidFill>
                  <a:schemeClr val="bg1"/>
                </a:solidFill>
              </a:rPr>
              <a:t>v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8245366" y="2475954"/>
            <a:ext cx="3105805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UTM Avo" pitchFamily="18" charset="0"/>
              </a:rPr>
              <a:t>c</a:t>
            </a:r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á diếc</a:t>
            </a:r>
            <a:r>
              <a:rPr lang="en-US" sz="3200" smtClean="0">
                <a:solidFill>
                  <a:schemeClr val="bg1"/>
                </a:solidFill>
              </a:rPr>
              <a:t>v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765" y="6066388"/>
            <a:ext cx="2250023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khiêng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481830" y="6018755"/>
            <a:ext cx="2250023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tiệc</a:t>
            </a:r>
            <a:r>
              <a:rPr lang="en-US" sz="3200" smtClean="0">
                <a:solidFill>
                  <a:schemeClr val="bg1"/>
                </a:solidFill>
              </a:rPr>
              <a:t>v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8957044" y="6031064"/>
            <a:ext cx="2250023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giếng</a:t>
            </a:r>
            <a:r>
              <a:rPr lang="en-US" sz="3200" smtClean="0">
                <a:solidFill>
                  <a:schemeClr val="bg1"/>
                </a:solidFill>
              </a:rPr>
              <a:t>v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16064" y="3338157"/>
            <a:ext cx="2250023" cy="11346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UTM Avo" pitchFamily="18" charset="0"/>
              </a:rPr>
              <a:t>iêng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573097" y="3311210"/>
            <a:ext cx="2250023" cy="11346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UTM Avo" pitchFamily="18" charset="0"/>
              </a:rPr>
              <a:t>iêc</a:t>
            </a:r>
            <a:endParaRPr lang="en-US" sz="480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386639" y="2475954"/>
            <a:ext cx="4186458" cy="14295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99945" y="2817092"/>
            <a:ext cx="1135117" cy="5210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53" idx="0"/>
          </p:cNvCxnSpPr>
          <p:nvPr/>
        </p:nvCxnSpPr>
        <p:spPr>
          <a:xfrm flipH="1">
            <a:off x="7698109" y="2475954"/>
            <a:ext cx="1125011" cy="8352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265788" y="4472831"/>
            <a:ext cx="1391812" cy="10493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6731853" y="4445884"/>
            <a:ext cx="1292795" cy="13873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4387257" y="4083268"/>
            <a:ext cx="4522489" cy="8826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9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2" y="0"/>
            <a:ext cx="3911022" cy="866924"/>
            <a:chOff x="994820" y="254650"/>
            <a:chExt cx="5886671" cy="866925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3" y="254650"/>
              <a:ext cx="2988319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3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. Tập đọc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66592" y="134545"/>
            <a:ext cx="5716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Cô xẻng siêng năng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159348" y="1924861"/>
            <a:ext cx="228641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197399" y="1397471"/>
            <a:ext cx="8148010" cy="5340614"/>
            <a:chOff x="4197399" y="1397471"/>
            <a:chExt cx="8148010" cy="5340614"/>
          </a:xfrm>
        </p:grpSpPr>
        <p:sp>
          <p:nvSpPr>
            <p:cNvPr id="13" name="TextBox 12"/>
            <p:cNvSpPr txBox="1"/>
            <p:nvPr/>
          </p:nvSpPr>
          <p:spPr>
            <a:xfrm>
              <a:off x="4837017" y="1397471"/>
              <a:ext cx="6793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Cô xẻng làm việc rất siêng năng.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97399" y="1982667"/>
              <a:ext cx="80602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Có lần, chị gió hăm hở dọn đỡ cô. Chả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40916" y="2475755"/>
              <a:ext cx="7965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ngờ, gió làm rác văng khắp chốn. Chị 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90786" y="3011207"/>
              <a:ext cx="2949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latin typeface="UTM Avo" pitchFamily="18" charset="0"/>
                </a:rPr>
                <a:t>g</a:t>
              </a:r>
              <a:r>
                <a:rPr lang="en-US" sz="3200" smtClean="0">
                  <a:latin typeface="UTM Avo" pitchFamily="18" charset="0"/>
                </a:rPr>
                <a:t>ió buồn lắm.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25026" y="3541083"/>
              <a:ext cx="77203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Nhìn chị gió ủ rũ. Cô xẻng nhẹ nhàng: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97840" y="4094326"/>
              <a:ext cx="70310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- Chị chớ buồn. Chị luôn giúp nhà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60463" y="4624205"/>
              <a:ext cx="36551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nhà mát mẻ mà. 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13654" y="5130150"/>
              <a:ext cx="65453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Chú yểng nghe thế thì lem lém: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790611" y="5636081"/>
              <a:ext cx="61189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Em siêng năng. Chị chăm chỉ.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13390" y="6368753"/>
              <a:ext cx="210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latin typeface="UTM Avo" pitchFamily="18" charset="0"/>
                </a:rPr>
                <a:t>HOÀNG NGUYỄN</a:t>
              </a:r>
              <a:endParaRPr lang="en-US" dirty="0">
                <a:latin typeface="UTM Avo" pitchFamily="18" charset="0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37439" r="23096" b="25242"/>
          <a:stretch/>
        </p:blipFill>
        <p:spPr bwMode="auto">
          <a:xfrm>
            <a:off x="78825" y="1119349"/>
            <a:ext cx="3987767" cy="40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Straight Connector 49"/>
          <p:cNvCxnSpPr/>
          <p:nvPr/>
        </p:nvCxnSpPr>
        <p:spPr>
          <a:xfrm flipV="1">
            <a:off x="7240632" y="2475755"/>
            <a:ext cx="1651120" cy="3757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465051" y="5683371"/>
            <a:ext cx="1533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68692" y="2995442"/>
            <a:ext cx="194090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968736" y="4086616"/>
            <a:ext cx="2060354" cy="1878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5230955" y="5123052"/>
            <a:ext cx="1651120" cy="3757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6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NỀN PP\70880506_605997206600775_1233155333396889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8731" y="15762"/>
            <a:ext cx="13416455" cy="7546757"/>
          </a:xfrm>
          <a:prstGeom prst="rect">
            <a:avLst/>
          </a:prstGeom>
          <a:noFill/>
        </p:spPr>
      </p:pic>
      <p:sp>
        <p:nvSpPr>
          <p:cNvPr id="3" name="矩形: 圆角 13"/>
          <p:cNvSpPr/>
          <p:nvPr/>
        </p:nvSpPr>
        <p:spPr>
          <a:xfrm>
            <a:off x="2175640" y="-588091"/>
            <a:ext cx="7882758" cy="21795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latin typeface="UTM Avo" pitchFamily="18" charset="0"/>
              </a:rPr>
              <a:t>LUYỆN ĐỌC TỪ KHÓ</a:t>
            </a:r>
            <a:endParaRPr lang="zh-CN" alt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矩形: 圆角 13"/>
          <p:cNvSpPr/>
          <p:nvPr/>
        </p:nvSpPr>
        <p:spPr>
          <a:xfrm>
            <a:off x="1040492" y="1595821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s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iêng năng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矩形: 圆角 13"/>
          <p:cNvSpPr/>
          <p:nvPr/>
        </p:nvSpPr>
        <p:spPr>
          <a:xfrm>
            <a:off x="451910" y="2864955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h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ăm hở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矩形: 圆角 13"/>
          <p:cNvSpPr/>
          <p:nvPr/>
        </p:nvSpPr>
        <p:spPr>
          <a:xfrm>
            <a:off x="940627" y="4050002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k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hắp chốn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矩形: 圆角 13"/>
          <p:cNvSpPr/>
          <p:nvPr/>
        </p:nvSpPr>
        <p:spPr>
          <a:xfrm>
            <a:off x="5102740" y="2762467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m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át mẻ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矩形: 圆角 13"/>
          <p:cNvSpPr/>
          <p:nvPr/>
        </p:nvSpPr>
        <p:spPr>
          <a:xfrm>
            <a:off x="5680831" y="1595821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nhẹ nhàng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矩形: 圆角 13"/>
          <p:cNvSpPr/>
          <p:nvPr/>
        </p:nvSpPr>
        <p:spPr>
          <a:xfrm>
            <a:off x="4303972" y="4034223"/>
            <a:ext cx="7236371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l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em lém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352</Words>
  <Application>Microsoft Office PowerPoint</Application>
  <PresentationFormat>Widescreen</PresentationFormat>
  <Paragraphs>90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Calibri Light</vt:lpstr>
      <vt:lpstr>Calibri</vt:lpstr>
      <vt:lpstr>汉仪喵魂体W</vt:lpstr>
      <vt:lpstr>等线</vt:lpstr>
      <vt:lpstr>Arial</vt:lpstr>
      <vt:lpstr>UTM Avo</vt:lpstr>
      <vt:lpstr>宋体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TRAN HUYEN</cp:lastModifiedBy>
  <cp:revision>85</cp:revision>
  <dcterms:created xsi:type="dcterms:W3CDTF">2018-11-27T03:58:53Z</dcterms:created>
  <dcterms:modified xsi:type="dcterms:W3CDTF">2025-12-27T03:17:50Z</dcterms:modified>
</cp:coreProperties>
</file>