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203" r:id="rId2"/>
    <p:sldId id="258" r:id="rId3"/>
    <p:sldId id="310" r:id="rId4"/>
    <p:sldId id="261" r:id="rId5"/>
    <p:sldId id="313" r:id="rId6"/>
    <p:sldId id="314" r:id="rId7"/>
    <p:sldId id="311" r:id="rId8"/>
    <p:sldId id="262" r:id="rId9"/>
    <p:sldId id="263" r:id="rId10"/>
    <p:sldId id="265" r:id="rId11"/>
    <p:sldId id="312" r:id="rId12"/>
    <p:sldId id="316" r:id="rId13"/>
    <p:sldId id="3204" r:id="rId14"/>
    <p:sldId id="3206" r:id="rId15"/>
    <p:sldId id="3205" r:id="rId16"/>
    <p:sldId id="3207" r:id="rId17"/>
    <p:sldId id="3208" r:id="rId18"/>
    <p:sldId id="3209" r:id="rId19"/>
    <p:sldId id="3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2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C2AE0-E682-4F36-9E97-B986FED2DC0E}"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4289A-4E38-46BE-BE3D-743EB44180C0}" type="slidenum">
              <a:rPr lang="en-US" smtClean="0"/>
              <a:t>‹#›</a:t>
            </a:fld>
            <a:endParaRPr lang="en-US"/>
          </a:p>
        </p:txBody>
      </p:sp>
    </p:spTree>
    <p:extLst>
      <p:ext uri="{BB962C8B-B14F-4D97-AF65-F5344CB8AC3E}">
        <p14:creationId xmlns:p14="http://schemas.microsoft.com/office/powerpoint/2010/main" val="131468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26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15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3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842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143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064687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536580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40552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133350"/>
            <a:ext cx="11658600" cy="657225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4195094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535553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54926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79833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9356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956635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70426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968934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D13982C-0F89-D378-EB01-FA17BF2881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4" y="209549"/>
            <a:ext cx="1362075" cy="1362075"/>
          </a:xfrm>
          <a:prstGeom prst="rect">
            <a:avLst/>
          </a:prstGeom>
        </p:spPr>
      </p:pic>
    </p:spTree>
    <p:extLst>
      <p:ext uri="{BB962C8B-B14F-4D97-AF65-F5344CB8AC3E}">
        <p14:creationId xmlns:p14="http://schemas.microsoft.com/office/powerpoint/2010/main" val="1306138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oat with a turtle and a person in a yellow robe&#10;&#10;Description automatically generated">
            <a:extLst>
              <a:ext uri="{FF2B5EF4-FFF2-40B4-BE49-F238E27FC236}">
                <a16:creationId xmlns:a16="http://schemas.microsoft.com/office/drawing/2014/main" id="{FA6556B5-4C17-098F-6B0C-E11583A35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58122FF-D9E1-7D76-2FCC-07403C4B2652}"/>
              </a:ext>
            </a:extLst>
          </p:cNvPr>
          <p:cNvPicPr>
            <a:picLocks noChangeAspect="1"/>
          </p:cNvPicPr>
          <p:nvPr/>
        </p:nvPicPr>
        <p:blipFill>
          <a:blip r:embed="rId3"/>
          <a:stretch>
            <a:fillRect/>
          </a:stretch>
        </p:blipFill>
        <p:spPr>
          <a:xfrm>
            <a:off x="5044612" y="-154112"/>
            <a:ext cx="4170025" cy="1072989"/>
          </a:xfrm>
          <a:prstGeom prst="rect">
            <a:avLst/>
          </a:prstGeom>
        </p:spPr>
      </p:pic>
      <p:pic>
        <p:nvPicPr>
          <p:cNvPr id="6" name="Picture 5">
            <a:extLst>
              <a:ext uri="{FF2B5EF4-FFF2-40B4-BE49-F238E27FC236}">
                <a16:creationId xmlns:a16="http://schemas.microsoft.com/office/drawing/2014/main" id="{0372CFFE-D41F-F6BA-3840-7C2A35A5BC37}"/>
              </a:ext>
            </a:extLst>
          </p:cNvPr>
          <p:cNvPicPr>
            <a:picLocks noChangeAspect="1"/>
          </p:cNvPicPr>
          <p:nvPr/>
        </p:nvPicPr>
        <p:blipFill>
          <a:blip r:embed="rId4"/>
          <a:stretch>
            <a:fillRect/>
          </a:stretch>
        </p:blipFill>
        <p:spPr>
          <a:xfrm>
            <a:off x="5412590" y="755424"/>
            <a:ext cx="6376969" cy="2280102"/>
          </a:xfrm>
          <a:prstGeom prst="rect">
            <a:avLst/>
          </a:prstGeom>
        </p:spPr>
      </p:pic>
    </p:spTree>
    <p:extLst>
      <p:ext uri="{BB962C8B-B14F-4D97-AF65-F5344CB8AC3E}">
        <p14:creationId xmlns:p14="http://schemas.microsoft.com/office/powerpoint/2010/main" val="37278393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44B7A-B251-234D-C97D-01462D2BD602}"/>
              </a:ext>
            </a:extLst>
          </p:cNvPr>
          <p:cNvPicPr>
            <a:picLocks noChangeAspect="1"/>
          </p:cNvPicPr>
          <p:nvPr/>
        </p:nvPicPr>
        <p:blipFill>
          <a:blip r:embed="rId2"/>
          <a:stretch>
            <a:fillRect/>
          </a:stretch>
        </p:blipFill>
        <p:spPr>
          <a:xfrm>
            <a:off x="376237" y="228600"/>
            <a:ext cx="5210175" cy="6134100"/>
          </a:xfrm>
          <a:prstGeom prst="rect">
            <a:avLst/>
          </a:prstGeom>
        </p:spPr>
      </p:pic>
      <p:sp>
        <p:nvSpPr>
          <p:cNvPr id="7" name="Rounded Rectangle 2">
            <a:extLst>
              <a:ext uri="{FF2B5EF4-FFF2-40B4-BE49-F238E27FC236}">
                <a16:creationId xmlns:a16="http://schemas.microsoft.com/office/drawing/2014/main" id="{F3F0778D-9FF5-4EE6-EF59-25518353E313}"/>
              </a:ext>
            </a:extLst>
          </p:cNvPr>
          <p:cNvSpPr/>
          <p:nvPr/>
        </p:nvSpPr>
        <p:spPr>
          <a:xfrm>
            <a:off x="5781674" y="835602"/>
            <a:ext cx="5931189" cy="1212273"/>
          </a:xfrm>
          <a:prstGeom prst="roundRect">
            <a:avLst/>
          </a:prstGeom>
          <a:solidFill>
            <a:srgbClr val="FFFF0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Hà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Nội</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nằm</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trung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tâm</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bằng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Bắc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Bộ</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2">
            <a:extLst>
              <a:ext uri="{FF2B5EF4-FFF2-40B4-BE49-F238E27FC236}">
                <a16:creationId xmlns:a16="http://schemas.microsoft.com/office/drawing/2014/main" id="{72E0668F-C266-BF93-5434-4DB94BE5F893}"/>
              </a:ext>
            </a:extLst>
          </p:cNvPr>
          <p:cNvSpPr/>
          <p:nvPr/>
        </p:nvSpPr>
        <p:spPr>
          <a:xfrm>
            <a:off x="5819774" y="2454852"/>
            <a:ext cx="5931189" cy="1612323"/>
          </a:xfrm>
          <a:prstGeom prst="roundRect">
            <a:avLst/>
          </a:prstGeom>
          <a:solidFill>
            <a:srgbClr val="FFFF0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Tiếp giáp với các tỉnh: Hòa Bình, Vĩnh Phúc, Bắc Ninh, Bắc Giang, Hưng Yên, Hà Nam.</a:t>
            </a:r>
            <a:endParaRPr kumimoji="0" lang="en-US"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a:extLst>
              <a:ext uri="{FF2B5EF4-FFF2-40B4-BE49-F238E27FC236}">
                <a16:creationId xmlns:a16="http://schemas.microsoft.com/office/drawing/2014/main" id="{CB1CD8EC-48E6-898D-CE0C-FBB064F9CD4E}"/>
              </a:ext>
            </a:extLst>
          </p:cNvPr>
          <p:cNvSpPr/>
          <p:nvPr/>
        </p:nvSpPr>
        <p:spPr>
          <a:xfrm>
            <a:off x="1285875" y="356235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8111252-F330-0B66-92FA-91B7A8470407}"/>
              </a:ext>
            </a:extLst>
          </p:cNvPr>
          <p:cNvSpPr/>
          <p:nvPr/>
        </p:nvSpPr>
        <p:spPr>
          <a:xfrm>
            <a:off x="552450" y="600075"/>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279D87C-3373-CF83-F77B-EEA55A7D0641}"/>
              </a:ext>
            </a:extLst>
          </p:cNvPr>
          <p:cNvSpPr/>
          <p:nvPr/>
        </p:nvSpPr>
        <p:spPr>
          <a:xfrm>
            <a:off x="2105025" y="85725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7747EA1-389C-208F-6525-3C5BB1969621}"/>
              </a:ext>
            </a:extLst>
          </p:cNvPr>
          <p:cNvSpPr/>
          <p:nvPr/>
        </p:nvSpPr>
        <p:spPr>
          <a:xfrm>
            <a:off x="3952875" y="200025"/>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3F6611E-17B1-E691-EE38-052439A4E927}"/>
              </a:ext>
            </a:extLst>
          </p:cNvPr>
          <p:cNvSpPr/>
          <p:nvPr/>
        </p:nvSpPr>
        <p:spPr>
          <a:xfrm>
            <a:off x="4686300" y="64770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8FE183A-C036-BF4A-64EF-C0E52E6AE376}"/>
              </a:ext>
            </a:extLst>
          </p:cNvPr>
          <p:cNvSpPr/>
          <p:nvPr/>
        </p:nvSpPr>
        <p:spPr>
          <a:xfrm>
            <a:off x="4724400" y="1781175"/>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E3F20E2B-D405-CC71-0899-3E9C1D5C632E}"/>
              </a:ext>
            </a:extLst>
          </p:cNvPr>
          <p:cNvSpPr/>
          <p:nvPr/>
        </p:nvSpPr>
        <p:spPr>
          <a:xfrm>
            <a:off x="4705350" y="346710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E2F265A-DC53-DF3D-D161-BF252D929D5E}"/>
              </a:ext>
            </a:extLst>
          </p:cNvPr>
          <p:cNvSpPr/>
          <p:nvPr/>
        </p:nvSpPr>
        <p:spPr>
          <a:xfrm>
            <a:off x="4533900" y="544830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9B9F7DC2-ED82-E180-54FF-1186B58F90E0}"/>
              </a:ext>
            </a:extLst>
          </p:cNvPr>
          <p:cNvSpPr/>
          <p:nvPr/>
        </p:nvSpPr>
        <p:spPr>
          <a:xfrm>
            <a:off x="5886449" y="4493202"/>
            <a:ext cx="5931189" cy="1612323"/>
          </a:xfrm>
          <a:prstGeom prst="roundRect">
            <a:avLst/>
          </a:prstGeom>
          <a:solidFill>
            <a:srgbClr val="FFFF0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Hà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còn</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t</a:t>
            </a: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ên gọi khác: Tống Bình, Đại La, Thăng Long, Đông Đô, Đông Quan.</a:t>
            </a:r>
            <a:endParaRPr kumimoji="0" lang="en-US"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21"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530822-C538-C67C-0D63-FBDB52697C91}"/>
              </a:ext>
            </a:extLst>
          </p:cNvPr>
          <p:cNvPicPr>
            <a:picLocks noChangeAspect="1"/>
          </p:cNvPicPr>
          <p:nvPr/>
        </p:nvPicPr>
        <p:blipFill>
          <a:blip r:embed="rId2"/>
          <a:stretch>
            <a:fillRect/>
          </a:stretch>
        </p:blipFill>
        <p:spPr>
          <a:xfrm>
            <a:off x="2028824" y="161925"/>
            <a:ext cx="8601075" cy="3323143"/>
          </a:xfrm>
          <a:prstGeom prst="rect">
            <a:avLst/>
          </a:prstGeom>
        </p:spPr>
      </p:pic>
      <p:grpSp>
        <p:nvGrpSpPr>
          <p:cNvPr id="10" name="组合 1">
            <a:extLst>
              <a:ext uri="{FF2B5EF4-FFF2-40B4-BE49-F238E27FC236}">
                <a16:creationId xmlns:a16="http://schemas.microsoft.com/office/drawing/2014/main" id="{1D45B77E-4EE5-710E-B4A7-2F48F2CDCE54}"/>
              </a:ext>
            </a:extLst>
          </p:cNvPr>
          <p:cNvGrpSpPr/>
          <p:nvPr/>
        </p:nvGrpSpPr>
        <p:grpSpPr>
          <a:xfrm>
            <a:off x="1323975" y="3607521"/>
            <a:ext cx="9563100" cy="2783753"/>
            <a:chOff x="-2195518" y="2483963"/>
            <a:chExt cx="10148959" cy="2093705"/>
          </a:xfrm>
          <a:solidFill>
            <a:srgbClr val="0066FF"/>
          </a:solidFill>
        </p:grpSpPr>
        <p:sp>
          <p:nvSpPr>
            <p:cNvPr id="13" name="矩形 7">
              <a:extLst>
                <a:ext uri="{FF2B5EF4-FFF2-40B4-BE49-F238E27FC236}">
                  <a16:creationId xmlns:a16="http://schemas.microsoft.com/office/drawing/2014/main" id="{63C0E24E-7400-5B7C-E203-F95937A00E0B}"/>
                </a:ext>
              </a:extLst>
            </p:cNvPr>
            <p:cNvSpPr/>
            <p:nvPr/>
          </p:nvSpPr>
          <p:spPr>
            <a:xfrm>
              <a:off x="-2195518" y="2483963"/>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 name="矩形 3">
              <a:extLst>
                <a:ext uri="{FF2B5EF4-FFF2-40B4-BE49-F238E27FC236}">
                  <a16:creationId xmlns:a16="http://schemas.microsoft.com/office/drawing/2014/main" id="{18B79B00-76C2-6FA0-6D5D-2CC8D3599A17}"/>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02528603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5ABC68D-5D36-F24F-7F71-A77F2CBD3393}"/>
              </a:ext>
            </a:extLst>
          </p:cNvPr>
          <p:cNvSpPr/>
          <p:nvPr/>
        </p:nvSpPr>
        <p:spPr>
          <a:xfrm>
            <a:off x="812800" y="387927"/>
            <a:ext cx="10861964" cy="788555"/>
          </a:xfrm>
          <a:prstGeom prst="roundRect">
            <a:avLst/>
          </a:prstGeom>
          <a:solidFill>
            <a:srgbClr val="FFFF0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Theo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em</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gọi</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Thăng</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Long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ý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nghĩa</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 name="Picture 3" descr="C:\Users\HP\Desktop\16635386.jpg">
            <a:extLst>
              <a:ext uri="{FF2B5EF4-FFF2-40B4-BE49-F238E27FC236}">
                <a16:creationId xmlns:a16="http://schemas.microsoft.com/office/drawing/2014/main" id="{1B8654A5-BF83-2BE6-1496-ADB34AE8775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428897" y="2504348"/>
            <a:ext cx="1791778" cy="28527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s.jpg">
            <a:extLst>
              <a:ext uri="{FF2B5EF4-FFF2-40B4-BE49-F238E27FC236}">
                <a16:creationId xmlns:a16="http://schemas.microsoft.com/office/drawing/2014/main" id="{AE357D78-DBC1-B8C6-31EC-229E7FCD07E2}"/>
              </a:ext>
            </a:extLst>
          </p:cNvPr>
          <p:cNvPicPr>
            <a:picLocks noChangeAspect="1"/>
          </p:cNvPicPr>
          <p:nvPr/>
        </p:nvPicPr>
        <p:blipFill>
          <a:blip r:embed="rId4"/>
          <a:stretch>
            <a:fillRect/>
          </a:stretch>
        </p:blipFill>
        <p:spPr>
          <a:xfrm>
            <a:off x="6641435" y="2504349"/>
            <a:ext cx="4889291" cy="3693251"/>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5">
            <a:extLst>
              <a:ext uri="{FF2B5EF4-FFF2-40B4-BE49-F238E27FC236}">
                <a16:creationId xmlns:a16="http://schemas.microsoft.com/office/drawing/2014/main" id="{C989FE6D-F5BB-BDE1-F740-ECC574437449}"/>
              </a:ext>
            </a:extLst>
          </p:cNvPr>
          <p:cNvSpPr/>
          <p:nvPr/>
        </p:nvSpPr>
        <p:spPr>
          <a:xfrm>
            <a:off x="752764" y="1350755"/>
            <a:ext cx="10982036" cy="769441"/>
          </a:xfrm>
          <a:prstGeom prst="rect">
            <a:avLst/>
          </a:prstGeom>
          <a:solidFill>
            <a:schemeClr val="accent6">
              <a:lumMod val="60000"/>
              <a:lumOff val="40000"/>
            </a:schemeClr>
          </a:solidFill>
          <a:ln w="38100">
            <a:solidFill>
              <a:srgbClr val="7030A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Thăng Long </a:t>
            </a:r>
            <a:r>
              <a:rPr kumimoji="0" lang="vi-VN" sz="4400" b="1" i="0" u="none" strike="noStrike" kern="1200" cap="none" spc="0" normalizeH="0" baseline="0" noProof="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có nghĩa là </a:t>
            </a:r>
            <a:r>
              <a:rPr kumimoji="0" lang="vi-VN" sz="44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Rồng bay lên”</a:t>
            </a:r>
            <a:endParaRPr kumimoji="0" lang="en-US" sz="44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7" name="Rectangle 6">
            <a:extLst>
              <a:ext uri="{FF2B5EF4-FFF2-40B4-BE49-F238E27FC236}">
                <a16:creationId xmlns:a16="http://schemas.microsoft.com/office/drawing/2014/main" id="{521114FF-8371-D395-903C-CBF4738C88F0}"/>
              </a:ext>
            </a:extLst>
          </p:cNvPr>
          <p:cNvSpPr/>
          <p:nvPr/>
        </p:nvSpPr>
        <p:spPr>
          <a:xfrm>
            <a:off x="2235200" y="2211345"/>
            <a:ext cx="4008582" cy="4278094"/>
          </a:xfrm>
          <a:prstGeom prst="rect">
            <a:avLst/>
          </a:prstGeom>
          <a:noFill/>
          <a:ln w="38100">
            <a:solidFill>
              <a:srgbClr val="FF0000"/>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Theo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truyền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thuyết</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khi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thuyền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vua</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tạm</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đỗ</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dưới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thành</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Đại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La,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có</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rồng</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vàng</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hiện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lên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chỗ</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thuyền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ngự</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vì</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thế</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vua</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đổi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tên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Đại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La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là</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0000"/>
                </a:solidFill>
                <a:effectLst/>
                <a:uLnTx/>
                <a:uFillTx/>
                <a:latin typeface="Calibri"/>
                <a:ea typeface="+mn-ea"/>
                <a:cs typeface="Times New Roman" panose="02020603050405020304" pitchFamily="18" charset="0"/>
              </a:rPr>
              <a:t>Thăng</a:t>
            </a:r>
            <a:r>
              <a:rPr kumimoji="0" lang="en-US" altLang="en-US" sz="34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 Long</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có</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nghĩa</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là</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rồng</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bay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lên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a:t>
            </a:r>
            <a:endParaRPr kumimoji="0" lang="en-US" sz="3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82310314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par>
                                <p:cTn id="34" presetID="6"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2581275" y="1512818"/>
            <a:ext cx="8972550" cy="1754257"/>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lvl="0" algn="ct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HĐ</a:t>
            </a:r>
            <a:r>
              <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rPr>
              <a:t>2: Trình bày được một số</a:t>
            </a:r>
            <a:endPar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ctr"/>
            <a:r>
              <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rPr>
              <a:t> nét chính về lịch sử Thăng Long – Hà Nội.</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85725" y="2743199"/>
            <a:ext cx="2987318" cy="43017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374706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A9DA3-AC6D-7339-BFF1-194DFE41232C}"/>
              </a:ext>
            </a:extLst>
          </p:cNvPr>
          <p:cNvSpPr txBox="1"/>
          <p:nvPr/>
        </p:nvSpPr>
        <p:spPr>
          <a:xfrm>
            <a:off x="685801" y="361950"/>
            <a:ext cx="10820400" cy="1077218"/>
          </a:xfrm>
          <a:prstGeom prst="rect">
            <a:avLst/>
          </a:prstGeom>
          <a:noFill/>
        </p:spPr>
        <p:txBody>
          <a:bodyPr wrap="square" rtlCol="0">
            <a:spAutoFit/>
          </a:bodyPr>
          <a:lstStyle/>
          <a:p>
            <a:pPr lvl="0" algn="ct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thông</a:t>
            </a:r>
            <a:r>
              <a:rPr lang="en-US" sz="3200" b="1" dirty="0">
                <a:solidFill>
                  <a:srgbClr val="002060"/>
                </a:solidFill>
                <a:latin typeface="Cambria" panose="02040503050406030204" pitchFamily="18" charset="0"/>
                <a:ea typeface="Cambria" panose="02040503050406030204" pitchFamily="18" charset="0"/>
              </a:rPr>
              <a:t> tin,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2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5,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hãy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Thăng</a:t>
            </a:r>
            <a:r>
              <a:rPr lang="en-US" sz="3200" b="1" dirty="0">
                <a:solidFill>
                  <a:srgbClr val="002060"/>
                </a:solidFill>
                <a:latin typeface="Cambria" panose="02040503050406030204" pitchFamily="18" charset="0"/>
                <a:ea typeface="Cambria" panose="02040503050406030204" pitchFamily="18" charset="0"/>
              </a:rPr>
              <a:t> Long </a:t>
            </a:r>
            <a:r>
              <a:rPr lang="en-US" sz="3200" b="1" dirty="0" err="1">
                <a:solidFill>
                  <a:srgbClr val="002060"/>
                </a:solidFill>
                <a:latin typeface="Cambria" panose="02040503050406030204" pitchFamily="18" charset="0"/>
                <a:ea typeface="Cambria" panose="02040503050406030204" pitchFamily="18" charset="0"/>
              </a:rPr>
              <a:t>tứ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trấn</a:t>
            </a:r>
            <a:r>
              <a:rPr lang="en-US" sz="3200" b="1"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64356E4-F196-0D7B-B086-55BE9427E1DD}"/>
              </a:ext>
            </a:extLst>
          </p:cNvPr>
          <p:cNvPicPr>
            <a:picLocks noChangeAspect="1"/>
          </p:cNvPicPr>
          <p:nvPr/>
        </p:nvPicPr>
        <p:blipFill>
          <a:blip r:embed="rId3"/>
          <a:stretch>
            <a:fillRect/>
          </a:stretch>
        </p:blipFill>
        <p:spPr>
          <a:xfrm>
            <a:off x="2681287" y="1652587"/>
            <a:ext cx="6510338" cy="4846708"/>
          </a:xfrm>
          <a:prstGeom prst="rect">
            <a:avLst/>
          </a:prstGeom>
        </p:spPr>
      </p:pic>
    </p:spTree>
    <p:extLst>
      <p:ext uri="{BB962C8B-B14F-4D97-AF65-F5344CB8AC3E}">
        <p14:creationId xmlns:p14="http://schemas.microsoft.com/office/powerpoint/2010/main" val="260207033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685801" y="361950"/>
            <a:ext cx="10820400" cy="584775"/>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Hoàn </a:t>
            </a:r>
            <a:r>
              <a:rPr lang="en-US" sz="3200" b="1" dirty="0" err="1">
                <a:solidFill>
                  <a:srgbClr val="002060"/>
                </a:solidFill>
                <a:latin typeface="Cambria" panose="02040503050406030204" pitchFamily="18" charset="0"/>
                <a:ea typeface="Cambria" panose="02040503050406030204" pitchFamily="18" charset="0"/>
              </a:rPr>
              <a:t>thành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tập</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aphicFrame>
        <p:nvGraphicFramePr>
          <p:cNvPr id="6" name="Table 6">
            <a:extLst>
              <a:ext uri="{FF2B5EF4-FFF2-40B4-BE49-F238E27FC236}">
                <a16:creationId xmlns:a16="http://schemas.microsoft.com/office/drawing/2014/main" id="{295E5A4C-A42C-7024-3733-B17B832B1083}"/>
              </a:ext>
            </a:extLst>
          </p:cNvPr>
          <p:cNvGraphicFramePr>
            <a:graphicFrameLocks noGrp="1"/>
          </p:cNvGraphicFramePr>
          <p:nvPr>
            <p:extLst>
              <p:ext uri="{D42A27DB-BD31-4B8C-83A1-F6EECF244321}">
                <p14:modId xmlns:p14="http://schemas.microsoft.com/office/powerpoint/2010/main" val="2686227045"/>
              </p:ext>
            </p:extLst>
          </p:nvPr>
        </p:nvGraphicFramePr>
        <p:xfrm>
          <a:off x="774699" y="1148291"/>
          <a:ext cx="10683876" cy="5395384"/>
        </p:xfrm>
        <a:graphic>
          <a:graphicData uri="http://schemas.openxmlformats.org/drawingml/2006/table">
            <a:tbl>
              <a:tblPr firstRow="1" bandRow="1">
                <a:tableStyleId>{21E4AEA4-8DFA-4A89-87EB-49C32662AFE0}</a:tableStyleId>
              </a:tblPr>
              <a:tblGrid>
                <a:gridCol w="5341938">
                  <a:extLst>
                    <a:ext uri="{9D8B030D-6E8A-4147-A177-3AD203B41FA5}">
                      <a16:colId xmlns:a16="http://schemas.microsoft.com/office/drawing/2014/main" val="855246483"/>
                    </a:ext>
                  </a:extLst>
                </a:gridCol>
                <a:gridCol w="5341938">
                  <a:extLst>
                    <a:ext uri="{9D8B030D-6E8A-4147-A177-3AD203B41FA5}">
                      <a16:colId xmlns:a16="http://schemas.microsoft.com/office/drawing/2014/main" val="356709697"/>
                    </a:ext>
                  </a:extLst>
                </a:gridCol>
              </a:tblGrid>
              <a:tr h="675519">
                <a:tc>
                  <a:txBody>
                    <a:bodyPr/>
                    <a:lstStyle/>
                    <a:p>
                      <a:pPr algn="ctr"/>
                      <a:r>
                        <a:rPr lang="en-US" sz="3600" dirty="0" err="1"/>
                        <a:t>Tên</a:t>
                      </a:r>
                      <a:r>
                        <a:rPr lang="en-US" sz="3600" dirty="0"/>
                        <a:t> </a:t>
                      </a:r>
                      <a:r>
                        <a:rPr lang="en-US" sz="3600" dirty="0" err="1"/>
                        <a:t>đền</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t>Trấn</a:t>
                      </a:r>
                      <a:r>
                        <a:rPr lang="en-US" sz="3600" dirty="0"/>
                        <a:t> </a:t>
                      </a:r>
                      <a:r>
                        <a:rPr lang="en-US" sz="3600" dirty="0" err="1"/>
                        <a:t>phía</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33724"/>
                  </a:ext>
                </a:extLst>
              </a:tr>
              <a:tr h="675519">
                <a:tc gridSpan="2">
                  <a:txBody>
                    <a:bodyPr/>
                    <a:lstStyle/>
                    <a:p>
                      <a:r>
                        <a:rPr lang="en-US" sz="3200" dirty="0" err="1"/>
                        <a:t>Thăng</a:t>
                      </a:r>
                      <a:r>
                        <a:rPr lang="en-US" sz="3200" dirty="0"/>
                        <a:t> Long </a:t>
                      </a:r>
                      <a:r>
                        <a:rPr lang="en-US" sz="3200" dirty="0" err="1"/>
                        <a:t>tứ</a:t>
                      </a:r>
                      <a:r>
                        <a:rPr lang="en-US" sz="3200" dirty="0"/>
                        <a:t> </a:t>
                      </a:r>
                      <a:r>
                        <a:rPr lang="en-US" sz="3200" dirty="0" err="1"/>
                        <a:t>trấn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2983594"/>
                  </a:ext>
                </a:extLst>
              </a:tr>
              <a:tr h="675519">
                <a:tc>
                  <a:txBody>
                    <a:bodyPr/>
                    <a:lstStyle/>
                    <a:p>
                      <a:r>
                        <a:rPr lang="en-US" sz="3200" dirty="0" err="1"/>
                        <a:t>Bạch</a:t>
                      </a:r>
                      <a:r>
                        <a:rPr lang="en-US" sz="3200" dirty="0"/>
                        <a:t> </a:t>
                      </a:r>
                      <a:r>
                        <a:rPr lang="en-US" sz="3200" dirty="0" err="1"/>
                        <a:t>Mã</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273641"/>
                  </a:ext>
                </a:extLst>
              </a:tr>
              <a:tr h="675519">
                <a:tc>
                  <a:txBody>
                    <a:bodyPr/>
                    <a:lstStyle/>
                    <a:p>
                      <a:r>
                        <a:rPr lang="en-US" sz="3200" dirty="0" err="1"/>
                        <a:t>Voi</a:t>
                      </a:r>
                      <a:r>
                        <a:rPr lang="en-US" sz="3200" dirty="0"/>
                        <a:t> </a:t>
                      </a:r>
                      <a:r>
                        <a:rPr lang="en-US" sz="3200" dirty="0" err="1"/>
                        <a:t>Phục</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8118780"/>
                  </a:ext>
                </a:extLst>
              </a:tr>
              <a:tr h="675519">
                <a:tc>
                  <a:txBody>
                    <a:bodyPr/>
                    <a:lstStyle/>
                    <a:p>
                      <a:r>
                        <a:rPr lang="en-US" sz="3200" dirty="0"/>
                        <a:t>Kim Liên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0011408"/>
                  </a:ext>
                </a:extLst>
              </a:tr>
              <a:tr h="675519">
                <a:tc>
                  <a:txBody>
                    <a:bodyPr/>
                    <a:lstStyle/>
                    <a:p>
                      <a:r>
                        <a:rPr lang="en-US" sz="3200" dirty="0" err="1"/>
                        <a:t>Quán</a:t>
                      </a:r>
                      <a:r>
                        <a:rPr lang="en-US" sz="3200" dirty="0"/>
                        <a:t> </a:t>
                      </a:r>
                      <a:r>
                        <a:rPr lang="en-US" sz="3200" dirty="0" err="1"/>
                        <a:t>Thánh</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625374"/>
                  </a:ext>
                </a:extLst>
              </a:tr>
              <a:tr h="1342270">
                <a:tc gridSpan="2">
                  <a:txBody>
                    <a:bodyPr/>
                    <a:lstStyle/>
                    <a:p>
                      <a:r>
                        <a:rPr lang="en-US" sz="3200" dirty="0" err="1"/>
                        <a:t>Vì</a:t>
                      </a:r>
                      <a:r>
                        <a:rPr lang="en-US" sz="3200" dirty="0"/>
                        <a:t> </a:t>
                      </a:r>
                      <a:r>
                        <a:rPr lang="en-US" sz="3200" dirty="0" err="1"/>
                        <a:t>sao</a:t>
                      </a:r>
                      <a:r>
                        <a:rPr lang="en-US" sz="3200" dirty="0"/>
                        <a:t> </a:t>
                      </a:r>
                      <a:r>
                        <a:rPr lang="en-US" sz="3200" dirty="0" err="1"/>
                        <a:t>gọi</a:t>
                      </a:r>
                      <a:r>
                        <a:rPr lang="en-US" sz="3200" dirty="0"/>
                        <a:t> </a:t>
                      </a:r>
                      <a:r>
                        <a:rPr lang="en-US" sz="3200" dirty="0" err="1"/>
                        <a:t>là</a:t>
                      </a:r>
                      <a:r>
                        <a:rPr lang="en-US" sz="3200" dirty="0"/>
                        <a:t> “</a:t>
                      </a:r>
                      <a:r>
                        <a:rPr lang="en-US" sz="3200" dirty="0" err="1"/>
                        <a:t>Thăng</a:t>
                      </a:r>
                      <a:r>
                        <a:rPr lang="en-US" sz="3200" dirty="0"/>
                        <a:t> Long </a:t>
                      </a:r>
                      <a:r>
                        <a:rPr lang="en-US" sz="3200" dirty="0" err="1"/>
                        <a:t>tứ</a:t>
                      </a:r>
                      <a:r>
                        <a:rPr lang="en-US" sz="3200" dirty="0"/>
                        <a:t> </a:t>
                      </a:r>
                      <a:r>
                        <a:rPr lang="en-US" sz="3200" dirty="0" err="1"/>
                        <a:t>trấn</a:t>
                      </a:r>
                      <a:r>
                        <a:rPr lang="en-US" sz="32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54722"/>
                  </a:ext>
                </a:extLst>
              </a:tr>
            </a:tbl>
          </a:graphicData>
        </a:graphic>
      </p:graphicFrame>
      <p:sp>
        <p:nvSpPr>
          <p:cNvPr id="7" name="TextBox 6">
            <a:extLst>
              <a:ext uri="{FF2B5EF4-FFF2-40B4-BE49-F238E27FC236}">
                <a16:creationId xmlns:a16="http://schemas.microsoft.com/office/drawing/2014/main" id="{9012208B-C36E-0340-176E-457A075AA745}"/>
              </a:ext>
            </a:extLst>
          </p:cNvPr>
          <p:cNvSpPr txBox="1"/>
          <p:nvPr/>
        </p:nvSpPr>
        <p:spPr>
          <a:xfrm>
            <a:off x="6267450" y="2505075"/>
            <a:ext cx="1828800" cy="707886"/>
          </a:xfrm>
          <a:prstGeom prst="rect">
            <a:avLst/>
          </a:prstGeom>
          <a:noFill/>
        </p:spPr>
        <p:txBody>
          <a:bodyPr wrap="square" rtlCol="0">
            <a:spAutoFit/>
          </a:bodyPr>
          <a:lstStyle/>
          <a:p>
            <a:r>
              <a:rPr lang="en-US" sz="4000" dirty="0" err="1">
                <a:solidFill>
                  <a:srgbClr val="FF0000"/>
                </a:solidFill>
              </a:rPr>
              <a:t>Đông</a:t>
            </a:r>
            <a:endParaRPr lang="en-US" sz="4000" dirty="0">
              <a:solidFill>
                <a:srgbClr val="FF0000"/>
              </a:solidFill>
            </a:endParaRPr>
          </a:p>
        </p:txBody>
      </p:sp>
      <p:sp>
        <p:nvSpPr>
          <p:cNvPr id="8" name="TextBox 7">
            <a:extLst>
              <a:ext uri="{FF2B5EF4-FFF2-40B4-BE49-F238E27FC236}">
                <a16:creationId xmlns:a16="http://schemas.microsoft.com/office/drawing/2014/main" id="{A42A614B-8A58-89BC-CCA3-19D2B23CC769}"/>
              </a:ext>
            </a:extLst>
          </p:cNvPr>
          <p:cNvSpPr txBox="1"/>
          <p:nvPr/>
        </p:nvSpPr>
        <p:spPr>
          <a:xfrm>
            <a:off x="6267450" y="3190875"/>
            <a:ext cx="1828800" cy="707886"/>
          </a:xfrm>
          <a:prstGeom prst="rect">
            <a:avLst/>
          </a:prstGeom>
          <a:noFill/>
        </p:spPr>
        <p:txBody>
          <a:bodyPr wrap="square" rtlCol="0">
            <a:spAutoFit/>
          </a:bodyPr>
          <a:lstStyle/>
          <a:p>
            <a:r>
              <a:rPr lang="en-US" sz="4000" dirty="0" err="1">
                <a:solidFill>
                  <a:srgbClr val="FF0000"/>
                </a:solidFill>
              </a:rPr>
              <a:t>Tây</a:t>
            </a:r>
            <a:endParaRPr lang="en-US" sz="4000" dirty="0">
              <a:solidFill>
                <a:srgbClr val="FF0000"/>
              </a:solidFill>
            </a:endParaRPr>
          </a:p>
        </p:txBody>
      </p:sp>
      <p:sp>
        <p:nvSpPr>
          <p:cNvPr id="9" name="TextBox 8">
            <a:extLst>
              <a:ext uri="{FF2B5EF4-FFF2-40B4-BE49-F238E27FC236}">
                <a16:creationId xmlns:a16="http://schemas.microsoft.com/office/drawing/2014/main" id="{396803DE-671A-3B8B-4A5D-9C117951B0D2}"/>
              </a:ext>
            </a:extLst>
          </p:cNvPr>
          <p:cNvSpPr txBox="1"/>
          <p:nvPr/>
        </p:nvSpPr>
        <p:spPr>
          <a:xfrm>
            <a:off x="6238875" y="3829050"/>
            <a:ext cx="1828800" cy="707886"/>
          </a:xfrm>
          <a:prstGeom prst="rect">
            <a:avLst/>
          </a:prstGeom>
          <a:noFill/>
        </p:spPr>
        <p:txBody>
          <a:bodyPr wrap="square" rtlCol="0">
            <a:spAutoFit/>
          </a:bodyPr>
          <a:lstStyle/>
          <a:p>
            <a:r>
              <a:rPr lang="en-US" sz="4000" dirty="0">
                <a:solidFill>
                  <a:srgbClr val="FF0000"/>
                </a:solidFill>
              </a:rPr>
              <a:t>Nam</a:t>
            </a:r>
          </a:p>
        </p:txBody>
      </p:sp>
      <p:sp>
        <p:nvSpPr>
          <p:cNvPr id="10" name="TextBox 9">
            <a:extLst>
              <a:ext uri="{FF2B5EF4-FFF2-40B4-BE49-F238E27FC236}">
                <a16:creationId xmlns:a16="http://schemas.microsoft.com/office/drawing/2014/main" id="{3942842D-DB57-C507-62B7-45E5B366DBDE}"/>
              </a:ext>
            </a:extLst>
          </p:cNvPr>
          <p:cNvSpPr txBox="1"/>
          <p:nvPr/>
        </p:nvSpPr>
        <p:spPr>
          <a:xfrm>
            <a:off x="6238875" y="4495800"/>
            <a:ext cx="1828800" cy="707886"/>
          </a:xfrm>
          <a:prstGeom prst="rect">
            <a:avLst/>
          </a:prstGeom>
          <a:noFill/>
        </p:spPr>
        <p:txBody>
          <a:bodyPr wrap="square" rtlCol="0">
            <a:spAutoFit/>
          </a:bodyPr>
          <a:lstStyle/>
          <a:p>
            <a:r>
              <a:rPr lang="en-US" sz="4000" dirty="0" err="1">
                <a:solidFill>
                  <a:srgbClr val="FF0000"/>
                </a:solidFill>
              </a:rPr>
              <a:t>Bắc</a:t>
            </a:r>
            <a:endParaRPr lang="en-US" sz="4000" dirty="0">
              <a:solidFill>
                <a:srgbClr val="FF0000"/>
              </a:solidFill>
            </a:endParaRPr>
          </a:p>
        </p:txBody>
      </p:sp>
      <p:sp>
        <p:nvSpPr>
          <p:cNvPr id="11" name="TextBox 10">
            <a:extLst>
              <a:ext uri="{FF2B5EF4-FFF2-40B4-BE49-F238E27FC236}">
                <a16:creationId xmlns:a16="http://schemas.microsoft.com/office/drawing/2014/main" id="{91B23C8F-4D0C-B4F7-6E59-BF06383B65A9}"/>
              </a:ext>
            </a:extLst>
          </p:cNvPr>
          <p:cNvSpPr txBox="1"/>
          <p:nvPr/>
        </p:nvSpPr>
        <p:spPr>
          <a:xfrm>
            <a:off x="1009650" y="5772150"/>
            <a:ext cx="10344150" cy="707886"/>
          </a:xfrm>
          <a:prstGeom prst="rect">
            <a:avLst/>
          </a:prstGeom>
          <a:noFill/>
        </p:spPr>
        <p:txBody>
          <a:bodyPr wrap="square" rtlCol="0">
            <a:spAutoFit/>
          </a:bodyPr>
          <a:lstStyle/>
          <a:p>
            <a:r>
              <a:rPr lang="vi-VN" sz="2000" b="1" i="0" dirty="0">
                <a:solidFill>
                  <a:srgbClr val="002060"/>
                </a:solidFill>
                <a:effectLst/>
                <a:latin typeface="Calibri" panose="020F0502020204030204" pitchFamily="34" charset="0"/>
                <a:cs typeface="Calibri" panose="020F0502020204030204" pitchFamily="34" charset="0"/>
              </a:rPr>
              <a:t>Trong tín ngưỡng dân gian, 4 ngôi đền thờ các vị thần linh thiêng, trấn giữ bốn phía để bảo vệ kinh thành Thăng Long.</a:t>
            </a:r>
            <a:r>
              <a:rPr lang="en-US" sz="2000" b="1" i="0" dirty="0">
                <a:solidFill>
                  <a:srgbClr val="002060"/>
                </a:solidFill>
                <a:effectLst/>
                <a:latin typeface="Calibri" panose="020F0502020204030204" pitchFamily="34" charset="0"/>
                <a:cs typeface="Calibri" panose="020F0502020204030204" pitchFamily="34" charset="0"/>
              </a:rPr>
              <a:t> Do </a:t>
            </a:r>
            <a:r>
              <a:rPr lang="en-US" sz="2000" b="1" i="0" dirty="0" err="1">
                <a:solidFill>
                  <a:srgbClr val="002060"/>
                </a:solidFill>
                <a:effectLst/>
                <a:latin typeface="Calibri" panose="020F0502020204030204" pitchFamily="34" charset="0"/>
                <a:cs typeface="Calibri" panose="020F0502020204030204" pitchFamily="34" charset="0"/>
              </a:rPr>
              <a:t>vậy</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bốn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ngôi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đền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này</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gọi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là</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Thăng</a:t>
            </a:r>
            <a:r>
              <a:rPr lang="en-US" sz="2000" b="1" dirty="0">
                <a:solidFill>
                  <a:srgbClr val="002060"/>
                </a:solidFill>
                <a:latin typeface="Calibri" panose="020F0502020204030204" pitchFamily="34" charset="0"/>
                <a:cs typeface="Calibri" panose="020F0502020204030204" pitchFamily="34" charset="0"/>
              </a:rPr>
              <a:t> Long </a:t>
            </a:r>
            <a:r>
              <a:rPr lang="en-US" sz="2000" b="1" dirty="0" err="1">
                <a:solidFill>
                  <a:srgbClr val="002060"/>
                </a:solidFill>
                <a:latin typeface="Calibri" panose="020F0502020204030204" pitchFamily="34" charset="0"/>
                <a:cs typeface="Calibri" panose="020F0502020204030204" pitchFamily="34" charset="0"/>
              </a:rPr>
              <a:t>tứ</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trấn</a:t>
            </a:r>
            <a:r>
              <a:rPr lang="en-US" sz="2000"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0614645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E23C9A7E-FF99-161E-EF56-899E293BD2AB}"/>
              </a:ext>
            </a:extLst>
          </p:cNvPr>
          <p:cNvPicPr>
            <a:picLocks noChangeAspect="1"/>
          </p:cNvPicPr>
          <p:nvPr/>
        </p:nvPicPr>
        <p:blipFill>
          <a:blip r:embed="rId7"/>
          <a:stretch>
            <a:fillRect/>
          </a:stretch>
        </p:blipFill>
        <p:spPr>
          <a:xfrm>
            <a:off x="2695783" y="1546720"/>
            <a:ext cx="3981033" cy="3231160"/>
          </a:xfrm>
          <a:prstGeom prst="rect">
            <a:avLst/>
          </a:prstGeom>
        </p:spPr>
      </p:pic>
    </p:spTree>
    <p:extLst>
      <p:ext uri="{BB962C8B-B14F-4D97-AF65-F5344CB8AC3E}">
        <p14:creationId xmlns:p14="http://schemas.microsoft.com/office/powerpoint/2010/main" val="145289028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86EB669E-E1FF-B5BB-D426-5C9FA6530C49}"/>
              </a:ext>
            </a:extLst>
          </p:cNvPr>
          <p:cNvSpPr/>
          <p:nvPr/>
        </p:nvSpPr>
        <p:spPr>
          <a:xfrm>
            <a:off x="3482339" y="609600"/>
            <a:ext cx="7309485" cy="275272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một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đoạn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văn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thể</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hiện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niềm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tự</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hào</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truyền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thống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lịch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sử</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văn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hoá</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Thăng</a:t>
            </a:r>
            <a:r>
              <a:rPr lang="en-US" sz="3600" b="1" dirty="0">
                <a:latin typeface="Tahoma" panose="020B0604030504040204" pitchFamily="34" charset="0"/>
                <a:ea typeface="Tahoma" panose="020B0604030504040204" pitchFamily="34" charset="0"/>
                <a:cs typeface="Tahoma" panose="020B0604030504040204" pitchFamily="34" charset="0"/>
              </a:rPr>
              <a:t> Long –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pic>
        <p:nvPicPr>
          <p:cNvPr id="5" name="Picture 2" descr="C:\Users\HP\Desktop\d721c7fdbbc35b79a0e216a3abc8a5e9.jpg">
            <a:extLst>
              <a:ext uri="{FF2B5EF4-FFF2-40B4-BE49-F238E27FC236}">
                <a16:creationId xmlns:a16="http://schemas.microsoft.com/office/drawing/2014/main" id="{4719271C-BCD0-EFDE-E137-F490F634C92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0383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685801" y="361950"/>
            <a:ext cx="10820400" cy="6124754"/>
          </a:xfrm>
          <a:prstGeom prst="rect">
            <a:avLst/>
          </a:prstGeom>
          <a:noFill/>
        </p:spPr>
        <p:txBody>
          <a:bodyPr wrap="square" rtlCol="0">
            <a:spAutoFit/>
          </a:bodyPr>
          <a:lstStyle/>
          <a:p>
            <a:pPr lvl="0" algn="ctr"/>
            <a:r>
              <a:rPr lang="en-US" sz="2800" b="1" dirty="0" err="1">
                <a:solidFill>
                  <a:srgbClr val="FF0000"/>
                </a:solidFill>
                <a:latin typeface="Cambria" panose="02040503050406030204" pitchFamily="18" charset="0"/>
                <a:ea typeface="Cambria" panose="02040503050406030204" pitchFamily="18" charset="0"/>
              </a:rPr>
              <a:t>Ví</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dụ</a:t>
            </a:r>
            <a:r>
              <a:rPr lang="en-US" sz="2800" b="1" dirty="0">
                <a:solidFill>
                  <a:srgbClr val="FF0000"/>
                </a:solidFill>
                <a:latin typeface="Cambria" panose="02040503050406030204" pitchFamily="18" charset="0"/>
                <a:ea typeface="Cambria" panose="02040503050406030204" pitchFamily="18" charset="0"/>
              </a:rPr>
              <a:t>:   </a:t>
            </a:r>
          </a:p>
          <a:p>
            <a:pPr lvl="0" algn="just"/>
            <a:r>
              <a:rPr lang="vi-VN" sz="2800" b="1" dirty="0">
                <a:solidFill>
                  <a:srgbClr val="002060"/>
                </a:solidFill>
                <a:latin typeface="Cambria" panose="02040503050406030204" pitchFamily="18" charset="0"/>
                <a:ea typeface="Cambria" panose="02040503050406030204" pitchFamily="18" charset="0"/>
              </a:rPr>
              <a:t>Em rất tự hào về truyền thống lịch sử - văn hoá của Thăng Long - Hà Nội, một thành phố mang trong mình hơn 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000 năm văn hiến và phát triển không ngừng. Hà Nội, với những cung đường đan xen và những tòa nhà cổ kính, là nguồn cảm hứng vô tận cho em.</a:t>
            </a:r>
          </a:p>
          <a:p>
            <a:pPr lvl="0" algn="just"/>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Truyền thống lịch sử của Thăng Long - Hà Nội là một hòn ngọc quý giữa lòng đất Việt. Từ những triều đại vương quyền, những cuộc chiến tranh và những vấp ngã, Thăng Long đã vượt qua mọi thử thách để trở thành một trong những trung tâm văn hóa đáng kính trên thế giới.</a:t>
            </a:r>
          </a:p>
          <a:p>
            <a:pPr lvl="0" algn="just"/>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Thăng Long - Hà Nội đã trở thành điểm đến không thể thiếu cho những người yêu thích văn hóa và lịch sử. Em tự hào được sống trong một thành phố có những giá trị văn hoá sâu sắc, và em hãnh diện là một người con của Thăng Long - Hà Nội.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41615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26EDEF55-B2E9-F8E9-88F0-5928088D56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Video </a:t>
            </a:r>
            <a:r>
              <a:rPr kumimoji="0" lang="en-US" sz="36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id="{05560672-DAFE-696F-F9C4-96303B474F6E}"/>
              </a:ext>
            </a:extLst>
          </p:cNvPr>
          <p:cNvSpPr/>
          <p:nvPr/>
        </p:nvSpPr>
        <p:spPr>
          <a:xfrm>
            <a:off x="3634739" y="2600325"/>
            <a:ext cx="7309485" cy="184785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prstClr val="white"/>
                </a:solidFill>
                <a:latin typeface="Tahoma" panose="020B0604030504040204" pitchFamily="34" charset="0"/>
                <a:ea typeface="Tahoma" panose="020B0604030504040204" pitchFamily="34" charset="0"/>
                <a:cs typeface="Tahoma" panose="020B0604030504040204" pitchFamily="34" charset="0"/>
              </a:rPr>
              <a:t>Em hãy kể tên những địa danh, di tích, thắng cảnh của Hà Hội mà em biết?</a:t>
            </a:r>
            <a:endPar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240"/>
              </a:spcBef>
              <a:spcAft>
                <a:spcPts val="24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Video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vừa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xem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vở</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múa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rồi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nước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Sự</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tích</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Hồ</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Hoàn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Kiếm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Sự</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tích</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kể</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rằng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trong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lần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vua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Lê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Lợi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dạo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chơi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trên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thuyền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bỗng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con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rùa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vàng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nổi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lên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mặt</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nước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đòi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vua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thanh</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gươm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Long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Vương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cho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mượn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để</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đuổi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Minh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xâm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lược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vua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liền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gươm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cho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rùa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thần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rùa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lặn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xuống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nước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biến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mất</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Từ</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đó</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hồ</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lấy</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tên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hồ</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Hoàn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Kiếm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060972"/>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3703AFB-C602-B505-5A53-6077AD74ABE7}"/>
              </a:ext>
            </a:extLst>
          </p:cNvPr>
          <p:cNvSpPr/>
          <p:nvPr/>
        </p:nvSpPr>
        <p:spPr>
          <a:xfrm>
            <a:off x="6419850" y="1609725"/>
            <a:ext cx="5353050" cy="391477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240"/>
              </a:spcBef>
              <a:spcAft>
                <a:spcPts val="240"/>
              </a:spcAft>
            </a:pPr>
            <a:r>
              <a:rPr lang="nl-NL" sz="3200" b="1" dirty="0">
                <a:solidFill>
                  <a:srgbClr val="002060"/>
                </a:solidFill>
              </a:rPr>
              <a:t>Những địa danh, di tích, thắng cảnh của Hà Hội: </a:t>
            </a:r>
            <a:r>
              <a:rPr lang="vi-VN"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Hồ Gươm, Chùa Một Cột, đền Ngọc Sơn, Văn miếu Quốc Tử Giám, Hoàng thành Thăng Long,</a:t>
            </a:r>
            <a:r>
              <a:rPr lang="en-US"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vi-VN"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chùa Hương, chùa Thầy,</a:t>
            </a:r>
            <a:r>
              <a:rPr lang="en-US"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vi-VN"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Ô Quan Chưởng, ....</a:t>
            </a:r>
            <a:endParaRPr kumimoji="0" lang="en-US" sz="3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all" spc="0" normalizeH="0" baseline="0" noProof="0" dirty="0">
                <a:ln w="57150">
                  <a:solidFill>
                    <a:sysClr val="windowText" lastClr="000000"/>
                  </a:solidFill>
                </a:ln>
                <a:solidFill>
                  <a:srgbClr val="FFFF0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9Slide07 IcielStormtrooper" pitchFamily="34" charset="0"/>
                <a:ea typeface="Vogue-ExtraBold" pitchFamily="34" charset="0"/>
                <a:cs typeface="Vogue-ExtraBold" pitchFamily="34" charset="0"/>
              </a:rPr>
              <a:t>KHÁM PHÁ</a:t>
            </a:r>
            <a:endParaRPr kumimoji="0" lang="zh-CN" altLang="en-US" sz="8000" b="1" i="0" u="none" strike="noStrike" kern="1200" cap="all" spc="0" normalizeH="0" baseline="0" noProof="0" dirty="0">
              <a:ln w="57150">
                <a:solidFill>
                  <a:sysClr val="windowText" lastClr="000000"/>
                </a:solidFill>
              </a:ln>
              <a:solidFill>
                <a:srgbClr val="FFFF0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2581275" y="1512818"/>
            <a:ext cx="8972550" cy="1754257"/>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lvl="0" algn="ct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HĐ1: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Vị</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trí</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lí</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đặc</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tự</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nhiên</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lvl="0" algn="ct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gọi</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khác</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Thăng</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Long – Hà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Nội</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85725" y="2743199"/>
            <a:ext cx="2987318" cy="43017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609601" y="161925"/>
            <a:ext cx="10820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Xác định vị trí của Thăng Long – Hà Nội trên lược đồ. Hà Nội tiếp giáp với những tỉnh nào?</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đặc điểm tự nhiên của Thăng Long được thể hiện trong “Chiếu dời đô” của Lý Công Uẩn. Thăng Long – Hà Nội còn có tên gọi nào khác?</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1B3471DB-2155-1836-1001-5FF6505E1A7B}"/>
              </a:ext>
            </a:extLst>
          </p:cNvPr>
          <p:cNvPicPr>
            <a:picLocks noChangeAspect="1"/>
          </p:cNvPicPr>
          <p:nvPr/>
        </p:nvPicPr>
        <p:blipFill>
          <a:blip r:embed="rId2"/>
          <a:stretch>
            <a:fillRect/>
          </a:stretch>
        </p:blipFill>
        <p:spPr>
          <a:xfrm>
            <a:off x="4105275" y="2101225"/>
            <a:ext cx="3800475" cy="4538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835</Words>
  <Application>Microsoft Office PowerPoint</Application>
  <PresentationFormat>Widescreen</PresentationFormat>
  <Paragraphs>53</Paragraphs>
  <Slides>19</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微软雅黑 Light</vt:lpstr>
      <vt:lpstr>#9Slide07 IcielStormtrooper</vt:lpstr>
      <vt:lpstr>Arial</vt:lpstr>
      <vt:lpstr>Calibri</vt:lpstr>
      <vt:lpstr>Cambria</vt:lpstr>
      <vt:lpstr>Tahoma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phuonglinh9912@gmail.com</cp:lastModifiedBy>
  <cp:revision>24</cp:revision>
  <dcterms:created xsi:type="dcterms:W3CDTF">2023-11-11T03:31:05Z</dcterms:created>
  <dcterms:modified xsi:type="dcterms:W3CDTF">2025-12-14T14:54:52Z</dcterms:modified>
</cp:coreProperties>
</file>