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290" r:id="rId3"/>
    <p:sldId id="264" r:id="rId4"/>
    <p:sldId id="291" r:id="rId5"/>
    <p:sldId id="271" r:id="rId6"/>
    <p:sldId id="259" r:id="rId7"/>
    <p:sldId id="274" r:id="rId8"/>
    <p:sldId id="305" r:id="rId9"/>
    <p:sldId id="276" r:id="rId10"/>
    <p:sldId id="279" r:id="rId11"/>
    <p:sldId id="306" r:id="rId12"/>
    <p:sldId id="334" r:id="rId13"/>
    <p:sldId id="297" r:id="rId14"/>
    <p:sldId id="335" r:id="rId15"/>
    <p:sldId id="336" r:id="rId16"/>
    <p:sldId id="337" r:id="rId17"/>
    <p:sldId id="273"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3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18BB3-E331-42BD-A530-FDDE09F6762C}" type="datetimeFigureOut">
              <a:rPr lang="en-US" smtClean="0"/>
              <a:t>12/14/2025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92196-0B4E-4EC9-9A45-54A59FB84D8D}" type="slidenum">
              <a:rPr lang="en-US" smtClean="0"/>
              <a:t>‹#›</a:t>
            </a:fld>
            <a:endParaRPr lang="en-US"/>
          </a:p>
        </p:txBody>
      </p:sp>
    </p:spTree>
    <p:extLst>
      <p:ext uri="{BB962C8B-B14F-4D97-AF65-F5344CB8AC3E}">
        <p14:creationId xmlns:p14="http://schemas.microsoft.com/office/powerpoint/2010/main" val="108532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99D08-B1A4-42A4-86D5-D2029F6C65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6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12/14/2025</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895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12/14/2025</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067618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0DB8C4A3-06FA-A534-DECE-4D1F9ECA8C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4400" y="190500"/>
            <a:ext cx="1219200" cy="1219200"/>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46A94252-42E2-86F4-C455-4D9A5CB0A2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6926" y="9227801"/>
            <a:ext cx="1219200" cy="1219200"/>
          </a:xfrm>
          <a:prstGeom prst="rect">
            <a:avLst/>
          </a:prstGeom>
        </p:spPr>
      </p:pic>
    </p:spTree>
    <p:extLst>
      <p:ext uri="{BB962C8B-B14F-4D97-AF65-F5344CB8AC3E}">
        <p14:creationId xmlns:p14="http://schemas.microsoft.com/office/powerpoint/2010/main" val="231352414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sv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12.svg"/><Relationship Id="rId5" Type="http://schemas.openxmlformats.org/officeDocument/2006/relationships/image" Target="../media/image33.jpeg"/><Relationship Id="rId10" Type="http://schemas.openxmlformats.org/officeDocument/2006/relationships/image" Target="../media/image11.png"/><Relationship Id="rId4" Type="http://schemas.openxmlformats.org/officeDocument/2006/relationships/image" Target="../media/image5.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jp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jp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3.sv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8.svg"/><Relationship Id="rId5" Type="http://schemas.openxmlformats.org/officeDocument/2006/relationships/image" Target="../media/image12.svg"/><Relationship Id="rId10"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46.gi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3.sv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audio" Target="../media/audio1.wav"/><Relationship Id="rId3" Type="http://schemas.openxmlformats.org/officeDocument/2006/relationships/image" Target="../media/image2.png"/><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7.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jp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2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svg"/><Relationship Id="rId7" Type="http://schemas.openxmlformats.org/officeDocument/2006/relationships/hyperlink" Target="http://images.google.com.vn/imgres?imgurl=http://goodsmart.vn/images/e032d04e1929bb0d54a77f534f687013.goodsmart.vn.jpg&amp;imgrefurl=http://goodsmart.vn/article_info.php?currency%3Dusd%26cArticlePath%3D14%26articles_id%3D5336?osCsid%3Dca868f10c2d3b423da2a3abb490938e4&amp;usg=__SXpvRqEnhSEM246Hj-1hqRfjUGs=&amp;h=343&amp;w=500&amp;sz=50&amp;hl=vi&amp;start=10&amp;um=1&amp;itbs=1&amp;tbnid=UmgxiByUkXPvBM:&amp;tbnh=89&amp;tbnw=130&amp;prev=/images?q%3D%E1%BA%A5m%2Bnh%C3%B4m%26um%3D1%26hl%3Dvi%26sa%3DG%26tbs%3Disch: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12.svg"/><Relationship Id="rId5" Type="http://schemas.openxmlformats.org/officeDocument/2006/relationships/hyperlink" Target="http://images.google.com.vn/imgres?imgurl=http://www.btlsqsvn.org.vn/home/Picture.aspx?Id%3D796&amp;imgrefurl=http://motgocpho.com/forums/showthread.php?8537-C%C6%A1m-Chy-N%E1%BB%93i-%C4%90%E1%BB%93ng&amp;usg=__b6oKHOaFcmTqAHZ2oVIphbXnZEU=&amp;h=291&amp;w=400&amp;sz=13&amp;hl=vi&amp;start=6&amp;um=1&amp;itbs=1&amp;tbnid=FzxldAF8JylVHM:&amp;tbnh=90&amp;tbnw=124&amp;prev=/images?q%3Dn%E1%BB%93i%2B%C4%91%E1%BB%93ng%26um%3D1%26hl%3Dvi%26sa%3DG%26tbs%3Disch:1"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314972" y="1904132"/>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463675" y="278847"/>
            <a:ext cx="2944837" cy="2587283"/>
          </a:xfrm>
          <a:prstGeom prst="rect">
            <a:avLst/>
          </a:prstGeom>
        </p:spPr>
      </p:pic>
      <p:pic>
        <p:nvPicPr>
          <p:cNvPr id="2" name="Picture 1">
            <a:extLst>
              <a:ext uri="{FF2B5EF4-FFF2-40B4-BE49-F238E27FC236}">
                <a16:creationId xmlns:a16="http://schemas.microsoft.com/office/drawing/2014/main" id="{701E28BA-6719-9E48-D32A-A08451D188E6}"/>
              </a:ext>
            </a:extLst>
          </p:cNvPr>
          <p:cNvPicPr>
            <a:picLocks noChangeAspect="1"/>
          </p:cNvPicPr>
          <p:nvPr/>
        </p:nvPicPr>
        <p:blipFill>
          <a:blip r:embed="rId6"/>
          <a:stretch>
            <a:fillRect/>
          </a:stretch>
        </p:blipFill>
        <p:spPr>
          <a:xfrm>
            <a:off x="2784418" y="287906"/>
            <a:ext cx="7175614" cy="3005588"/>
          </a:xfrm>
          <a:prstGeom prst="rect">
            <a:avLst/>
          </a:prstGeom>
        </p:spPr>
      </p:pic>
    </p:spTree>
    <p:extLst>
      <p:ext uri="{BB962C8B-B14F-4D97-AF65-F5344CB8AC3E}">
        <p14:creationId xmlns:p14="http://schemas.microsoft.com/office/powerpoint/2010/main" val="42783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F0FE8DC3-C256-4CC9-AEAF-B8C98ADB09BC}"/>
              </a:ext>
            </a:extLst>
          </p:cNvPr>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235292" y="924792"/>
            <a:ext cx="3522099" cy="4284517"/>
          </a:xfrm>
          <a:prstGeom prst="rect">
            <a:avLst/>
          </a:prstGeom>
        </p:spPr>
      </p:pic>
      <p:pic>
        <p:nvPicPr>
          <p:cNvPr id="45" name="Picture 44">
            <a:extLst>
              <a:ext uri="{FF2B5EF4-FFF2-40B4-BE49-F238E27FC236}">
                <a16:creationId xmlns:a16="http://schemas.microsoft.com/office/drawing/2014/main" id="{9CDC4F1A-43F5-431D-9909-FAFA3C3702FF}"/>
              </a:ext>
            </a:extLst>
          </p:cNvPr>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836489" y="2579159"/>
            <a:ext cx="3050712" cy="3955310"/>
          </a:xfrm>
          <a:prstGeom prst="rect">
            <a:avLst/>
          </a:prstGeom>
        </p:spPr>
      </p:pic>
      <p:cxnSp>
        <p:nvCxnSpPr>
          <p:cNvPr id="12" name="Straight Connector 11">
            <a:extLst>
              <a:ext uri="{FF2B5EF4-FFF2-40B4-BE49-F238E27FC236}">
                <a16:creationId xmlns:a16="http://schemas.microsoft.com/office/drawing/2014/main" id="{4253F07A-47DC-4884-9173-E8D769F1D24C}"/>
              </a:ext>
            </a:extLst>
          </p:cNvPr>
          <p:cNvCxnSpPr>
            <a:cxnSpLocks/>
          </p:cNvCxnSpPr>
          <p:nvPr/>
        </p:nvCxnSpPr>
        <p:spPr>
          <a:xfrm>
            <a:off x="4225636" y="10559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1C4954-EFAD-4597-B407-E361CDF1A2B7}"/>
              </a:ext>
            </a:extLst>
          </p:cNvPr>
          <p:cNvCxnSpPr>
            <a:cxnSpLocks/>
          </p:cNvCxnSpPr>
          <p:nvPr/>
        </p:nvCxnSpPr>
        <p:spPr>
          <a:xfrm>
            <a:off x="13908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EF8670B-B0DF-4C3D-A633-7063CCB572A1}"/>
              </a:ext>
            </a:extLst>
          </p:cNvPr>
          <p:cNvCxnSpPr>
            <a:cxnSpLocks/>
          </p:cNvCxnSpPr>
          <p:nvPr/>
        </p:nvCxnSpPr>
        <p:spPr>
          <a:xfrm>
            <a:off x="11675562" y="1175406"/>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FE1C54-F3E3-41B6-B9C4-75B8942E3499}"/>
              </a:ext>
            </a:extLst>
          </p:cNvPr>
          <p:cNvCxnSpPr>
            <a:cxnSpLocks/>
          </p:cNvCxnSpPr>
          <p:nvPr/>
        </p:nvCxnSpPr>
        <p:spPr>
          <a:xfrm flipH="1">
            <a:off x="1543283" y="6383481"/>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519B8A-9D86-4380-BD52-2BFFDB22A745}"/>
              </a:ext>
            </a:extLst>
          </p:cNvPr>
          <p:cNvCxnSpPr>
            <a:cxnSpLocks/>
          </p:cNvCxnSpPr>
          <p:nvPr/>
        </p:nvCxnSpPr>
        <p:spPr>
          <a:xfrm>
            <a:off x="15432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7B3F13-72BB-4CD0-A889-59CAA2D12BE4}"/>
              </a:ext>
            </a:extLst>
          </p:cNvPr>
          <p:cNvCxnSpPr>
            <a:cxnSpLocks/>
          </p:cNvCxnSpPr>
          <p:nvPr/>
        </p:nvCxnSpPr>
        <p:spPr>
          <a:xfrm flipH="1">
            <a:off x="1543283" y="6213762"/>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73A7ED-212E-462A-9FC2-CA4521A20E3E}"/>
              </a:ext>
            </a:extLst>
          </p:cNvPr>
          <p:cNvCxnSpPr>
            <a:cxnSpLocks/>
          </p:cNvCxnSpPr>
          <p:nvPr/>
        </p:nvCxnSpPr>
        <p:spPr>
          <a:xfrm>
            <a:off x="4225636" y="12083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CD56FFE-88B0-4179-9D01-82ED15D00AEC}"/>
              </a:ext>
            </a:extLst>
          </p:cNvPr>
          <p:cNvCxnSpPr>
            <a:cxnSpLocks/>
          </p:cNvCxnSpPr>
          <p:nvPr/>
        </p:nvCxnSpPr>
        <p:spPr>
          <a:xfrm>
            <a:off x="11495396" y="1208398"/>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pic>
        <p:nvPicPr>
          <p:cNvPr id="77" name="Picture 76" descr="9_16062012104657SA134236829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2760" y="2850238"/>
            <a:ext cx="2505362" cy="13357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8" name="Picture 77" descr="bongcott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892263">
            <a:off x="8495147" y="4498327"/>
            <a:ext cx="3038323" cy="1642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9" name="Picture 78" descr="71_CM_134942306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5904" y="2725754"/>
            <a:ext cx="2705487" cy="16979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1" name="Rectangle 38"/>
          <p:cNvSpPr>
            <a:spLocks noChangeArrowheads="1"/>
          </p:cNvSpPr>
          <p:nvPr/>
        </p:nvSpPr>
        <p:spPr bwMode="auto">
          <a:xfrm>
            <a:off x="2211120" y="1371600"/>
            <a:ext cx="8892473" cy="9829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0170" tIns="60085" rIns="120170" bIns="60085" anchor="ctr"/>
          <a:lstStyle>
            <a:lvl1pPr eaLnBrk="0" hangingPunct="0">
              <a:defRPr sz="3700">
                <a:solidFill>
                  <a:schemeClr val="tx1"/>
                </a:solidFill>
                <a:latin typeface="Arial" panose="020B0604020202020204" pitchFamily="34" charset="0"/>
              </a:defRPr>
            </a:lvl1pPr>
            <a:lvl2pPr marL="742950" indent="-285750" eaLnBrk="0" hangingPunct="0">
              <a:defRPr sz="3700">
                <a:solidFill>
                  <a:schemeClr val="tx1"/>
                </a:solidFill>
                <a:latin typeface="Arial" panose="020B0604020202020204" pitchFamily="34" charset="0"/>
              </a:defRPr>
            </a:lvl2pPr>
            <a:lvl3pPr marL="1143000" indent="-228600" eaLnBrk="0" hangingPunct="0">
              <a:defRPr sz="3700">
                <a:solidFill>
                  <a:schemeClr val="tx1"/>
                </a:solidFill>
                <a:latin typeface="Arial" panose="020B0604020202020204" pitchFamily="34" charset="0"/>
              </a:defRPr>
            </a:lvl3pPr>
            <a:lvl4pPr marL="1600200" indent="-228600" eaLnBrk="0" hangingPunct="0">
              <a:defRPr sz="3700">
                <a:solidFill>
                  <a:schemeClr val="tx1"/>
                </a:solidFill>
                <a:latin typeface="Arial" panose="020B0604020202020204" pitchFamily="34" charset="0"/>
              </a:defRPr>
            </a:lvl4pPr>
            <a:lvl5pPr marL="2057400" indent="-228600" eaLnBrk="0" hangingPunct="0">
              <a:defRPr sz="3700">
                <a:solidFill>
                  <a:schemeClr val="tx1"/>
                </a:solidFill>
                <a:latin typeface="Arial" panose="020B0604020202020204" pitchFamily="34" charset="0"/>
              </a:defRPr>
            </a:lvl5pPr>
            <a:lvl6pPr marL="2514600" indent="-228600" eaLnBrk="0" fontAlgn="base" hangingPunct="0">
              <a:spcBef>
                <a:spcPct val="0"/>
              </a:spcBef>
              <a:spcAft>
                <a:spcPct val="0"/>
              </a:spcAft>
              <a:defRPr sz="3700">
                <a:solidFill>
                  <a:schemeClr val="tx1"/>
                </a:solidFill>
                <a:latin typeface="Arial" panose="020B0604020202020204" pitchFamily="34" charset="0"/>
              </a:defRPr>
            </a:lvl6pPr>
            <a:lvl7pPr marL="2971800" indent="-228600" eaLnBrk="0" fontAlgn="base" hangingPunct="0">
              <a:spcBef>
                <a:spcPct val="0"/>
              </a:spcBef>
              <a:spcAft>
                <a:spcPct val="0"/>
              </a:spcAft>
              <a:defRPr sz="3700">
                <a:solidFill>
                  <a:schemeClr val="tx1"/>
                </a:solidFill>
                <a:latin typeface="Arial" panose="020B0604020202020204" pitchFamily="34" charset="0"/>
              </a:defRPr>
            </a:lvl7pPr>
            <a:lvl8pPr marL="3429000" indent="-228600" eaLnBrk="0" fontAlgn="base" hangingPunct="0">
              <a:spcBef>
                <a:spcPct val="0"/>
              </a:spcBef>
              <a:spcAft>
                <a:spcPct val="0"/>
              </a:spcAft>
              <a:defRPr sz="3700">
                <a:solidFill>
                  <a:schemeClr val="tx1"/>
                </a:solidFill>
                <a:latin typeface="Arial" panose="020B0604020202020204" pitchFamily="34" charset="0"/>
              </a:defRPr>
            </a:lvl8pPr>
            <a:lvl9pPr marL="3886200" indent="-228600" eaLnBrk="0" fontAlgn="base" hangingPunct="0">
              <a:spcBef>
                <a:spcPct val="0"/>
              </a:spcBef>
              <a:spcAft>
                <a:spcPct val="0"/>
              </a:spcAft>
              <a:defRPr sz="37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kém</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như</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gỗ</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nhựa</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len</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bông</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7" name="Picture 6"/>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8471" l="0" r="99412"/>
                    </a14:imgEffect>
                  </a14:imgLayer>
                </a14:imgProps>
              </a:ext>
              <a:ext uri="{28A0092B-C50C-407E-A947-70E740481C1C}">
                <a14:useLocalDpi xmlns:a14="http://schemas.microsoft.com/office/drawing/2010/main" val="0"/>
              </a:ext>
            </a:extLst>
          </a:blip>
          <a:srcRect t="20497" r="-1410" b="6467"/>
          <a:stretch/>
        </p:blipFill>
        <p:spPr>
          <a:xfrm rot="302393">
            <a:off x="3265347" y="4399705"/>
            <a:ext cx="2631548" cy="1895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Rectangle 47">
            <a:extLst>
              <a:ext uri="{FF2B5EF4-FFF2-40B4-BE49-F238E27FC236}">
                <a16:creationId xmlns:a16="http://schemas.microsoft.com/office/drawing/2014/main" id="{890B4D75-FE79-4047-AEA0-55BE7E28807F}"/>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9CD046AF-E227-4B0D-AE4A-4A0125EC9230}"/>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55A27B72-E8D7-46B4-ABA4-BDBA5962D356}"/>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C3F95E7A-1B3D-4FE4-94B2-D1946846EC29}"/>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01B9A2F-D9EE-420C-93C0-A183CD2050BB}"/>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0CF275C-0711-4C71-BB5F-8DFE60D46764}"/>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2C78027-86C6-4492-B269-C8CB7ABD03C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Graphic 59" descr="Line arrow Straight">
            <a:extLst>
              <a:ext uri="{FF2B5EF4-FFF2-40B4-BE49-F238E27FC236}">
                <a16:creationId xmlns:a16="http://schemas.microsoft.com/office/drawing/2014/main" id="{BA9125A5-F46B-4B9F-8951-C6B8AEBAF52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61" name="Graphic 60" descr="Line arrow Straight">
            <a:extLst>
              <a:ext uri="{FF2B5EF4-FFF2-40B4-BE49-F238E27FC236}">
                <a16:creationId xmlns:a16="http://schemas.microsoft.com/office/drawing/2014/main" id="{524596D0-4689-4252-A52D-37E41B6D5DA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sp>
        <p:nvSpPr>
          <p:cNvPr id="62" name="TextBox 61">
            <a:extLst>
              <a:ext uri="{FF2B5EF4-FFF2-40B4-BE49-F238E27FC236}">
                <a16:creationId xmlns:a16="http://schemas.microsoft.com/office/drawing/2014/main" id="{73A8CBF7-5664-4F62-AA68-95A8F5E2EC4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3" name="TextBox 62">
            <a:extLst>
              <a:ext uri="{FF2B5EF4-FFF2-40B4-BE49-F238E27FC236}">
                <a16:creationId xmlns:a16="http://schemas.microsoft.com/office/drawing/2014/main" id="{A158EB0E-E384-457E-BBDA-F43A311D806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4" name="TextBox 63">
            <a:extLst>
              <a:ext uri="{FF2B5EF4-FFF2-40B4-BE49-F238E27FC236}">
                <a16:creationId xmlns:a16="http://schemas.microsoft.com/office/drawing/2014/main" id="{CF48C01A-6A03-4D86-A523-57490EE21797}"/>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5" name="TextBox 64">
            <a:extLst>
              <a:ext uri="{FF2B5EF4-FFF2-40B4-BE49-F238E27FC236}">
                <a16:creationId xmlns:a16="http://schemas.microsoft.com/office/drawing/2014/main" id="{609903D8-BE81-4392-A297-A00A3366743E}"/>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67" name="TextBox 66">
            <a:extLst>
              <a:ext uri="{FF2B5EF4-FFF2-40B4-BE49-F238E27FC236}">
                <a16:creationId xmlns:a16="http://schemas.microsoft.com/office/drawing/2014/main" id="{08689FEC-EA66-44CD-883D-C283773DC9AB}"/>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213377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right)">
                                      <p:cBhvr>
                                        <p:cTn id="15" dur="500"/>
                                        <p:tgtEl>
                                          <p:spTgt spid="4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right)">
                                      <p:cBhvr>
                                        <p:cTn id="27" dur="500"/>
                                        <p:tgtEl>
                                          <p:spTgt spid="5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down)">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1000"/>
                                        <p:tgtEl>
                                          <p:spTgt spid="79"/>
                                        </p:tgtEl>
                                      </p:cBhvr>
                                    </p:animEffect>
                                    <p:anim calcmode="lin" valueType="num">
                                      <p:cBhvr>
                                        <p:cTn id="51" dur="1000" fill="hold"/>
                                        <p:tgtEl>
                                          <p:spTgt spid="79"/>
                                        </p:tgtEl>
                                        <p:attrNameLst>
                                          <p:attrName>ppt_x</p:attrName>
                                        </p:attrNameLst>
                                      </p:cBhvr>
                                      <p:tavLst>
                                        <p:tav tm="0">
                                          <p:val>
                                            <p:strVal val="#ppt_x"/>
                                          </p:val>
                                        </p:tav>
                                        <p:tav tm="100000">
                                          <p:val>
                                            <p:strVal val="#ppt_x"/>
                                          </p:val>
                                        </p:tav>
                                      </p:tavLst>
                                    </p:anim>
                                    <p:anim calcmode="lin" valueType="num">
                                      <p:cBhvr>
                                        <p:cTn id="52" dur="1000" fill="hold"/>
                                        <p:tgtEl>
                                          <p:spTgt spid="7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1000"/>
                                        <p:tgtEl>
                                          <p:spTgt spid="78"/>
                                        </p:tgtEl>
                                      </p:cBhvr>
                                    </p:animEffect>
                                    <p:anim calcmode="lin" valueType="num">
                                      <p:cBhvr>
                                        <p:cTn id="56" dur="1000" fill="hold"/>
                                        <p:tgtEl>
                                          <p:spTgt spid="78"/>
                                        </p:tgtEl>
                                        <p:attrNameLst>
                                          <p:attrName>ppt_x</p:attrName>
                                        </p:attrNameLst>
                                      </p:cBhvr>
                                      <p:tavLst>
                                        <p:tav tm="0">
                                          <p:val>
                                            <p:strVal val="#ppt_x"/>
                                          </p:val>
                                        </p:tav>
                                        <p:tav tm="100000">
                                          <p:val>
                                            <p:strVal val="#ppt_x"/>
                                          </p:val>
                                        </p:tav>
                                      </p:tavLst>
                                    </p:anim>
                                    <p:anim calcmode="lin" valueType="num">
                                      <p:cBhvr>
                                        <p:cTn id="57" dur="1000" fill="hold"/>
                                        <p:tgtEl>
                                          <p:spTgt spid="7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C2C8893-E152-48C0-B9E6-5C2DEF3D76CD}"/>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7322F50B-7E6B-4BF0-92D1-0FC726A6980E}"/>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235292" y="924792"/>
            <a:ext cx="3522099" cy="4284517"/>
          </a:xfrm>
          <a:prstGeom prst="rect">
            <a:avLst/>
          </a:prstGeom>
        </p:spPr>
      </p:pic>
      <p:pic>
        <p:nvPicPr>
          <p:cNvPr id="59" name="Picture 58">
            <a:extLst>
              <a:ext uri="{FF2B5EF4-FFF2-40B4-BE49-F238E27FC236}">
                <a16:creationId xmlns:a16="http://schemas.microsoft.com/office/drawing/2014/main" id="{1C1BC574-0D8D-4605-8D67-8A7BAF463D85}"/>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836489" y="2579159"/>
            <a:ext cx="3050712" cy="3955310"/>
          </a:xfrm>
          <a:prstGeom prst="rect">
            <a:avLst/>
          </a:prstGeom>
        </p:spPr>
      </p:pic>
      <p:cxnSp>
        <p:nvCxnSpPr>
          <p:cNvPr id="60" name="Straight Connector 59">
            <a:extLst>
              <a:ext uri="{FF2B5EF4-FFF2-40B4-BE49-F238E27FC236}">
                <a16:creationId xmlns:a16="http://schemas.microsoft.com/office/drawing/2014/main" id="{5E7B490A-3A2A-4CB2-8005-0AB3273AA0C1}"/>
              </a:ext>
            </a:extLst>
          </p:cNvPr>
          <p:cNvCxnSpPr>
            <a:cxnSpLocks/>
          </p:cNvCxnSpPr>
          <p:nvPr/>
        </p:nvCxnSpPr>
        <p:spPr>
          <a:xfrm>
            <a:off x="4225636" y="10559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B49A8F-DEB2-4124-B930-29D6874B61BA}"/>
              </a:ext>
            </a:extLst>
          </p:cNvPr>
          <p:cNvCxnSpPr>
            <a:cxnSpLocks/>
          </p:cNvCxnSpPr>
          <p:nvPr/>
        </p:nvCxnSpPr>
        <p:spPr>
          <a:xfrm>
            <a:off x="13908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00320A2-A015-4162-B5C5-7752966FE02B}"/>
              </a:ext>
            </a:extLst>
          </p:cNvPr>
          <p:cNvCxnSpPr>
            <a:cxnSpLocks/>
          </p:cNvCxnSpPr>
          <p:nvPr/>
        </p:nvCxnSpPr>
        <p:spPr>
          <a:xfrm>
            <a:off x="11675562" y="1175406"/>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71507FE-E212-4BD3-8411-F88C557C8DD5}"/>
              </a:ext>
            </a:extLst>
          </p:cNvPr>
          <p:cNvCxnSpPr>
            <a:cxnSpLocks/>
          </p:cNvCxnSpPr>
          <p:nvPr/>
        </p:nvCxnSpPr>
        <p:spPr>
          <a:xfrm flipH="1">
            <a:off x="1543283" y="6383481"/>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DBAB74D-8094-41A1-9C15-1C78722820B4}"/>
              </a:ext>
            </a:extLst>
          </p:cNvPr>
          <p:cNvCxnSpPr>
            <a:cxnSpLocks/>
          </p:cNvCxnSpPr>
          <p:nvPr/>
        </p:nvCxnSpPr>
        <p:spPr>
          <a:xfrm>
            <a:off x="15432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664FA82-3612-4272-8A5D-F944F387336B}"/>
              </a:ext>
            </a:extLst>
          </p:cNvPr>
          <p:cNvCxnSpPr>
            <a:cxnSpLocks/>
          </p:cNvCxnSpPr>
          <p:nvPr/>
        </p:nvCxnSpPr>
        <p:spPr>
          <a:xfrm flipH="1">
            <a:off x="1543283" y="6213762"/>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833B94-D319-4ED8-8A9C-484FD6FC7528}"/>
              </a:ext>
            </a:extLst>
          </p:cNvPr>
          <p:cNvCxnSpPr>
            <a:cxnSpLocks/>
          </p:cNvCxnSpPr>
          <p:nvPr/>
        </p:nvCxnSpPr>
        <p:spPr>
          <a:xfrm>
            <a:off x="4225636" y="12083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FF5CAB9-3ABA-4E9C-8969-5774B69F5BAF}"/>
              </a:ext>
            </a:extLst>
          </p:cNvPr>
          <p:cNvCxnSpPr>
            <a:cxnSpLocks/>
          </p:cNvCxnSpPr>
          <p:nvPr/>
        </p:nvCxnSpPr>
        <p:spPr>
          <a:xfrm>
            <a:off x="11495396" y="1208398"/>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17" name="Picture 16" descr="A picture containing toy, doll&#10;&#10;Description automatically generated">
            <a:extLst>
              <a:ext uri="{FF2B5EF4-FFF2-40B4-BE49-F238E27FC236}">
                <a16:creationId xmlns:a16="http://schemas.microsoft.com/office/drawing/2014/main" id="{F784EBFF-5E0A-4CF3-BCE3-D8FA177CFA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9516" y="2043342"/>
            <a:ext cx="2703843" cy="4452912"/>
          </a:xfrm>
          <a:prstGeom prst="rect">
            <a:avLst/>
          </a:prstGeom>
        </p:spPr>
      </p:pic>
      <p:sp>
        <p:nvSpPr>
          <p:cNvPr id="56" name="Rectangle 55">
            <a:extLst>
              <a:ext uri="{FF2B5EF4-FFF2-40B4-BE49-F238E27FC236}">
                <a16:creationId xmlns:a16="http://schemas.microsoft.com/office/drawing/2014/main" id="{A77F7916-47F5-4F94-AAA2-E8AF0BED62BB}"/>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Graphic 56" descr="Close">
            <a:extLst>
              <a:ext uri="{FF2B5EF4-FFF2-40B4-BE49-F238E27FC236}">
                <a16:creationId xmlns:a16="http://schemas.microsoft.com/office/drawing/2014/main" id="{DEE7844F-A845-4914-8B33-96E3E59C58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 name="Snip Diagonal Corner Rectangle 6">
            <a:extLst>
              <a:ext uri="{FF2B5EF4-FFF2-40B4-BE49-F238E27FC236}">
                <a16:creationId xmlns:a16="http://schemas.microsoft.com/office/drawing/2014/main" id="{34105ED3-B9C2-0D56-0DCE-0E1FC316A3B1}"/>
              </a:ext>
            </a:extLst>
          </p:cNvPr>
          <p:cNvSpPr/>
          <p:nvPr/>
        </p:nvSpPr>
        <p:spPr>
          <a:xfrm>
            <a:off x="1390651" y="679167"/>
            <a:ext cx="8372474" cy="1938992"/>
          </a:xfrm>
          <a:prstGeom prst="snip2DiagRect">
            <a:avLst>
              <a:gd name="adj1" fmla="val 0"/>
              <a:gd name="adj2" fmla="val 0"/>
            </a:avLst>
          </a:prstGeom>
          <a:solidFill>
            <a:schemeClr val="bg1"/>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1.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Tại</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sao</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những</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hôm</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trời</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rét</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chạm</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tay</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ghế</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sắt</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tay</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ta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giác</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lạnh</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alt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EECFF258-F370-ADE3-1BCA-6DDFB71F4741}"/>
              </a:ext>
            </a:extLst>
          </p:cNvPr>
          <p:cNvSpPr txBox="1"/>
          <p:nvPr/>
        </p:nvSpPr>
        <p:spPr>
          <a:xfrm>
            <a:off x="2483125" y="3510427"/>
            <a:ext cx="7041875" cy="2308324"/>
          </a:xfrm>
          <a:custGeom>
            <a:avLst/>
            <a:gdLst>
              <a:gd name="connsiteX0" fmla="*/ 0 w 7041875"/>
              <a:gd name="connsiteY0" fmla="*/ 0 h 2308324"/>
              <a:gd name="connsiteX1" fmla="*/ 7041875 w 7041875"/>
              <a:gd name="connsiteY1" fmla="*/ 0 h 2308324"/>
              <a:gd name="connsiteX2" fmla="*/ 7041875 w 7041875"/>
              <a:gd name="connsiteY2" fmla="*/ 2308324 h 2308324"/>
              <a:gd name="connsiteX3" fmla="*/ 0 w 7041875"/>
              <a:gd name="connsiteY3" fmla="*/ 2308324 h 2308324"/>
              <a:gd name="connsiteX4" fmla="*/ 0 w 7041875"/>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1875" h="2308324" fill="none" extrusionOk="0">
                <a:moveTo>
                  <a:pt x="0" y="0"/>
                </a:moveTo>
                <a:cubicBezTo>
                  <a:pt x="2267655" y="5222"/>
                  <a:pt x="6221440" y="24918"/>
                  <a:pt x="7041875" y="0"/>
                </a:cubicBezTo>
                <a:cubicBezTo>
                  <a:pt x="6880630" y="295473"/>
                  <a:pt x="6998115" y="1186317"/>
                  <a:pt x="7041875" y="2308324"/>
                </a:cubicBezTo>
                <a:cubicBezTo>
                  <a:pt x="4419082" y="2143563"/>
                  <a:pt x="2370010" y="2426474"/>
                  <a:pt x="0" y="2308324"/>
                </a:cubicBezTo>
                <a:cubicBezTo>
                  <a:pt x="-55725" y="1490219"/>
                  <a:pt x="17072" y="609588"/>
                  <a:pt x="0" y="0"/>
                </a:cubicBezTo>
                <a:close/>
              </a:path>
              <a:path w="7041875" h="2308324" stroke="0" extrusionOk="0">
                <a:moveTo>
                  <a:pt x="0" y="0"/>
                </a:moveTo>
                <a:cubicBezTo>
                  <a:pt x="1262648" y="11849"/>
                  <a:pt x="3790907" y="-161459"/>
                  <a:pt x="7041875" y="0"/>
                </a:cubicBezTo>
                <a:cubicBezTo>
                  <a:pt x="7045005" y="699270"/>
                  <a:pt x="6940699" y="2031698"/>
                  <a:pt x="7041875" y="2308324"/>
                </a:cubicBezTo>
                <a:cubicBezTo>
                  <a:pt x="5247884" y="2162464"/>
                  <a:pt x="1210197"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solidFill>
                  <a:srgbClr val="FF0000"/>
                </a:solidFill>
                <a:latin typeface="Calibri" panose="020F0502020204030204" pitchFamily="34" charset="0"/>
                <a:cs typeface="Calibri" panose="020F0502020204030204" pitchFamily="34" charset="0"/>
              </a:rPr>
              <a:t>Những ngày trời rét, khi chạm vào ghế sắt, tay ta đã truyền nhiệt cho ghế (vật lạnh hơn) do đó ta có cảm giác lạnh.</a:t>
            </a:r>
          </a:p>
        </p:txBody>
      </p:sp>
      <p:sp>
        <p:nvSpPr>
          <p:cNvPr id="8" name="Freeform: Shape 34">
            <a:extLst>
              <a:ext uri="{FF2B5EF4-FFF2-40B4-BE49-F238E27FC236}">
                <a16:creationId xmlns:a16="http://schemas.microsoft.com/office/drawing/2014/main" id="{C80549E7-DBCD-A356-E1AA-F3C563829690}"/>
              </a:ext>
            </a:extLst>
          </p:cNvPr>
          <p:cNvSpPr/>
          <p:nvPr/>
        </p:nvSpPr>
        <p:spPr>
          <a:xfrm>
            <a:off x="1515859" y="25706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202740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up)">
                                      <p:cBhvr>
                                        <p:cTn id="11" dur="500"/>
                                        <p:tgtEl>
                                          <p:spTgt spid="6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right)">
                                      <p:cBhvr>
                                        <p:cTn id="15" dur="500"/>
                                        <p:tgtEl>
                                          <p:spTgt spid="6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right)">
                                      <p:cBhvr>
                                        <p:cTn id="27" dur="500"/>
                                        <p:tgtEl>
                                          <p:spTgt spid="6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left)">
                                      <p:cBhvr>
                                        <p:cTn id="31" dur="500"/>
                                        <p:tgtEl>
                                          <p:spTgt spid="6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C2C8893-E152-48C0-B9E6-5C2DEF3D76CD}"/>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7322F50B-7E6B-4BF0-92D1-0FC726A6980E}"/>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235292" y="924792"/>
            <a:ext cx="3522099" cy="4284517"/>
          </a:xfrm>
          <a:prstGeom prst="rect">
            <a:avLst/>
          </a:prstGeom>
        </p:spPr>
      </p:pic>
      <p:pic>
        <p:nvPicPr>
          <p:cNvPr id="59" name="Picture 58">
            <a:extLst>
              <a:ext uri="{FF2B5EF4-FFF2-40B4-BE49-F238E27FC236}">
                <a16:creationId xmlns:a16="http://schemas.microsoft.com/office/drawing/2014/main" id="{1C1BC574-0D8D-4605-8D67-8A7BAF463D85}"/>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836489" y="2579159"/>
            <a:ext cx="3050712" cy="3955310"/>
          </a:xfrm>
          <a:prstGeom prst="rect">
            <a:avLst/>
          </a:prstGeom>
        </p:spPr>
      </p:pic>
      <p:cxnSp>
        <p:nvCxnSpPr>
          <p:cNvPr id="60" name="Straight Connector 59">
            <a:extLst>
              <a:ext uri="{FF2B5EF4-FFF2-40B4-BE49-F238E27FC236}">
                <a16:creationId xmlns:a16="http://schemas.microsoft.com/office/drawing/2014/main" id="{5E7B490A-3A2A-4CB2-8005-0AB3273AA0C1}"/>
              </a:ext>
            </a:extLst>
          </p:cNvPr>
          <p:cNvCxnSpPr>
            <a:cxnSpLocks/>
          </p:cNvCxnSpPr>
          <p:nvPr/>
        </p:nvCxnSpPr>
        <p:spPr>
          <a:xfrm>
            <a:off x="4225636" y="10559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B49A8F-DEB2-4124-B930-29D6874B61BA}"/>
              </a:ext>
            </a:extLst>
          </p:cNvPr>
          <p:cNvCxnSpPr>
            <a:cxnSpLocks/>
          </p:cNvCxnSpPr>
          <p:nvPr/>
        </p:nvCxnSpPr>
        <p:spPr>
          <a:xfrm>
            <a:off x="13908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00320A2-A015-4162-B5C5-7752966FE02B}"/>
              </a:ext>
            </a:extLst>
          </p:cNvPr>
          <p:cNvCxnSpPr>
            <a:cxnSpLocks/>
          </p:cNvCxnSpPr>
          <p:nvPr/>
        </p:nvCxnSpPr>
        <p:spPr>
          <a:xfrm>
            <a:off x="11675562" y="1175406"/>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71507FE-E212-4BD3-8411-F88C557C8DD5}"/>
              </a:ext>
            </a:extLst>
          </p:cNvPr>
          <p:cNvCxnSpPr>
            <a:cxnSpLocks/>
          </p:cNvCxnSpPr>
          <p:nvPr/>
        </p:nvCxnSpPr>
        <p:spPr>
          <a:xfrm flipH="1">
            <a:off x="1543283" y="6383481"/>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DBAB74D-8094-41A1-9C15-1C78722820B4}"/>
              </a:ext>
            </a:extLst>
          </p:cNvPr>
          <p:cNvCxnSpPr>
            <a:cxnSpLocks/>
          </p:cNvCxnSpPr>
          <p:nvPr/>
        </p:nvCxnSpPr>
        <p:spPr>
          <a:xfrm>
            <a:off x="15432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664FA82-3612-4272-8A5D-F944F387336B}"/>
              </a:ext>
            </a:extLst>
          </p:cNvPr>
          <p:cNvCxnSpPr>
            <a:cxnSpLocks/>
          </p:cNvCxnSpPr>
          <p:nvPr/>
        </p:nvCxnSpPr>
        <p:spPr>
          <a:xfrm flipH="1">
            <a:off x="1543283" y="6213762"/>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833B94-D319-4ED8-8A9C-484FD6FC7528}"/>
              </a:ext>
            </a:extLst>
          </p:cNvPr>
          <p:cNvCxnSpPr>
            <a:cxnSpLocks/>
          </p:cNvCxnSpPr>
          <p:nvPr/>
        </p:nvCxnSpPr>
        <p:spPr>
          <a:xfrm>
            <a:off x="4225636" y="12083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FF5CAB9-3ABA-4E9C-8969-5774B69F5BAF}"/>
              </a:ext>
            </a:extLst>
          </p:cNvPr>
          <p:cNvCxnSpPr>
            <a:cxnSpLocks/>
          </p:cNvCxnSpPr>
          <p:nvPr/>
        </p:nvCxnSpPr>
        <p:spPr>
          <a:xfrm>
            <a:off x="11495396" y="1208398"/>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56" name="Rectangle 55">
            <a:extLst>
              <a:ext uri="{FF2B5EF4-FFF2-40B4-BE49-F238E27FC236}">
                <a16:creationId xmlns:a16="http://schemas.microsoft.com/office/drawing/2014/main" id="{A77F7916-47F5-4F94-AAA2-E8AF0BED62BB}"/>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Graphic 56" descr="Close">
            <a:extLst>
              <a:ext uri="{FF2B5EF4-FFF2-40B4-BE49-F238E27FC236}">
                <a16:creationId xmlns:a16="http://schemas.microsoft.com/office/drawing/2014/main" id="{DEE7844F-A845-4914-8B33-96E3E59C58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 name="Snip Diagonal Corner Rectangle 6">
            <a:extLst>
              <a:ext uri="{FF2B5EF4-FFF2-40B4-BE49-F238E27FC236}">
                <a16:creationId xmlns:a16="http://schemas.microsoft.com/office/drawing/2014/main" id="{34105ED3-B9C2-0D56-0DCE-0E1FC316A3B1}"/>
              </a:ext>
            </a:extLst>
          </p:cNvPr>
          <p:cNvSpPr/>
          <p:nvPr/>
        </p:nvSpPr>
        <p:spPr>
          <a:xfrm>
            <a:off x="1390651" y="679167"/>
            <a:ext cx="8372474" cy="1569660"/>
          </a:xfrm>
          <a:prstGeom prst="snip2DiagRect">
            <a:avLst>
              <a:gd name="adj1" fmla="val 0"/>
              <a:gd name="adj2" fmla="val 0"/>
            </a:avLst>
          </a:prstGeom>
          <a:solidFill>
            <a:schemeClr val="bg1"/>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Tại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sao</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khi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chạm</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tay</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ghế</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gỗ</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nhựa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tay</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ta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giác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lạnh</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bằng</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khi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chạm</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ghế</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sắt</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EECFF258-F370-ADE3-1BCA-6DDFB71F4741}"/>
              </a:ext>
            </a:extLst>
          </p:cNvPr>
          <p:cNvSpPr txBox="1"/>
          <p:nvPr/>
        </p:nvSpPr>
        <p:spPr>
          <a:xfrm>
            <a:off x="1514475" y="3158002"/>
            <a:ext cx="8029575" cy="3046988"/>
          </a:xfrm>
          <a:custGeom>
            <a:avLst/>
            <a:gdLst>
              <a:gd name="connsiteX0" fmla="*/ 0 w 8029575"/>
              <a:gd name="connsiteY0" fmla="*/ 0 h 3046988"/>
              <a:gd name="connsiteX1" fmla="*/ 8029575 w 8029575"/>
              <a:gd name="connsiteY1" fmla="*/ 0 h 3046988"/>
              <a:gd name="connsiteX2" fmla="*/ 8029575 w 8029575"/>
              <a:gd name="connsiteY2" fmla="*/ 3046988 h 3046988"/>
              <a:gd name="connsiteX3" fmla="*/ 0 w 8029575"/>
              <a:gd name="connsiteY3" fmla="*/ 3046988 h 3046988"/>
              <a:gd name="connsiteX4" fmla="*/ 0 w 8029575"/>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9575" h="3046988" fill="none" extrusionOk="0">
                <a:moveTo>
                  <a:pt x="0" y="0"/>
                </a:moveTo>
                <a:cubicBezTo>
                  <a:pt x="3388999" y="5222"/>
                  <a:pt x="5534159" y="24918"/>
                  <a:pt x="8029575" y="0"/>
                </a:cubicBezTo>
                <a:cubicBezTo>
                  <a:pt x="7868330" y="1071537"/>
                  <a:pt x="7985815" y="2405261"/>
                  <a:pt x="8029575" y="3046988"/>
                </a:cubicBezTo>
                <a:cubicBezTo>
                  <a:pt x="4835337" y="2882227"/>
                  <a:pt x="2500168" y="3165138"/>
                  <a:pt x="0" y="3046988"/>
                </a:cubicBezTo>
                <a:cubicBezTo>
                  <a:pt x="-55725" y="1822382"/>
                  <a:pt x="17072" y="646376"/>
                  <a:pt x="0" y="0"/>
                </a:cubicBezTo>
                <a:close/>
              </a:path>
              <a:path w="8029575" h="3046988" stroke="0" extrusionOk="0">
                <a:moveTo>
                  <a:pt x="0" y="0"/>
                </a:moveTo>
                <a:cubicBezTo>
                  <a:pt x="2765870" y="11849"/>
                  <a:pt x="7207999" y="-161459"/>
                  <a:pt x="8029575" y="0"/>
                </a:cubicBezTo>
                <a:cubicBezTo>
                  <a:pt x="8032705" y="810180"/>
                  <a:pt x="7928399" y="1773659"/>
                  <a:pt x="8029575" y="3046988"/>
                </a:cubicBezTo>
                <a:cubicBezTo>
                  <a:pt x="7169727" y="2901128"/>
                  <a:pt x="828445"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b="1" dirty="0">
                <a:solidFill>
                  <a:srgbClr val="FF0000"/>
                </a:solidFill>
                <a:latin typeface="Calibri" panose="020F0502020204030204" pitchFamily="34" charset="0"/>
                <a:cs typeface="Calibri" panose="020F0502020204030204" pitchFamily="34" charset="0"/>
              </a:rPr>
              <a:t>Khi ta chạm tay vào ghế gỗ (nhựa), tay ta truyền nhiệt cho ghế gỗ (nhựa) nhưng do gỗ, nhựa dẫn nhiệt kém nên tay ta không bị mất nhiệt nhanh như khi chạm vào ghế sắt. Vì vậy tay không có cảm giác lạnh như khi chạm vào ghế sắt.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Freeform: Shape 34">
            <a:extLst>
              <a:ext uri="{FF2B5EF4-FFF2-40B4-BE49-F238E27FC236}">
                <a16:creationId xmlns:a16="http://schemas.microsoft.com/office/drawing/2014/main" id="{C80549E7-DBCD-A356-E1AA-F3C563829690}"/>
              </a:ext>
            </a:extLst>
          </p:cNvPr>
          <p:cNvSpPr/>
          <p:nvPr/>
        </p:nvSpPr>
        <p:spPr>
          <a:xfrm>
            <a:off x="1353934" y="22277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7" name="Picture 6" descr="A picture containing toy, doll&#10;&#10;Description automatically generated">
            <a:extLst>
              <a:ext uri="{FF2B5EF4-FFF2-40B4-BE49-F238E27FC236}">
                <a16:creationId xmlns:a16="http://schemas.microsoft.com/office/drawing/2014/main" id="{1D677B71-1AB9-9134-91D0-2898BD908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191" y="1919517"/>
            <a:ext cx="2703843" cy="4452912"/>
          </a:xfrm>
          <a:prstGeom prst="rect">
            <a:avLst/>
          </a:prstGeom>
        </p:spPr>
      </p:pic>
    </p:spTree>
    <p:extLst>
      <p:ext uri="{BB962C8B-B14F-4D97-AF65-F5344CB8AC3E}">
        <p14:creationId xmlns:p14="http://schemas.microsoft.com/office/powerpoint/2010/main" val="657706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up)">
                                      <p:cBhvr>
                                        <p:cTn id="11" dur="500"/>
                                        <p:tgtEl>
                                          <p:spTgt spid="6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right)">
                                      <p:cBhvr>
                                        <p:cTn id="15" dur="500"/>
                                        <p:tgtEl>
                                          <p:spTgt spid="6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right)">
                                      <p:cBhvr>
                                        <p:cTn id="27" dur="500"/>
                                        <p:tgtEl>
                                          <p:spTgt spid="6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left)">
                                      <p:cBhvr>
                                        <p:cTn id="31" dur="500"/>
                                        <p:tgtEl>
                                          <p:spTgt spid="6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299C43-8CC1-42D7-8A2C-DF61BB20EAA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BB636DD-9268-4F49-A3C7-A2CC64A99D22}"/>
              </a:ext>
            </a:extLst>
          </p:cNvPr>
          <p:cNvPicPr>
            <a:picLocks noChangeAspect="1"/>
          </p:cNvPicPr>
          <p:nvPr/>
        </p:nvPicPr>
        <p:blipFill>
          <a:blip r:embed="rId2"/>
          <a:stretch>
            <a:fillRect/>
          </a:stretch>
        </p:blipFill>
        <p:spPr>
          <a:xfrm rot="5400000">
            <a:off x="10678685" y="1631085"/>
            <a:ext cx="3800475" cy="552450"/>
          </a:xfrm>
          <a:prstGeom prst="rect">
            <a:avLst/>
          </a:prstGeom>
        </p:spPr>
      </p:pic>
      <p:sp>
        <p:nvSpPr>
          <p:cNvPr id="6" name="Rectangle 5">
            <a:extLst>
              <a:ext uri="{FF2B5EF4-FFF2-40B4-BE49-F238E27FC236}">
                <a16:creationId xmlns:a16="http://schemas.microsoft.com/office/drawing/2014/main" id="{FB7B3C0A-AAE8-47F6-BB3E-CCD97719867B}"/>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lose">
            <a:extLst>
              <a:ext uri="{FF2B5EF4-FFF2-40B4-BE49-F238E27FC236}">
                <a16:creationId xmlns:a16="http://schemas.microsoft.com/office/drawing/2014/main" id="{58082247-6377-4C84-A006-0EF186E565E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8" name="Rectangle 7">
            <a:extLst>
              <a:ext uri="{FF2B5EF4-FFF2-40B4-BE49-F238E27FC236}">
                <a16:creationId xmlns:a16="http://schemas.microsoft.com/office/drawing/2014/main" id="{D8ABFB40-3E0F-4C94-9990-0FB8B17C3E0B}"/>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048A337-F4D2-4C51-B660-DBAF773963F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95001E94-1006-4169-A40F-845FA118C261}"/>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32F700D-405D-4D85-9F8B-E2BA3150854A}"/>
              </a:ext>
            </a:extLst>
          </p:cNvPr>
          <p:cNvGrpSpPr/>
          <p:nvPr/>
        </p:nvGrpSpPr>
        <p:grpSpPr>
          <a:xfrm>
            <a:off x="413314" y="518681"/>
            <a:ext cx="311797" cy="167984"/>
            <a:chOff x="2858712" y="1880751"/>
            <a:chExt cx="346363" cy="304800"/>
          </a:xfrm>
        </p:grpSpPr>
        <p:cxnSp>
          <p:nvCxnSpPr>
            <p:cNvPr id="21" name="Straight Connector 20">
              <a:extLst>
                <a:ext uri="{FF2B5EF4-FFF2-40B4-BE49-F238E27FC236}">
                  <a16:creationId xmlns:a16="http://schemas.microsoft.com/office/drawing/2014/main" id="{68AA1E24-8CED-4005-8BE4-79B8BB6DCD18}"/>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306830-5662-443C-A757-965E13534FB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D2097B-CF02-4E58-9E82-2700DDC97973}"/>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DF3C2C9E-182A-4DF7-8C34-83A1D12488B3}"/>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235292" y="924792"/>
            <a:ext cx="3522099" cy="4284517"/>
          </a:xfrm>
          <a:prstGeom prst="rect">
            <a:avLst/>
          </a:prstGeom>
        </p:spPr>
      </p:pic>
      <p:pic>
        <p:nvPicPr>
          <p:cNvPr id="30" name="Picture 29">
            <a:extLst>
              <a:ext uri="{FF2B5EF4-FFF2-40B4-BE49-F238E27FC236}">
                <a16:creationId xmlns:a16="http://schemas.microsoft.com/office/drawing/2014/main" id="{0C8EA7CA-819E-4CE9-BA99-F8D69203B2E5}"/>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836489" y="2579159"/>
            <a:ext cx="3050712" cy="3955310"/>
          </a:xfrm>
          <a:prstGeom prst="rect">
            <a:avLst/>
          </a:prstGeom>
        </p:spPr>
      </p:pic>
      <p:cxnSp>
        <p:nvCxnSpPr>
          <p:cNvPr id="31" name="Straight Connector 30">
            <a:extLst>
              <a:ext uri="{FF2B5EF4-FFF2-40B4-BE49-F238E27FC236}">
                <a16:creationId xmlns:a16="http://schemas.microsoft.com/office/drawing/2014/main" id="{49F99B9E-9D2B-4868-964F-7E3D4396270B}"/>
              </a:ext>
            </a:extLst>
          </p:cNvPr>
          <p:cNvCxnSpPr>
            <a:cxnSpLocks/>
          </p:cNvCxnSpPr>
          <p:nvPr/>
        </p:nvCxnSpPr>
        <p:spPr>
          <a:xfrm>
            <a:off x="4225636" y="10559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7B0801-FF42-493C-A449-6F36F1575B3C}"/>
              </a:ext>
            </a:extLst>
          </p:cNvPr>
          <p:cNvCxnSpPr>
            <a:cxnSpLocks/>
          </p:cNvCxnSpPr>
          <p:nvPr/>
        </p:nvCxnSpPr>
        <p:spPr>
          <a:xfrm>
            <a:off x="13908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E6ECE3-54A0-4B9F-81C0-B7B1E4E4456D}"/>
              </a:ext>
            </a:extLst>
          </p:cNvPr>
          <p:cNvCxnSpPr>
            <a:cxnSpLocks/>
          </p:cNvCxnSpPr>
          <p:nvPr/>
        </p:nvCxnSpPr>
        <p:spPr>
          <a:xfrm>
            <a:off x="11675562" y="1175406"/>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96BDF3-3489-427C-A3E8-9545FA4E34DC}"/>
              </a:ext>
            </a:extLst>
          </p:cNvPr>
          <p:cNvCxnSpPr>
            <a:cxnSpLocks/>
          </p:cNvCxnSpPr>
          <p:nvPr/>
        </p:nvCxnSpPr>
        <p:spPr>
          <a:xfrm flipH="1">
            <a:off x="1543283" y="6383481"/>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68B82AF-81FF-4002-B3A1-E341BB4DDB81}"/>
              </a:ext>
            </a:extLst>
          </p:cNvPr>
          <p:cNvCxnSpPr>
            <a:cxnSpLocks/>
          </p:cNvCxnSpPr>
          <p:nvPr/>
        </p:nvCxnSpPr>
        <p:spPr>
          <a:xfrm>
            <a:off x="15432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0615A8-9C7C-4DD0-9FDC-481237E39F38}"/>
              </a:ext>
            </a:extLst>
          </p:cNvPr>
          <p:cNvCxnSpPr>
            <a:cxnSpLocks/>
          </p:cNvCxnSpPr>
          <p:nvPr/>
        </p:nvCxnSpPr>
        <p:spPr>
          <a:xfrm flipH="1">
            <a:off x="1543283" y="6213762"/>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E6E989-1A14-420F-B8A7-82A5C2404D4C}"/>
              </a:ext>
            </a:extLst>
          </p:cNvPr>
          <p:cNvCxnSpPr>
            <a:cxnSpLocks/>
          </p:cNvCxnSpPr>
          <p:nvPr/>
        </p:nvCxnSpPr>
        <p:spPr>
          <a:xfrm>
            <a:off x="4225636" y="12083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45A8D69-CD62-4AD1-AE5A-122DB0C4BADB}"/>
              </a:ext>
            </a:extLst>
          </p:cNvPr>
          <p:cNvCxnSpPr>
            <a:cxnSpLocks/>
          </p:cNvCxnSpPr>
          <p:nvPr/>
        </p:nvCxnSpPr>
        <p:spPr>
          <a:xfrm>
            <a:off x="11495396" y="1208398"/>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sp>
        <p:nvSpPr>
          <p:cNvPr id="48" name="矩形: 圆角 6">
            <a:extLst>
              <a:ext uri="{FF2B5EF4-FFF2-40B4-BE49-F238E27FC236}">
                <a16:creationId xmlns:a16="http://schemas.microsoft.com/office/drawing/2014/main" id="{31BBC9FE-E5DF-4565-A10D-1FBD81A85397}"/>
              </a:ext>
            </a:extLst>
          </p:cNvPr>
          <p:cNvSpPr/>
          <p:nvPr/>
        </p:nvSpPr>
        <p:spPr>
          <a:xfrm>
            <a:off x="2415453" y="1909008"/>
            <a:ext cx="8332786" cy="4054190"/>
          </a:xfrm>
          <a:prstGeom prst="roundRect">
            <a:avLst>
              <a:gd name="adj" fmla="val 6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49" name="Group 48">
            <a:extLst>
              <a:ext uri="{FF2B5EF4-FFF2-40B4-BE49-F238E27FC236}">
                <a16:creationId xmlns:a16="http://schemas.microsoft.com/office/drawing/2014/main" id="{1E3ECA8C-0103-40FA-AA6B-ADB45F677CC5}"/>
              </a:ext>
            </a:extLst>
          </p:cNvPr>
          <p:cNvGrpSpPr/>
          <p:nvPr/>
        </p:nvGrpSpPr>
        <p:grpSpPr>
          <a:xfrm>
            <a:off x="2139389" y="1678681"/>
            <a:ext cx="2973771" cy="936786"/>
            <a:chOff x="627795" y="1010002"/>
            <a:chExt cx="3246114" cy="936786"/>
          </a:xfrm>
        </p:grpSpPr>
        <p:sp>
          <p:nvSpPr>
            <p:cNvPr id="50" name="矩形: 圆顶角 14">
              <a:extLst>
                <a:ext uri="{FF2B5EF4-FFF2-40B4-BE49-F238E27FC236}">
                  <a16:creationId xmlns:a16="http://schemas.microsoft.com/office/drawing/2014/main" id="{941BDD83-C19E-439F-AE38-8204ED7BC63C}"/>
                </a:ext>
              </a:extLst>
            </p:cNvPr>
            <p:cNvSpPr/>
            <p:nvPr/>
          </p:nvSpPr>
          <p:spPr>
            <a:xfrm rot="5400000">
              <a:off x="1782459" y="-144662"/>
              <a:ext cx="936786" cy="3246114"/>
            </a:xfrm>
            <a:prstGeom prst="round2SameRect">
              <a:avLst>
                <a:gd name="adj1" fmla="val 48983"/>
                <a:gd name="adj2" fmla="val 0"/>
              </a:avLst>
            </a:prstGeom>
            <a:solidFill>
              <a:srgbClr val="28D1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B050"/>
                </a:solidFill>
                <a:effectLst/>
                <a:uLnTx/>
                <a:uFillTx/>
                <a:latin typeface="Calibri" panose="020F0502020204030204"/>
                <a:ea typeface="等线" panose="02010600030101010101" pitchFamily="2" charset="-122"/>
                <a:cs typeface="+mn-cs"/>
              </a:endParaRPr>
            </a:p>
          </p:txBody>
        </p:sp>
        <p:sp>
          <p:nvSpPr>
            <p:cNvPr id="51" name="TextBox 50">
              <a:extLst>
                <a:ext uri="{FF2B5EF4-FFF2-40B4-BE49-F238E27FC236}">
                  <a16:creationId xmlns:a16="http://schemas.microsoft.com/office/drawing/2014/main" id="{4A643E2D-D63C-45E1-B030-C3F11C43643F}"/>
                </a:ext>
              </a:extLst>
            </p:cNvPr>
            <p:cNvSpPr txBox="1"/>
            <p:nvPr/>
          </p:nvSpPr>
          <p:spPr>
            <a:xfrm>
              <a:off x="763466" y="1062896"/>
              <a:ext cx="296860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Ghi</a:t>
              </a:r>
              <a:r>
                <a:rPr kumimoji="0" lang="en-US" sz="4800" b="1" i="0" u="none" strike="noStrike" kern="1200" cap="none" spc="0" normalizeH="0" baseline="0" noProof="0" dirty="0">
                  <a:ln>
                    <a:no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nhớ</a:t>
              </a:r>
              <a:endParaRPr kumimoji="0" lang="en-US" sz="4800" b="1" i="0" u="none" strike="noStrike" kern="1200" cap="none" spc="0" normalizeH="0" baseline="0" noProof="0" dirty="0">
                <a:ln>
                  <a:no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endParaRPr>
            </a:p>
          </p:txBody>
        </p:sp>
      </p:grpSp>
      <p:sp>
        <p:nvSpPr>
          <p:cNvPr id="3" name="TextBox 2">
            <a:extLst>
              <a:ext uri="{FF2B5EF4-FFF2-40B4-BE49-F238E27FC236}">
                <a16:creationId xmlns:a16="http://schemas.microsoft.com/office/drawing/2014/main" id="{60FA79C2-9725-45DB-BF11-49FCA86182FF}"/>
              </a:ext>
            </a:extLst>
          </p:cNvPr>
          <p:cNvSpPr txBox="1"/>
          <p:nvPr/>
        </p:nvSpPr>
        <p:spPr>
          <a:xfrm>
            <a:off x="2461154" y="2785186"/>
            <a:ext cx="8190948" cy="3647152"/>
          </a:xfrm>
          <a:prstGeom prst="rect">
            <a:avLst/>
          </a:prstGeom>
          <a:noFill/>
        </p:spPr>
        <p:txBody>
          <a:bodyPr wrap="square">
            <a:spAutoFit/>
          </a:bodyPr>
          <a:lstStyle/>
          <a:p>
            <a:pPr marL="0" marR="0" lvl="0" indent="46355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Những</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vật</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dẫn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nhiệt</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tốt</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kim</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loại</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đồng</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nhôm</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46355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Những</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vật</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dẫn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nhiệt</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kém</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gỗ</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nhựa</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len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bông</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b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3" name="Picture 52" descr="Diagram&#10;&#10;Description automatically generated">
            <a:extLst>
              <a:ext uri="{FF2B5EF4-FFF2-40B4-BE49-F238E27FC236}">
                <a16:creationId xmlns:a16="http://schemas.microsoft.com/office/drawing/2014/main" id="{CDDF29EB-389C-4B77-89E9-1E6B7140F2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6664" y="3622811"/>
            <a:ext cx="3011871" cy="3011871"/>
          </a:xfrm>
          <a:prstGeom prst="rect">
            <a:avLst/>
          </a:prstGeom>
        </p:spPr>
      </p:pic>
      <p:sp>
        <p:nvSpPr>
          <p:cNvPr id="54" name="Rectangle 53">
            <a:extLst>
              <a:ext uri="{FF2B5EF4-FFF2-40B4-BE49-F238E27FC236}">
                <a16:creationId xmlns:a16="http://schemas.microsoft.com/office/drawing/2014/main" id="{2F377899-AB0F-43EC-AAC4-F4F0C610237A}"/>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92F05E58-3DD5-4D74-81CF-C66DE12FD84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D79C0293-0AA3-4C8A-AAD9-143A5544DCF2}"/>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9D5FF20D-C6C3-4A99-94C8-F15F54242CBB}"/>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BD3D013F-BC4F-4C0B-892F-4DA03680133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BE9422DC-B24A-4CA3-BFE6-E39973EED5E3}"/>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5EF829A2-CCE5-4418-B5FF-AC748F804526}"/>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 name="Graphic 60" descr="Line arrow Straight">
            <a:extLst>
              <a:ext uri="{FF2B5EF4-FFF2-40B4-BE49-F238E27FC236}">
                <a16:creationId xmlns:a16="http://schemas.microsoft.com/office/drawing/2014/main" id="{3008B1D9-9637-4619-82CA-0F34BA39F15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62" name="Graphic 61" descr="Line arrow Straight">
            <a:extLst>
              <a:ext uri="{FF2B5EF4-FFF2-40B4-BE49-F238E27FC236}">
                <a16:creationId xmlns:a16="http://schemas.microsoft.com/office/drawing/2014/main" id="{9615FD32-D9E9-4CC3-8F10-15F9E7FE953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63" name="TextBox 62">
            <a:extLst>
              <a:ext uri="{FF2B5EF4-FFF2-40B4-BE49-F238E27FC236}">
                <a16:creationId xmlns:a16="http://schemas.microsoft.com/office/drawing/2014/main" id="{F45E268F-F11E-429F-B987-A5AC18EBAE2D}"/>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4" name="TextBox 63">
            <a:extLst>
              <a:ext uri="{FF2B5EF4-FFF2-40B4-BE49-F238E27FC236}">
                <a16:creationId xmlns:a16="http://schemas.microsoft.com/office/drawing/2014/main" id="{AE52408E-B7DE-4E6D-8817-6F8965DB7D36}"/>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5" name="TextBox 64">
            <a:extLst>
              <a:ext uri="{FF2B5EF4-FFF2-40B4-BE49-F238E27FC236}">
                <a16:creationId xmlns:a16="http://schemas.microsoft.com/office/drawing/2014/main" id="{4E966412-5BF1-4266-A60E-BE383BE6B9F9}"/>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6" name="TextBox 65">
            <a:extLst>
              <a:ext uri="{FF2B5EF4-FFF2-40B4-BE49-F238E27FC236}">
                <a16:creationId xmlns:a16="http://schemas.microsoft.com/office/drawing/2014/main" id="{A2AA0536-2690-4177-975F-FB849A15AFF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67" name="TextBox 66">
            <a:extLst>
              <a:ext uri="{FF2B5EF4-FFF2-40B4-BE49-F238E27FC236}">
                <a16:creationId xmlns:a16="http://schemas.microsoft.com/office/drawing/2014/main" id="{A2554673-6C30-4550-A53E-2FBA75A2DFC4}"/>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372312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500"/>
                                        <p:tgtEl>
                                          <p:spTgt spid="3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ppt_x"/>
                                          </p:val>
                                        </p:tav>
                                        <p:tav tm="100000">
                                          <p:val>
                                            <p:strVal val="#ppt_x"/>
                                          </p:val>
                                        </p:tav>
                                      </p:tavLst>
                                    </p:anim>
                                    <p:anim calcmode="lin" valueType="num">
                                      <p:cBhvr additive="base">
                                        <p:cTn id="41" dur="500" fill="hold"/>
                                        <p:tgtEl>
                                          <p:spTgt spid="48"/>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1000"/>
                                        <p:tgtEl>
                                          <p:spTgt spid="49"/>
                                        </p:tgtEl>
                                      </p:cBhvr>
                                    </p:animEffect>
                                    <p:anim calcmode="lin" valueType="num">
                                      <p:cBhvr>
                                        <p:cTn id="46" dur="1000" fill="hold"/>
                                        <p:tgtEl>
                                          <p:spTgt spid="49"/>
                                        </p:tgtEl>
                                        <p:attrNameLst>
                                          <p:attrName>ppt_x</p:attrName>
                                        </p:attrNameLst>
                                      </p:cBhvr>
                                      <p:tavLst>
                                        <p:tav tm="0">
                                          <p:val>
                                            <p:strVal val="#ppt_x"/>
                                          </p:val>
                                        </p:tav>
                                        <p:tav tm="100000">
                                          <p:val>
                                            <p:strVal val="#ppt_x"/>
                                          </p:val>
                                        </p:tav>
                                      </p:tavLst>
                                    </p:anim>
                                    <p:anim calcmode="lin" valueType="num">
                                      <p:cBhvr>
                                        <p:cTn id="4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7" name="Picture 6">
            <a:extLst>
              <a:ext uri="{FF2B5EF4-FFF2-40B4-BE49-F238E27FC236}">
                <a16:creationId xmlns:a16="http://schemas.microsoft.com/office/drawing/2014/main" id="{016CD9F3-7048-940C-686B-1AFEBC655C82}"/>
              </a:ext>
            </a:extLst>
          </p:cNvPr>
          <p:cNvPicPr>
            <a:picLocks noChangeAspect="1"/>
          </p:cNvPicPr>
          <p:nvPr/>
        </p:nvPicPr>
        <p:blipFill>
          <a:blip r:embed="rId9"/>
          <a:stretch>
            <a:fillRect/>
          </a:stretch>
        </p:blipFill>
        <p:spPr>
          <a:xfrm>
            <a:off x="3349894" y="608373"/>
            <a:ext cx="5511262" cy="1926503"/>
          </a:xfrm>
          <a:prstGeom prst="rect">
            <a:avLst/>
          </a:prstGeom>
        </p:spPr>
      </p:pic>
    </p:spTree>
    <p:extLst>
      <p:ext uri="{BB962C8B-B14F-4D97-AF65-F5344CB8AC3E}">
        <p14:creationId xmlns:p14="http://schemas.microsoft.com/office/powerpoint/2010/main" val="1471371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685800" y="304800"/>
            <a:ext cx="10963275"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2060"/>
                </a:solidFill>
                <a:latin typeface="Cambria" panose="02040503050406030204" pitchFamily="18" charset="0"/>
                <a:ea typeface="Cambria" panose="02040503050406030204" pitchFamily="18" charset="0"/>
              </a:rPr>
              <a:t>Có hai chiếc cốc có cùng hình dạng, kích thước nhưng làm từ hai chất khác nhau. Nêu cách làm để tìm hiểu chiếc cốc nào dẫn nhiệt tốt hơn.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50" name="Picture 2" descr="Cốc nhựa tròn - Việt Nhật Plastic">
            <a:extLst>
              <a:ext uri="{FF2B5EF4-FFF2-40B4-BE49-F238E27FC236}">
                <a16:creationId xmlns:a16="http://schemas.microsoft.com/office/drawing/2014/main" id="{2A539460-11F9-60E2-58CF-7E5796919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24384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F9E594A-EB11-9974-3A7B-7508FDDC2EDF}"/>
              </a:ext>
            </a:extLst>
          </p:cNvPr>
          <p:cNvPicPr>
            <a:picLocks noChangeAspect="1"/>
          </p:cNvPicPr>
          <p:nvPr/>
        </p:nvPicPr>
        <p:blipFill>
          <a:blip r:embed="rId3"/>
          <a:stretch>
            <a:fillRect/>
          </a:stretch>
        </p:blipFill>
        <p:spPr>
          <a:xfrm>
            <a:off x="6829424" y="2490787"/>
            <a:ext cx="3724081" cy="3433763"/>
          </a:xfrm>
          <a:prstGeom prst="rect">
            <a:avLst/>
          </a:prstGeom>
        </p:spPr>
      </p:pic>
    </p:spTree>
    <p:extLst>
      <p:ext uri="{BB962C8B-B14F-4D97-AF65-F5344CB8AC3E}">
        <p14:creationId xmlns:p14="http://schemas.microsoft.com/office/powerpoint/2010/main" val="26509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1257300" y="1126842"/>
            <a:ext cx="8010525" cy="3323987"/>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en-US"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Ta </a:t>
            </a:r>
            <a:r>
              <a:rPr kumimoji="0" lang="en-US" altLang="en-US" sz="4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tiến</a:t>
            </a:r>
            <a:r>
              <a:rPr kumimoji="0" lang="en-US" altLang="en-US"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altLang="en-US"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altLang="en-US"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đổ nước nóng vào hai cốc rồi dùng tay chạm vào thành cốc cảm nhận.</a:t>
            </a:r>
            <a:endParaRPr kumimoji="0" lang="en-US" altLang="en-US"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vi-VN" altLang="en-US" sz="4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Cốc nào dẫn nhiệt tốt hơn ta sẽ thấy nóng hơn.</a:t>
            </a:r>
            <a:endParaRPr kumimoji="0" lang="en-US" altLang="en-US" sz="4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0016" y="2024292"/>
            <a:ext cx="2703843" cy="4452912"/>
          </a:xfrm>
          <a:prstGeom prst="rect">
            <a:avLst/>
          </a:prstGeom>
        </p:spPr>
      </p:pic>
    </p:spTree>
    <p:extLst>
      <p:ext uri="{BB962C8B-B14F-4D97-AF65-F5344CB8AC3E}">
        <p14:creationId xmlns:p14="http://schemas.microsoft.com/office/powerpoint/2010/main" val="973513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67F1EB7C-1506-AF92-C44E-EC32AEAEC2E4}"/>
              </a:ext>
            </a:extLst>
          </p:cNvPr>
          <p:cNvPicPr>
            <a:picLocks noChangeAspect="1"/>
          </p:cNvPicPr>
          <p:nvPr/>
        </p:nvPicPr>
        <p:blipFill>
          <a:blip r:embed="rId9"/>
          <a:stretch>
            <a:fillRect/>
          </a:stretch>
        </p:blipFill>
        <p:spPr>
          <a:xfrm>
            <a:off x="3065599" y="564131"/>
            <a:ext cx="7108552" cy="3005588"/>
          </a:xfrm>
          <a:prstGeom prst="rect">
            <a:avLst/>
          </a:prstGeom>
        </p:spPr>
      </p:pic>
    </p:spTree>
    <p:extLst>
      <p:ext uri="{BB962C8B-B14F-4D97-AF65-F5344CB8AC3E}">
        <p14:creationId xmlns:p14="http://schemas.microsoft.com/office/powerpoint/2010/main" val="96969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Rounded Rectangle 6"/>
          <p:cNvSpPr/>
          <p:nvPr/>
        </p:nvSpPr>
        <p:spPr>
          <a:xfrm>
            <a:off x="1539139" y="518681"/>
            <a:ext cx="9775304" cy="5783796"/>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4" name="Rectangle 13">
            <a:extLst>
              <a:ext uri="{FF2B5EF4-FFF2-40B4-BE49-F238E27FC236}">
                <a16:creationId xmlns:a16="http://schemas.microsoft.com/office/drawing/2014/main" id="{9C35C742-3B37-49DC-A193-8887E2B8D3A3}"/>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14">
            <a:extLst>
              <a:ext uri="{FF2B5EF4-FFF2-40B4-BE49-F238E27FC236}">
                <a16:creationId xmlns:a16="http://schemas.microsoft.com/office/drawing/2014/main" id="{EBE8D23F-5D24-4D66-ACC1-694E6763A1FE}"/>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Rectangle 15">
            <a:extLst>
              <a:ext uri="{FF2B5EF4-FFF2-40B4-BE49-F238E27FC236}">
                <a16:creationId xmlns:a16="http://schemas.microsoft.com/office/drawing/2014/main" id="{E95F6831-79EC-4DBF-8644-0C30E9E444BA}"/>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Rectangle 16">
            <a:extLst>
              <a:ext uri="{FF2B5EF4-FFF2-40B4-BE49-F238E27FC236}">
                <a16:creationId xmlns:a16="http://schemas.microsoft.com/office/drawing/2014/main" id="{7B4CD97F-6CCE-47B1-8646-01AC12C9D6DE}"/>
              </a:ext>
            </a:extLst>
          </p:cNvPr>
          <p:cNvSpPr/>
          <p:nvPr/>
        </p:nvSpPr>
        <p:spPr>
          <a:xfrm>
            <a:off x="129297" y="3714750"/>
            <a:ext cx="914400" cy="595746"/>
          </a:xfrm>
          <a:prstGeom prst="rect">
            <a:avLst/>
          </a:prstGeom>
          <a:solidFill>
            <a:srgbClr val="D9ED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8" name="Rectangle 17">
            <a:extLst>
              <a:ext uri="{FF2B5EF4-FFF2-40B4-BE49-F238E27FC236}">
                <a16:creationId xmlns:a16="http://schemas.microsoft.com/office/drawing/2014/main" id="{A99CBEA4-F84C-4D62-89EA-E24C0A9D43F3}"/>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9" name="Rectangle 18">
            <a:extLst>
              <a:ext uri="{FF2B5EF4-FFF2-40B4-BE49-F238E27FC236}">
                <a16:creationId xmlns:a16="http://schemas.microsoft.com/office/drawing/2014/main" id="{4DD32204-DE98-4A28-87ED-3FF5138881B7}"/>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2" name="Rectangle 21">
            <a:extLst>
              <a:ext uri="{FF2B5EF4-FFF2-40B4-BE49-F238E27FC236}">
                <a16:creationId xmlns:a16="http://schemas.microsoft.com/office/drawing/2014/main" id="{45147D88-A15D-4C8E-86AE-552792A52F85}"/>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4" name="Graphic 23" descr="Line arrow Straight">
            <a:extLst>
              <a:ext uri="{FF2B5EF4-FFF2-40B4-BE49-F238E27FC236}">
                <a16:creationId xmlns:a16="http://schemas.microsoft.com/office/drawing/2014/main" id="{97519913-1EAC-409E-9EFD-6FDCCA784F0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824" y="1407967"/>
            <a:ext cx="443345" cy="443345"/>
          </a:xfrm>
          <a:prstGeom prst="rect">
            <a:avLst/>
          </a:prstGeom>
        </p:spPr>
      </p:pic>
      <p:pic>
        <p:nvPicPr>
          <p:cNvPr id="25" name="Graphic 24" descr="Line arrow Straight">
            <a:extLst>
              <a:ext uri="{FF2B5EF4-FFF2-40B4-BE49-F238E27FC236}">
                <a16:creationId xmlns:a16="http://schemas.microsoft.com/office/drawing/2014/main" id="{8B99DC7B-CF57-406D-B6DD-9DF70B6C75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78748" y="4982442"/>
            <a:ext cx="443345" cy="443345"/>
          </a:xfrm>
          <a:prstGeom prst="rect">
            <a:avLst/>
          </a:prstGeom>
        </p:spPr>
      </p:pic>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9903494-EB4A-4DCE-A508-B5D98949B56D}"/>
              </a:ext>
            </a:extLst>
          </p:cNvPr>
          <p:cNvSpPr txBox="1"/>
          <p:nvPr/>
        </p:nvSpPr>
        <p:spPr>
          <a:xfrm>
            <a:off x="393975" y="2076222"/>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01</a:t>
            </a:r>
          </a:p>
        </p:txBody>
      </p:sp>
      <p:sp>
        <p:nvSpPr>
          <p:cNvPr id="34" name="TextBox 33">
            <a:extLst>
              <a:ext uri="{FF2B5EF4-FFF2-40B4-BE49-F238E27FC236}">
                <a16:creationId xmlns:a16="http://schemas.microsoft.com/office/drawing/2014/main" id="{B14FF39A-B5B2-40DD-9685-465CC8D9B042}"/>
              </a:ext>
            </a:extLst>
          </p:cNvPr>
          <p:cNvSpPr txBox="1"/>
          <p:nvPr/>
        </p:nvSpPr>
        <p:spPr>
          <a:xfrm>
            <a:off x="393975" y="3300847"/>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03</a:t>
            </a:r>
          </a:p>
        </p:txBody>
      </p:sp>
      <p:sp>
        <p:nvSpPr>
          <p:cNvPr id="35" name="TextBox 34">
            <a:extLst>
              <a:ext uri="{FF2B5EF4-FFF2-40B4-BE49-F238E27FC236}">
                <a16:creationId xmlns:a16="http://schemas.microsoft.com/office/drawing/2014/main" id="{15F7D635-ACA0-4AB0-B308-ECE42807C04F}"/>
              </a:ext>
            </a:extLst>
          </p:cNvPr>
          <p:cNvSpPr txBox="1"/>
          <p:nvPr/>
        </p:nvSpPr>
        <p:spPr>
          <a:xfrm>
            <a:off x="378748" y="2671968"/>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02</a:t>
            </a:r>
          </a:p>
        </p:txBody>
      </p:sp>
      <p:sp>
        <p:nvSpPr>
          <p:cNvPr id="36" name="TextBox 35">
            <a:extLst>
              <a:ext uri="{FF2B5EF4-FFF2-40B4-BE49-F238E27FC236}">
                <a16:creationId xmlns:a16="http://schemas.microsoft.com/office/drawing/2014/main" id="{701BE0F4-87D8-4CD2-B855-A67581EA2D4E}"/>
              </a:ext>
            </a:extLst>
          </p:cNvPr>
          <p:cNvSpPr txBox="1"/>
          <p:nvPr/>
        </p:nvSpPr>
        <p:spPr>
          <a:xfrm>
            <a:off x="393975" y="3827957"/>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04</a:t>
            </a:r>
          </a:p>
        </p:txBody>
      </p:sp>
      <p:sp>
        <p:nvSpPr>
          <p:cNvPr id="37" name="TextBox 36">
            <a:extLst>
              <a:ext uri="{FF2B5EF4-FFF2-40B4-BE49-F238E27FC236}">
                <a16:creationId xmlns:a16="http://schemas.microsoft.com/office/drawing/2014/main" id="{50B5E194-9A49-4C15-B402-DC22BDE6A383}"/>
              </a:ext>
            </a:extLst>
          </p:cNvPr>
          <p:cNvSpPr txBox="1"/>
          <p:nvPr/>
        </p:nvSpPr>
        <p:spPr>
          <a:xfrm>
            <a:off x="378748" y="4423703"/>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05</a:t>
            </a:r>
          </a:p>
        </p:txBody>
      </p:sp>
      <p:pic>
        <p:nvPicPr>
          <p:cNvPr id="42" name="Picture 41">
            <a:extLst>
              <a:ext uri="{FF2B5EF4-FFF2-40B4-BE49-F238E27FC236}">
                <a16:creationId xmlns:a16="http://schemas.microsoft.com/office/drawing/2014/main" id="{F0FE8DC3-C256-4CC9-AEAF-B8C98ADB09BC}"/>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032156" y="262265"/>
            <a:ext cx="2045817" cy="2488669"/>
          </a:xfrm>
          <a:prstGeom prst="rect">
            <a:avLst/>
          </a:prstGeom>
        </p:spPr>
      </p:pic>
      <p:pic>
        <p:nvPicPr>
          <p:cNvPr id="45" name="Picture 44">
            <a:extLst>
              <a:ext uri="{FF2B5EF4-FFF2-40B4-BE49-F238E27FC236}">
                <a16:creationId xmlns:a16="http://schemas.microsoft.com/office/drawing/2014/main" id="{9CDC4F1A-43F5-431D-9909-FAFA3C3702F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807759" y="2606641"/>
            <a:ext cx="3050712" cy="3955310"/>
          </a:xfrm>
          <a:prstGeom prst="rect">
            <a:avLst/>
          </a:prstGeom>
        </p:spPr>
      </p:pic>
      <p:cxnSp>
        <p:nvCxnSpPr>
          <p:cNvPr id="12" name="Straight Connector 11">
            <a:extLst>
              <a:ext uri="{FF2B5EF4-FFF2-40B4-BE49-F238E27FC236}">
                <a16:creationId xmlns:a16="http://schemas.microsoft.com/office/drawing/2014/main" id="{4253F07A-47DC-4884-9173-E8D769F1D24C}"/>
              </a:ext>
            </a:extLst>
          </p:cNvPr>
          <p:cNvCxnSpPr>
            <a:cxnSpLocks/>
          </p:cNvCxnSpPr>
          <p:nvPr/>
        </p:nvCxnSpPr>
        <p:spPr>
          <a:xfrm>
            <a:off x="4027008" y="400506"/>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1C4954-EFAD-4597-B407-E361CDF1A2B7}"/>
              </a:ext>
            </a:extLst>
          </p:cNvPr>
          <p:cNvCxnSpPr>
            <a:cxnSpLocks/>
          </p:cNvCxnSpPr>
          <p:nvPr/>
        </p:nvCxnSpPr>
        <p:spPr>
          <a:xfrm>
            <a:off x="13908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EF8670B-B0DF-4C3D-A633-7063CCB572A1}"/>
              </a:ext>
            </a:extLst>
          </p:cNvPr>
          <p:cNvCxnSpPr>
            <a:cxnSpLocks/>
          </p:cNvCxnSpPr>
          <p:nvPr/>
        </p:nvCxnSpPr>
        <p:spPr>
          <a:xfrm>
            <a:off x="11434704" y="921168"/>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FE1C54-F3E3-41B6-B9C4-75B8942E3499}"/>
              </a:ext>
            </a:extLst>
          </p:cNvPr>
          <p:cNvCxnSpPr>
            <a:cxnSpLocks/>
          </p:cNvCxnSpPr>
          <p:nvPr/>
        </p:nvCxnSpPr>
        <p:spPr>
          <a:xfrm flipH="1">
            <a:off x="1543283" y="6383481"/>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519B8A-9D86-4380-BD52-2BFFDB22A745}"/>
              </a:ext>
            </a:extLst>
          </p:cNvPr>
          <p:cNvCxnSpPr>
            <a:cxnSpLocks/>
          </p:cNvCxnSpPr>
          <p:nvPr/>
        </p:nvCxnSpPr>
        <p:spPr>
          <a:xfrm>
            <a:off x="15432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7B3F13-72BB-4CD0-A889-59CAA2D12BE4}"/>
              </a:ext>
            </a:extLst>
          </p:cNvPr>
          <p:cNvCxnSpPr>
            <a:cxnSpLocks/>
          </p:cNvCxnSpPr>
          <p:nvPr/>
        </p:nvCxnSpPr>
        <p:spPr>
          <a:xfrm flipH="1">
            <a:off x="1543283" y="6213762"/>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73A7ED-212E-462A-9FC2-CA4521A20E3E}"/>
              </a:ext>
            </a:extLst>
          </p:cNvPr>
          <p:cNvCxnSpPr>
            <a:cxnSpLocks/>
          </p:cNvCxnSpPr>
          <p:nvPr/>
        </p:nvCxnSpPr>
        <p:spPr>
          <a:xfrm>
            <a:off x="4645152" y="704522"/>
            <a:ext cx="6606936"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CD56FFE-88B0-4179-9D01-82ED15D00AEC}"/>
              </a:ext>
            </a:extLst>
          </p:cNvPr>
          <p:cNvCxnSpPr>
            <a:cxnSpLocks/>
          </p:cNvCxnSpPr>
          <p:nvPr/>
        </p:nvCxnSpPr>
        <p:spPr>
          <a:xfrm>
            <a:off x="11252088" y="696258"/>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pic>
        <p:nvPicPr>
          <p:cNvPr id="50" name="Picture 6">
            <a:extLst>
              <a:ext uri="{FF2B5EF4-FFF2-40B4-BE49-F238E27FC236}">
                <a16:creationId xmlns:a16="http://schemas.microsoft.com/office/drawing/2014/main" id="{60C1CE70-67DD-435A-AB2D-51E529BEFE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93980" y="1528624"/>
            <a:ext cx="4188092" cy="4114800"/>
          </a:xfrm>
          <a:prstGeom prst="rect">
            <a:avLst/>
          </a:prstGeom>
        </p:spPr>
      </p:pic>
      <p:pic>
        <p:nvPicPr>
          <p:cNvPr id="11" name="Picture 10" descr="Icon&#10;&#10;Description automatically generated">
            <a:extLst>
              <a:ext uri="{FF2B5EF4-FFF2-40B4-BE49-F238E27FC236}">
                <a16:creationId xmlns:a16="http://schemas.microsoft.com/office/drawing/2014/main" id="{3688E008-47F9-4250-BB1E-E06C59E4B7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5952" y="4262325"/>
            <a:ext cx="1269492" cy="1224393"/>
          </a:xfrm>
          <a:prstGeom prst="rect">
            <a:avLst/>
          </a:prstGeom>
        </p:spPr>
      </p:pic>
      <p:pic>
        <p:nvPicPr>
          <p:cNvPr id="51" name="Picture 5">
            <a:extLst>
              <a:ext uri="{FF2B5EF4-FFF2-40B4-BE49-F238E27FC236}">
                <a16:creationId xmlns:a16="http://schemas.microsoft.com/office/drawing/2014/main" id="{398D5DE3-B068-4E6C-A447-18238682DC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104448">
            <a:off x="6710892" y="1720306"/>
            <a:ext cx="4729655" cy="411480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A0BB80AC-112E-4557-9EB9-0D45A2DF0959}"/>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183544" y="2683749"/>
            <a:ext cx="4650015" cy="4103323"/>
          </a:xfrm>
          <a:prstGeom prst="rect">
            <a:avLst/>
          </a:prstGeom>
        </p:spPr>
      </p:pic>
      <p:pic>
        <p:nvPicPr>
          <p:cNvPr id="48" name="Picture 47" descr="Icon&#10;&#10;Description automatically generated">
            <a:extLst>
              <a:ext uri="{FF2B5EF4-FFF2-40B4-BE49-F238E27FC236}">
                <a16:creationId xmlns:a16="http://schemas.microsoft.com/office/drawing/2014/main" id="{7C38AFC5-2AE6-4496-9D93-7BA883FB76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0677" y="4230606"/>
            <a:ext cx="1269492" cy="1224393"/>
          </a:xfrm>
          <a:prstGeom prst="rect">
            <a:avLst/>
          </a:prstGeom>
        </p:spPr>
      </p:pic>
      <p:sp>
        <p:nvSpPr>
          <p:cNvPr id="56" name="TextBox 55">
            <a:extLst>
              <a:ext uri="{FF2B5EF4-FFF2-40B4-BE49-F238E27FC236}">
                <a16:creationId xmlns:a16="http://schemas.microsoft.com/office/drawing/2014/main" id="{C7EB7A32-298C-4C4E-954C-6B9AA245DB46}"/>
              </a:ext>
            </a:extLst>
          </p:cNvPr>
          <p:cNvSpPr txBox="1"/>
          <p:nvPr/>
        </p:nvSpPr>
        <p:spPr>
          <a:xfrm>
            <a:off x="1600201" y="1927217"/>
            <a:ext cx="3751822" cy="230832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Vật</a:t>
            </a:r>
            <a:r>
              <a:rPr kumimoji="0" lang="en-US" sz="4800" b="1" i="0" u="none" strike="noStrike" kern="1200" cap="none" spc="0" normalizeH="0" baseline="0" noProof="0" dirty="0">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dẫn</a:t>
            </a:r>
            <a:r>
              <a:rPr kumimoji="0" lang="en-US" sz="4800" b="1" i="0" u="none" strike="noStrike" kern="1200" cap="none" spc="0" normalizeH="0" baseline="0" noProof="0" dirty="0">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800" b="1" i="0" u="none" strike="noStrike" kern="1200" cap="none" spc="0" normalizeH="0" baseline="0" noProof="0" dirty="0" err="1">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nhiệt</a:t>
            </a:r>
            <a:r>
              <a:rPr kumimoji="0" lang="en-US" sz="4800" b="1" i="0" u="none" strike="noStrike" kern="1200" cap="none" spc="0" normalizeH="0" baseline="0" noProof="0" dirty="0">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800" b="1" i="0" u="none" strike="noStrike" kern="1200" cap="none" spc="0" normalizeH="0" baseline="0" noProof="0" dirty="0" err="1">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tốt</a:t>
            </a:r>
            <a:endParaRPr kumimoji="0" lang="en-US" sz="4800" b="1" i="0" u="none" strike="noStrike" kern="1200" cap="none" spc="0" normalizeH="0" baseline="0" noProof="0" dirty="0">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7" name="TextBox 56">
            <a:extLst>
              <a:ext uri="{FF2B5EF4-FFF2-40B4-BE49-F238E27FC236}">
                <a16:creationId xmlns:a16="http://schemas.microsoft.com/office/drawing/2014/main" id="{15F1A334-2419-4A41-907C-9B38A547E01A}"/>
              </a:ext>
            </a:extLst>
          </p:cNvPr>
          <p:cNvSpPr txBox="1"/>
          <p:nvPr/>
        </p:nvSpPr>
        <p:spPr>
          <a:xfrm>
            <a:off x="7350709" y="1958238"/>
            <a:ext cx="3455411" cy="230832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Vật</a:t>
            </a:r>
            <a:r>
              <a:rPr kumimoji="0" lang="en-US" sz="48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dẫn</a:t>
            </a:r>
            <a:r>
              <a:rPr kumimoji="0" lang="en-US" sz="48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800" b="1" i="0" u="none" strike="noStrike" kern="1200" cap="none" spc="0" normalizeH="0" baseline="0" noProof="0" dirty="0" err="1">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nhiệt</a:t>
            </a:r>
            <a:r>
              <a:rPr kumimoji="0" lang="en-US" sz="48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800" b="1" i="0" u="none" strike="noStrike" kern="1200" cap="none" spc="0" normalizeH="0" baseline="0" noProof="0" dirty="0" err="1">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kém</a:t>
            </a:r>
            <a:endParaRPr kumimoji="0" lang="en-US" sz="48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E6884AB7-3660-4B12-AA17-2485F1C11FF4}"/>
              </a:ext>
            </a:extLst>
          </p:cNvPr>
          <p:cNvGrpSpPr/>
          <p:nvPr/>
        </p:nvGrpSpPr>
        <p:grpSpPr>
          <a:xfrm>
            <a:off x="3561989" y="695771"/>
            <a:ext cx="6022693" cy="1340532"/>
            <a:chOff x="3561989" y="695771"/>
            <a:chExt cx="6022693" cy="1340532"/>
          </a:xfrm>
        </p:grpSpPr>
        <p:pic>
          <p:nvPicPr>
            <p:cNvPr id="58" name="Picture 57" descr="A picture containing graphical user interface&#10;&#10;Description automatically generated">
              <a:extLst>
                <a:ext uri="{FF2B5EF4-FFF2-40B4-BE49-F238E27FC236}">
                  <a16:creationId xmlns:a16="http://schemas.microsoft.com/office/drawing/2014/main" id="{3E6CAB0E-4AF4-44E0-82D2-D0622ED80AF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49629" b="34815"/>
            <a:stretch/>
          </p:blipFill>
          <p:spPr>
            <a:xfrm>
              <a:off x="3561989" y="695771"/>
              <a:ext cx="6022693" cy="1340532"/>
            </a:xfrm>
            <a:prstGeom prst="rect">
              <a:avLst/>
            </a:prstGeom>
          </p:spPr>
        </p:pic>
        <p:sp>
          <p:nvSpPr>
            <p:cNvPr id="44" name="TextBox 43">
              <a:extLst>
                <a:ext uri="{FF2B5EF4-FFF2-40B4-BE49-F238E27FC236}">
                  <a16:creationId xmlns:a16="http://schemas.microsoft.com/office/drawing/2014/main" id="{C33AFC92-47BC-48B7-A713-4E4A7923CF63}"/>
                </a:ext>
              </a:extLst>
            </p:cNvPr>
            <p:cNvSpPr txBox="1"/>
            <p:nvPr/>
          </p:nvSpPr>
          <p:spPr>
            <a:xfrm>
              <a:off x="4647218" y="915407"/>
              <a:ext cx="3707875" cy="1015663"/>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rgbClr val="FFC000"/>
                  </a:solidFill>
                  <a:effectLst/>
                  <a:uLnTx/>
                  <a:uFillTx/>
                  <a:latin typeface="Cambria" panose="02040503050406030204" pitchFamily="18" charset="0"/>
                  <a:ea typeface="Cambria" panose="02040503050406030204" pitchFamily="18" charset="0"/>
                  <a:cs typeface="+mn-cs"/>
                </a:rPr>
                <a:t>Thi kể tên</a:t>
              </a:r>
              <a:endParaRPr kumimoji="0" lang="en-US" sz="6000" b="1" i="0" u="none" strike="noStrike" kern="1200" cap="none" spc="0" normalizeH="0" baseline="0" noProof="0" dirty="0">
                <a:ln/>
                <a:solidFill>
                  <a:srgbClr val="FFC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308918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par>
                                <p:cTn id="11" presetID="22" presetClass="entr" presetSubtype="4"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nóng</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cuộ</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sống</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Cho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nước</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vào</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tủ</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lạnh</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Đưa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bánh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vào</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lò</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nướng</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Làm</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kem</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88516" y="3670179"/>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11102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177871" y="30253"/>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35C742-3B37-49DC-A193-8887E2B8D3A3}"/>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BE8D23F-5D24-4D66-ACC1-694E6763A1FE}"/>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95F6831-79EC-4DBF-8644-0C30E9E444BA}"/>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B4CD97F-6CCE-47B1-8646-01AC12C9D6DE}"/>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99CBEA4-F84C-4D62-89EA-E24C0A9D43F3}"/>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DD32204-DE98-4A28-87ED-3FF5138881B7}"/>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147D88-A15D-4C8E-86AE-552792A52F85}"/>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Line arrow Straight">
            <a:extLst>
              <a:ext uri="{FF2B5EF4-FFF2-40B4-BE49-F238E27FC236}">
                <a16:creationId xmlns:a16="http://schemas.microsoft.com/office/drawing/2014/main" id="{97519913-1EAC-409E-9EFD-6FDCCA784F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24" y="1407967"/>
            <a:ext cx="443345" cy="443345"/>
          </a:xfrm>
          <a:prstGeom prst="rect">
            <a:avLst/>
          </a:prstGeom>
        </p:spPr>
      </p:pic>
      <p:pic>
        <p:nvPicPr>
          <p:cNvPr id="25" name="Graphic 24" descr="Line arrow Straight">
            <a:extLst>
              <a:ext uri="{FF2B5EF4-FFF2-40B4-BE49-F238E27FC236}">
                <a16:creationId xmlns:a16="http://schemas.microsoft.com/office/drawing/2014/main" id="{8B99DC7B-CF57-406D-B6DD-9DF70B6C75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78748" y="4982442"/>
            <a:ext cx="443345" cy="443345"/>
          </a:xfrm>
          <a:prstGeom prst="rect">
            <a:avLst/>
          </a:prstGeom>
        </p:spPr>
      </p:pic>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9903494-EB4A-4DCE-A508-B5D98949B56D}"/>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34" name="TextBox 33">
            <a:extLst>
              <a:ext uri="{FF2B5EF4-FFF2-40B4-BE49-F238E27FC236}">
                <a16:creationId xmlns:a16="http://schemas.microsoft.com/office/drawing/2014/main" id="{B14FF39A-B5B2-40DD-9685-465CC8D9B042}"/>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35" name="TextBox 34">
            <a:extLst>
              <a:ext uri="{FF2B5EF4-FFF2-40B4-BE49-F238E27FC236}">
                <a16:creationId xmlns:a16="http://schemas.microsoft.com/office/drawing/2014/main" id="{15F7D635-ACA0-4AB0-B308-ECE42807C04F}"/>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36" name="TextBox 35">
            <a:extLst>
              <a:ext uri="{FF2B5EF4-FFF2-40B4-BE49-F238E27FC236}">
                <a16:creationId xmlns:a16="http://schemas.microsoft.com/office/drawing/2014/main" id="{701BE0F4-87D8-4CD2-B855-A67581EA2D4E}"/>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37" name="TextBox 36">
            <a:extLst>
              <a:ext uri="{FF2B5EF4-FFF2-40B4-BE49-F238E27FC236}">
                <a16:creationId xmlns:a16="http://schemas.microsoft.com/office/drawing/2014/main" id="{50B5E194-9A49-4C15-B402-DC22BDE6A383}"/>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38" name="TextBox 37">
            <a:extLst>
              <a:ext uri="{FF2B5EF4-FFF2-40B4-BE49-F238E27FC236}">
                <a16:creationId xmlns:a16="http://schemas.microsoft.com/office/drawing/2014/main" id="{483C51C3-700A-4314-BEA0-3D4287B70164}"/>
              </a:ext>
            </a:extLst>
          </p:cNvPr>
          <p:cNvSpPr txBox="1"/>
          <p:nvPr/>
        </p:nvSpPr>
        <p:spPr>
          <a:xfrm>
            <a:off x="2075343" y="95500"/>
            <a:ext cx="9206256" cy="926566"/>
          </a:xfrm>
          <a:prstGeom prst="round2DiagRect">
            <a:avLst/>
          </a:prstGeom>
          <a:solidFill>
            <a:schemeClr val="bg1"/>
          </a:solidFill>
          <a:ln w="57150">
            <a:solidFill>
              <a:srgbClr val="FF0000"/>
            </a:solidFill>
            <a:prstDash val="dashDot"/>
          </a:ln>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2.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Đâu</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là</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cách</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làm</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vật</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lạnh</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đi</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trong</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cuộc</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itchFamily="34" charset="0"/>
                <a:ea typeface="+mn-ea"/>
                <a:cs typeface="+mn-cs"/>
              </a:rPr>
              <a:t>sống</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a:t>
            </a:r>
          </a:p>
        </p:txBody>
      </p:sp>
      <p:pic>
        <p:nvPicPr>
          <p:cNvPr id="8" name="Picture 7">
            <a:extLst>
              <a:ext uri="{FF2B5EF4-FFF2-40B4-BE49-F238E27FC236}">
                <a16:creationId xmlns:a16="http://schemas.microsoft.com/office/drawing/2014/main" id="{01F407BC-459E-4583-AAF4-B5955D791F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3704" y="3549385"/>
            <a:ext cx="1352167" cy="1913660"/>
          </a:xfrm>
          <a:prstGeom prst="rect">
            <a:avLst/>
          </a:prstGeom>
        </p:spPr>
      </p:pic>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945" y="1185655"/>
            <a:ext cx="5287560" cy="238757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5128" y="1201091"/>
            <a:ext cx="5229951" cy="235670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7297" y="3973024"/>
            <a:ext cx="5332474" cy="2407859"/>
          </a:xfrm>
          <a:prstGeom prst="rect">
            <a:avLst/>
          </a:prstGeom>
        </p:spPr>
      </p:pic>
      <p:sp>
        <p:nvSpPr>
          <p:cNvPr id="13" name="Rectangle 12"/>
          <p:cNvSpPr/>
          <p:nvPr/>
        </p:nvSpPr>
        <p:spPr>
          <a:xfrm>
            <a:off x="3733800" y="4326951"/>
            <a:ext cx="4122331"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Dùng</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đá</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khô</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để</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bảo</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quản</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thực</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phẩm</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khi</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di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chuyển</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đi</a:t>
            </a: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Calibri" pitchFamily="34" charset="0"/>
                <a:ea typeface="+mn-ea"/>
                <a:cs typeface="+mn-cs"/>
              </a:rPr>
              <a:t>xa</a:t>
            </a:r>
            <a:endPar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4" name="Rectangle 43"/>
          <p:cNvSpPr/>
          <p:nvPr/>
        </p:nvSpPr>
        <p:spPr>
          <a:xfrm>
            <a:off x="2025513" y="1570407"/>
            <a:ext cx="3565063"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Phơi</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thóc</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ra</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trời</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nắng</a:t>
            </a:r>
            <a:endPar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5" name="Rectangle 44"/>
          <p:cNvSpPr/>
          <p:nvPr/>
        </p:nvSpPr>
        <p:spPr>
          <a:xfrm>
            <a:off x="7534381" y="1412085"/>
            <a:ext cx="3565063"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Đưa</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bình</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gốm</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vào</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lò</a:t>
            </a: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itchFamily="34" charset="0"/>
                <a:ea typeface="+mn-ea"/>
                <a:cs typeface="+mn-cs"/>
              </a:rPr>
              <a:t>nung</a:t>
            </a:r>
            <a:endPar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endParaRPr>
          </a:p>
        </p:txBody>
      </p:sp>
      <p:pic>
        <p:nvPicPr>
          <p:cNvPr id="46" name="Picture 45">
            <a:extLst>
              <a:ext uri="{FF2B5EF4-FFF2-40B4-BE49-F238E27FC236}">
                <a16:creationId xmlns:a16="http://schemas.microsoft.com/office/drawing/2014/main" id="{5FB6F802-EC32-4788-938A-03B8EE56683F}"/>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19372" y="5209631"/>
            <a:ext cx="1523181" cy="1136833"/>
          </a:xfrm>
          <a:prstGeom prst="rect">
            <a:avLst/>
          </a:prstGeom>
        </p:spPr>
      </p:pic>
    </p:spTree>
    <p:extLst>
      <p:ext uri="{BB962C8B-B14F-4D97-AF65-F5344CB8AC3E}">
        <p14:creationId xmlns:p14="http://schemas.microsoft.com/office/powerpoint/2010/main" val="2889060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80">
                                              <p:stCondLst>
                                                <p:cond delay="0"/>
                                              </p:stCondLst>
                                            </p:cTn>
                                            <p:tgtEl>
                                              <p:spTgt spid="46"/>
                                            </p:tgtEl>
                                          </p:cBhvr>
                                        </p:animEffect>
                                        <p:anim calcmode="lin" valueType="num">
                                          <p:cBhvr>
                                            <p:cTn id="39"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44" dur="26">
                                              <p:stCondLst>
                                                <p:cond delay="650"/>
                                              </p:stCondLst>
                                            </p:cTn>
                                            <p:tgtEl>
                                              <p:spTgt spid="46"/>
                                            </p:tgtEl>
                                          </p:cBhvr>
                                          <p:to x="100000" y="60000"/>
                                        </p:animScale>
                                        <p:animScale>
                                          <p:cBhvr>
                                            <p:cTn id="45" dur="166" decel="50000">
                                              <p:stCondLst>
                                                <p:cond delay="676"/>
                                              </p:stCondLst>
                                            </p:cTn>
                                            <p:tgtEl>
                                              <p:spTgt spid="46"/>
                                            </p:tgtEl>
                                          </p:cBhvr>
                                          <p:to x="100000" y="100000"/>
                                        </p:animScale>
                                        <p:animScale>
                                          <p:cBhvr>
                                            <p:cTn id="46" dur="26">
                                              <p:stCondLst>
                                                <p:cond delay="1312"/>
                                              </p:stCondLst>
                                            </p:cTn>
                                            <p:tgtEl>
                                              <p:spTgt spid="46"/>
                                            </p:tgtEl>
                                          </p:cBhvr>
                                          <p:to x="100000" y="80000"/>
                                        </p:animScale>
                                        <p:animScale>
                                          <p:cBhvr>
                                            <p:cTn id="47" dur="166" decel="50000">
                                              <p:stCondLst>
                                                <p:cond delay="1338"/>
                                              </p:stCondLst>
                                            </p:cTn>
                                            <p:tgtEl>
                                              <p:spTgt spid="46"/>
                                            </p:tgtEl>
                                          </p:cBhvr>
                                          <p:to x="100000" y="100000"/>
                                        </p:animScale>
                                        <p:animScale>
                                          <p:cBhvr>
                                            <p:cTn id="48" dur="26">
                                              <p:stCondLst>
                                                <p:cond delay="1642"/>
                                              </p:stCondLst>
                                            </p:cTn>
                                            <p:tgtEl>
                                              <p:spTgt spid="46"/>
                                            </p:tgtEl>
                                          </p:cBhvr>
                                          <p:to x="100000" y="90000"/>
                                        </p:animScale>
                                        <p:animScale>
                                          <p:cBhvr>
                                            <p:cTn id="49" dur="166" decel="50000">
                                              <p:stCondLst>
                                                <p:cond delay="1668"/>
                                              </p:stCondLst>
                                            </p:cTn>
                                            <p:tgtEl>
                                              <p:spTgt spid="46"/>
                                            </p:tgtEl>
                                          </p:cBhvr>
                                          <p:to x="100000" y="100000"/>
                                        </p:animScale>
                                        <p:animScale>
                                          <p:cBhvr>
                                            <p:cTn id="50" dur="26">
                                              <p:stCondLst>
                                                <p:cond delay="1808"/>
                                              </p:stCondLst>
                                            </p:cTn>
                                            <p:tgtEl>
                                              <p:spTgt spid="46"/>
                                            </p:tgtEl>
                                          </p:cBhvr>
                                          <p:to x="100000" y="95000"/>
                                        </p:animScale>
                                        <p:animScale>
                                          <p:cBhvr>
                                            <p:cTn id="51" dur="166" decel="50000">
                                              <p:stCondLst>
                                                <p:cond delay="1834"/>
                                              </p:stCondLst>
                                            </p:cTn>
                                            <p:tgtEl>
                                              <p:spTgt spid="46"/>
                                            </p:tgtEl>
                                          </p:cBhvr>
                                          <p:to x="100000" y="100000"/>
                                        </p:animScale>
                                      </p:childTnLst>
                                      <p:subTnLst>
                                        <p:audio>
                                          <p:cMediaNode>
                                            <p:cTn display="0" masterRel="sameClick">
                                              <p:stCondLst>
                                                <p:cond evt="begin" delay="0">
                                                  <p:tn val="36"/>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80">
                                              <p:stCondLst>
                                                <p:cond delay="0"/>
                                              </p:stCondLst>
                                            </p:cTn>
                                            <p:tgtEl>
                                              <p:spTgt spid="46"/>
                                            </p:tgtEl>
                                          </p:cBhvr>
                                        </p:animEffect>
                                        <p:anim calcmode="lin" valueType="num">
                                          <p:cBhvr>
                                            <p:cTn id="39"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44" dur="26">
                                              <p:stCondLst>
                                                <p:cond delay="650"/>
                                              </p:stCondLst>
                                            </p:cTn>
                                            <p:tgtEl>
                                              <p:spTgt spid="46"/>
                                            </p:tgtEl>
                                          </p:cBhvr>
                                          <p:to x="100000" y="60000"/>
                                        </p:animScale>
                                        <p:animScale>
                                          <p:cBhvr>
                                            <p:cTn id="45" dur="166" decel="50000">
                                              <p:stCondLst>
                                                <p:cond delay="676"/>
                                              </p:stCondLst>
                                            </p:cTn>
                                            <p:tgtEl>
                                              <p:spTgt spid="46"/>
                                            </p:tgtEl>
                                          </p:cBhvr>
                                          <p:to x="100000" y="100000"/>
                                        </p:animScale>
                                        <p:animScale>
                                          <p:cBhvr>
                                            <p:cTn id="46" dur="26">
                                              <p:stCondLst>
                                                <p:cond delay="1312"/>
                                              </p:stCondLst>
                                            </p:cTn>
                                            <p:tgtEl>
                                              <p:spTgt spid="46"/>
                                            </p:tgtEl>
                                          </p:cBhvr>
                                          <p:to x="100000" y="80000"/>
                                        </p:animScale>
                                        <p:animScale>
                                          <p:cBhvr>
                                            <p:cTn id="47" dur="166" decel="50000">
                                              <p:stCondLst>
                                                <p:cond delay="1338"/>
                                              </p:stCondLst>
                                            </p:cTn>
                                            <p:tgtEl>
                                              <p:spTgt spid="46"/>
                                            </p:tgtEl>
                                          </p:cBhvr>
                                          <p:to x="100000" y="100000"/>
                                        </p:animScale>
                                        <p:animScale>
                                          <p:cBhvr>
                                            <p:cTn id="48" dur="26">
                                              <p:stCondLst>
                                                <p:cond delay="1642"/>
                                              </p:stCondLst>
                                            </p:cTn>
                                            <p:tgtEl>
                                              <p:spTgt spid="46"/>
                                            </p:tgtEl>
                                          </p:cBhvr>
                                          <p:to x="100000" y="90000"/>
                                        </p:animScale>
                                        <p:animScale>
                                          <p:cBhvr>
                                            <p:cTn id="49" dur="166" decel="50000">
                                              <p:stCondLst>
                                                <p:cond delay="1668"/>
                                              </p:stCondLst>
                                            </p:cTn>
                                            <p:tgtEl>
                                              <p:spTgt spid="46"/>
                                            </p:tgtEl>
                                          </p:cBhvr>
                                          <p:to x="100000" y="100000"/>
                                        </p:animScale>
                                        <p:animScale>
                                          <p:cBhvr>
                                            <p:cTn id="50" dur="26">
                                              <p:stCondLst>
                                                <p:cond delay="1808"/>
                                              </p:stCondLst>
                                            </p:cTn>
                                            <p:tgtEl>
                                              <p:spTgt spid="46"/>
                                            </p:tgtEl>
                                          </p:cBhvr>
                                          <p:to x="100000" y="95000"/>
                                        </p:animScale>
                                        <p:animScale>
                                          <p:cBhvr>
                                            <p:cTn id="51" dur="166" decel="50000">
                                              <p:stCondLst>
                                                <p:cond delay="1834"/>
                                              </p:stCondLst>
                                            </p:cTn>
                                            <p:tgtEl>
                                              <p:spTgt spid="46"/>
                                            </p:tgtEl>
                                          </p:cBhvr>
                                          <p:to x="100000" y="100000"/>
                                        </p:animScale>
                                      </p:childTnLst>
                                      <p:subTnLst>
                                        <p:audio>
                                          <p:cMediaNode>
                                            <p:cTn display="0" masterRel="sameClick">
                                              <p:stCondLst>
                                                <p:cond evt="begin" delay="0">
                                                  <p:tn val="36"/>
                                                </p:cond>
                                              </p:stCondLst>
                                              <p:endCondLst>
                                                <p:cond evt="onStopAudio" delay="0">
                                                  <p:tgtEl>
                                                    <p:sldTgt/>
                                                  </p:tgtEl>
                                                </p:cond>
                                              </p:endCondLst>
                                            </p:cTn>
                                            <p:tgtEl>
                                              <p:sndTgt r:embed="rId1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8"/>
          <a:stretch>
            <a:fillRect/>
          </a:stretch>
        </p:blipFill>
        <p:spPr>
          <a:xfrm>
            <a:off x="3641406" y="1157408"/>
            <a:ext cx="4413887" cy="1609483"/>
          </a:xfrm>
          <a:prstGeom prst="rect">
            <a:avLst/>
          </a:prstGeom>
        </p:spPr>
      </p:pic>
      <p:pic>
        <p:nvPicPr>
          <p:cNvPr id="7" name="Picture 6">
            <a:extLst>
              <a:ext uri="{FF2B5EF4-FFF2-40B4-BE49-F238E27FC236}">
                <a16:creationId xmlns:a16="http://schemas.microsoft.com/office/drawing/2014/main" id="{0BCEB348-C488-52C0-ED21-B784BF7DB5A1}"/>
              </a:ext>
            </a:extLst>
          </p:cNvPr>
          <p:cNvPicPr>
            <a:picLocks noChangeAspect="1"/>
          </p:cNvPicPr>
          <p:nvPr/>
        </p:nvPicPr>
        <p:blipFill>
          <a:blip r:embed="rId9"/>
          <a:stretch>
            <a:fillRect/>
          </a:stretch>
        </p:blipFill>
        <p:spPr>
          <a:xfrm>
            <a:off x="2118395" y="3238434"/>
            <a:ext cx="7974259" cy="1524132"/>
          </a:xfrm>
          <a:prstGeom prst="rect">
            <a:avLst/>
          </a:prstGeom>
        </p:spPr>
      </p:pic>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A133622-DA56-45C5-9C80-9E27C3CBD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384" y="1898472"/>
            <a:ext cx="5341240" cy="4510747"/>
          </a:xfrm>
          <a:prstGeom prst="rect">
            <a:avLst/>
          </a:prstGeom>
        </p:spPr>
      </p:pic>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7" name="Snip Diagonal Corner Rectangle 6"/>
          <p:cNvSpPr/>
          <p:nvPr/>
        </p:nvSpPr>
        <p:spPr>
          <a:xfrm>
            <a:off x="1532987" y="1041598"/>
            <a:ext cx="10178710" cy="1446550"/>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lvl="0" algn="ctr">
              <a:defRPr/>
            </a:pPr>
            <a:r>
              <a:rPr lang="en-US" altLang="en-US" sz="4400" b="1">
                <a:solidFill>
                  <a:prstClr val="black"/>
                </a:solidFill>
                <a:latin typeface="Cambria" panose="02040503050406030204" pitchFamily="18" charset="0"/>
                <a:ea typeface="Cambria" panose="02040503050406030204" pitchFamily="18" charset="0"/>
                <a:cs typeface="Arial" panose="020B0604020202020204" pitchFamily="34" charset="0"/>
              </a:rPr>
              <a:t>Hoạt động 1: Tìm hiểu một số vật dẫn nhiệt tốt và vật dẫn nhiệt kém.</a:t>
            </a:r>
            <a:endParaRPr kumimoji="0" lang="en-US" alt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9" name="Picture 28"/>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863"/>
                    </a14:imgEffect>
                  </a14:imgLayer>
                </a14:imgProps>
              </a:ext>
              <a:ext uri="{28A0092B-C50C-407E-A947-70E740481C1C}">
                <a14:useLocalDpi xmlns:a14="http://schemas.microsoft.com/office/drawing/2010/main" val="0"/>
              </a:ext>
            </a:extLst>
          </a:blip>
          <a:srcRect l="48885" t="20883"/>
          <a:stretch/>
        </p:blipFill>
        <p:spPr>
          <a:xfrm>
            <a:off x="4104014" y="2467286"/>
            <a:ext cx="2266443" cy="3373121"/>
          </a:xfrm>
          <a:prstGeom prst="rect">
            <a:avLst/>
          </a:prstGeom>
        </p:spPr>
      </p:pic>
      <p:pic>
        <p:nvPicPr>
          <p:cNvPr id="44" name="Picture 43"/>
          <p:cNvPicPr>
            <a:picLocks noChangeAspect="1"/>
          </p:cNvPicPr>
          <p:nvPr/>
        </p:nvPicPr>
        <p:blipFill rotWithShape="1">
          <a:blip r:embed="rId8">
            <a:extLst>
              <a:ext uri="{BEBA8EAE-BF5A-486C-A8C5-ECC9F3942E4B}">
                <a14:imgProps xmlns:a14="http://schemas.microsoft.com/office/drawing/2010/main">
                  <a14:imgLayer r:embed="rId7">
                    <a14:imgEffect>
                      <a14:backgroundRemoval t="10000" b="100000" l="1786" r="89973"/>
                    </a14:imgEffect>
                  </a14:imgLayer>
                </a14:imgProps>
              </a:ext>
              <a:ext uri="{28A0092B-C50C-407E-A947-70E740481C1C}">
                <a14:useLocalDpi xmlns:a14="http://schemas.microsoft.com/office/drawing/2010/main" val="0"/>
              </a:ext>
            </a:extLst>
          </a:blip>
          <a:srcRect t="27100" r="59515"/>
          <a:stretch/>
        </p:blipFill>
        <p:spPr>
          <a:xfrm>
            <a:off x="2334739" y="2536738"/>
            <a:ext cx="1961642" cy="3396471"/>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39" name="Text Box 16"/>
          <p:cNvSpPr txBox="1">
            <a:spLocks noChangeArrowheads="1"/>
          </p:cNvSpPr>
          <p:nvPr/>
        </p:nvSpPr>
        <p:spPr bwMode="auto">
          <a:xfrm>
            <a:off x="386460" y="1191154"/>
            <a:ext cx="4776089" cy="200054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Chuẩn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bị</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lvl="0" algn="just">
              <a:buFontTx/>
              <a:buChar char="-"/>
            </a:pPr>
            <a:r>
              <a:rPr lang="en-US" sz="2400" b="1" dirty="0">
                <a:solidFill>
                  <a:srgbClr val="008000"/>
                </a:solidFill>
                <a:latin typeface="Cambria" panose="02040503050406030204" pitchFamily="18" charset="0"/>
                <a:ea typeface="Cambria" panose="02040503050406030204" pitchFamily="18" charset="0"/>
                <a:cs typeface="Arial" panose="020B0604020202020204" pitchFamily="34" charset="0"/>
              </a:rPr>
              <a:t> </a:t>
            </a:r>
            <a:r>
              <a:rPr lang="vi-VN" sz="2400" b="1" dirty="0">
                <a:solidFill>
                  <a:srgbClr val="008000"/>
                </a:solidFill>
                <a:latin typeface="Cambria" panose="02040503050406030204" pitchFamily="18" charset="0"/>
                <a:ea typeface="Cambria" panose="02040503050406030204" pitchFamily="18" charset="0"/>
                <a:cs typeface="Arial" panose="020B0604020202020204" pitchFamily="34" charset="0"/>
              </a:rPr>
              <a:t>Một cốc nước nóng; một thanh kim loại (nhôm hoặc đồng, sắt) và một thanh nhựa (hoặc gỗ) có kích thước như nhau.</a:t>
            </a:r>
            <a:endParaRPr kumimoji="0" lang="en-US" sz="2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1" name="Text Box 17"/>
          <p:cNvSpPr txBox="1">
            <a:spLocks noChangeArrowheads="1"/>
          </p:cNvSpPr>
          <p:nvPr/>
        </p:nvSpPr>
        <p:spPr bwMode="auto">
          <a:xfrm>
            <a:off x="7096125" y="1032083"/>
            <a:ext cx="4905375" cy="206210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iến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p>
          <a:p>
            <a:pPr marL="342900" lvl="0" indent="-342900" algn="just">
              <a:buFont typeface="Arial" panose="020B0604020202020204" pitchFamily="34" charset="0"/>
              <a:buChar char="•"/>
            </a:pPr>
            <a:r>
              <a:rPr lang="vi-VN" sz="2000" b="1" dirty="0">
                <a:solidFill>
                  <a:schemeClr val="accent6">
                    <a:lumMod val="50000"/>
                  </a:schemeClr>
                </a:solidFill>
                <a:latin typeface="Cambria" panose="02040503050406030204" pitchFamily="18" charset="0"/>
                <a:ea typeface="Cambria" panose="02040503050406030204" pitchFamily="18" charset="0"/>
              </a:rPr>
              <a:t>Cho đồng thời hai thanh trên vào cốc nước nóng.</a:t>
            </a:r>
            <a:endParaRPr lang="en-US" sz="2000" b="1" dirty="0">
              <a:solidFill>
                <a:schemeClr val="accent6">
                  <a:lumMod val="50000"/>
                </a:schemeClr>
              </a:solidFill>
              <a:latin typeface="Cambria" panose="02040503050406030204" pitchFamily="18" charset="0"/>
              <a:ea typeface="Cambria" panose="02040503050406030204" pitchFamily="18" charset="0"/>
            </a:endParaRPr>
          </a:p>
          <a:p>
            <a:pPr marL="342900" lvl="0" indent="-342900" algn="just">
              <a:buFont typeface="Arial" panose="020B0604020202020204" pitchFamily="34" charset="0"/>
              <a:buChar char="•"/>
            </a:pPr>
            <a:r>
              <a:rPr lang="vi-VN" sz="2000" b="1" dirty="0">
                <a:solidFill>
                  <a:schemeClr val="accent6">
                    <a:lumMod val="50000"/>
                  </a:schemeClr>
                </a:solidFill>
                <a:latin typeface="Cambria" panose="02040503050406030204" pitchFamily="18" charset="0"/>
                <a:ea typeface="Cambria" panose="02040503050406030204" pitchFamily="18" charset="0"/>
              </a:rPr>
              <a:t>Sau khoảng 5 phút, chạm đầu ngón tay vào đầu phía trên của hai thanh và cho biết thanh nào nóng hơn</a:t>
            </a:r>
            <a:r>
              <a:rPr lang="vi-VN" sz="2000" dirty="0">
                <a:solidFill>
                  <a:srgbClr val="00B05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2" name="Text Box 18"/>
          <p:cNvSpPr txBox="1">
            <a:spLocks noChangeArrowheads="1"/>
          </p:cNvSpPr>
          <p:nvPr/>
        </p:nvSpPr>
        <p:spPr bwMode="auto">
          <a:xfrm>
            <a:off x="893098" y="5078075"/>
            <a:ext cx="3711440"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thí</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nghiệm</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3" name="Text Box 21"/>
          <p:cNvSpPr txBox="1">
            <a:spLocks noChangeArrowheads="1"/>
          </p:cNvSpPr>
          <p:nvPr/>
        </p:nvSpPr>
        <p:spPr bwMode="auto">
          <a:xfrm>
            <a:off x="7294697" y="4662228"/>
            <a:ext cx="4544878" cy="1631216"/>
          </a:xfrm>
          <a:prstGeom prst="rect">
            <a:avLst/>
          </a:prstGeom>
          <a:solidFill>
            <a:schemeClr val="bg1">
              <a:alpha val="65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Rút</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ra</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nhận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xét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lvl="0" algn="just">
              <a:defRPr/>
            </a:pPr>
            <a:r>
              <a:rPr lang="vi-VN" sz="2400" dirty="0">
                <a:latin typeface="Cambria" panose="02040503050406030204" pitchFamily="18" charset="0"/>
                <a:ea typeface="Cambria" panose="02040503050406030204" pitchFamily="18" charset="0"/>
              </a:rPr>
              <a:t>Cho biết thanh nào dẫn nhiệt tốt hơn, thanh nào dẫn nhiệt kém hơn.</a:t>
            </a:r>
            <a:endParaRPr kumimoji="0" lang="en-US"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4" name="Graphic 46" descr="Arrow Clockwise curve">
            <a:extLst>
              <a:ext uri="{FF2B5EF4-FFF2-40B4-BE49-F238E27FC236}">
                <a16:creationId xmlns:a16="http://schemas.microsoft.com/office/drawing/2014/main" id="{F3870A26-EA7C-4476-834C-05301DB928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572841" flipV="1">
            <a:off x="2218545" y="3158251"/>
            <a:ext cx="1263947" cy="1263947"/>
          </a:xfrm>
          <a:prstGeom prst="rect">
            <a:avLst/>
          </a:prstGeom>
        </p:spPr>
      </p:pic>
      <p:pic>
        <p:nvPicPr>
          <p:cNvPr id="45" name="Graphic 26" descr="Arrow Clockwise curve">
            <a:extLst>
              <a:ext uri="{FF2B5EF4-FFF2-40B4-BE49-F238E27FC236}">
                <a16:creationId xmlns:a16="http://schemas.microsoft.com/office/drawing/2014/main" id="{9ED8D86B-F7DE-438D-B549-2149C37CC2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98329" flipH="1">
            <a:off x="7785495" y="3388194"/>
            <a:ext cx="1263947" cy="1263947"/>
          </a:xfrm>
          <a:prstGeom prst="rect">
            <a:avLst/>
          </a:prstGeom>
        </p:spPr>
      </p:pic>
      <p:pic>
        <p:nvPicPr>
          <p:cNvPr id="2" name="Picture 1">
            <a:extLst>
              <a:ext uri="{FF2B5EF4-FFF2-40B4-BE49-F238E27FC236}">
                <a16:creationId xmlns:a16="http://schemas.microsoft.com/office/drawing/2014/main" id="{9AD01029-B9FA-8CB4-8C87-3DF0CD7D5026}"/>
              </a:ext>
            </a:extLst>
          </p:cNvPr>
          <p:cNvPicPr>
            <a:picLocks noChangeAspect="1"/>
          </p:cNvPicPr>
          <p:nvPr/>
        </p:nvPicPr>
        <p:blipFill>
          <a:blip r:embed="rId6"/>
          <a:stretch>
            <a:fillRect/>
          </a:stretch>
        </p:blipFill>
        <p:spPr>
          <a:xfrm>
            <a:off x="4475090" y="118449"/>
            <a:ext cx="3127519" cy="963251"/>
          </a:xfrm>
          <a:prstGeom prst="rect">
            <a:avLst/>
          </a:prstGeom>
        </p:spPr>
      </p:pic>
      <p:pic>
        <p:nvPicPr>
          <p:cNvPr id="8" name="Picture 7">
            <a:extLst>
              <a:ext uri="{FF2B5EF4-FFF2-40B4-BE49-F238E27FC236}">
                <a16:creationId xmlns:a16="http://schemas.microsoft.com/office/drawing/2014/main" id="{F3724468-7508-78DD-1A6E-05162E2E35CE}"/>
              </a:ext>
            </a:extLst>
          </p:cNvPr>
          <p:cNvPicPr>
            <a:picLocks noChangeAspect="1"/>
          </p:cNvPicPr>
          <p:nvPr/>
        </p:nvPicPr>
        <p:blipFill>
          <a:blip r:embed="rId7"/>
          <a:stretch>
            <a:fillRect/>
          </a:stretch>
        </p:blipFill>
        <p:spPr>
          <a:xfrm>
            <a:off x="4905375" y="3271837"/>
            <a:ext cx="2228850" cy="2981325"/>
          </a:xfrm>
          <a:prstGeom prst="rect">
            <a:avLst/>
          </a:prstGeom>
        </p:spPr>
      </p:pic>
    </p:spTree>
    <p:extLst>
      <p:ext uri="{BB962C8B-B14F-4D97-AF65-F5344CB8AC3E}">
        <p14:creationId xmlns:p14="http://schemas.microsoft.com/office/powerpoint/2010/main" val="3612564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1"/>
                                        </p:tgtEl>
                                        <p:attrNameLst>
                                          <p:attrName>style.visibility</p:attrName>
                                        </p:attrNameLst>
                                      </p:cBhvr>
                                      <p:to>
                                        <p:strVal val="visible"/>
                                      </p:to>
                                    </p:set>
                                    <p:anim calcmode="discrete" valueType="clr">
                                      <p:cBhvr override="childStyle">
                                        <p:cTn id="28"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1"/>
                                        </p:tgtEl>
                                        <p:attrNameLst>
                                          <p:attrName>fillcolor</p:attrName>
                                        </p:attrNameLst>
                                      </p:cBhvr>
                                      <p:tavLst>
                                        <p:tav tm="0">
                                          <p:val>
                                            <p:clrVal>
                                              <a:schemeClr val="accent2"/>
                                            </p:clrVal>
                                          </p:val>
                                        </p:tav>
                                        <p:tav tm="50000">
                                          <p:val>
                                            <p:clrVal>
                                              <a:schemeClr val="hlink"/>
                                            </p:clrVal>
                                          </p:val>
                                        </p:tav>
                                      </p:tavLst>
                                    </p:anim>
                                    <p:set>
                                      <p:cBhvr>
                                        <p:cTn id="30" dur="80"/>
                                        <p:tgtEl>
                                          <p:spTgt spid="4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2"/>
                                        </p:tgtEl>
                                        <p:attrNameLst>
                                          <p:attrName>style.visibility</p:attrName>
                                        </p:attrNameLst>
                                      </p:cBhvr>
                                      <p:to>
                                        <p:strVal val="visible"/>
                                      </p:to>
                                    </p:set>
                                    <p:anim calcmode="discrete" valueType="clr">
                                      <p:cBhvr override="childStyle">
                                        <p:cTn id="35"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2"/>
                                        </p:tgtEl>
                                        <p:attrNameLst>
                                          <p:attrName>fillcolor</p:attrName>
                                        </p:attrNameLst>
                                      </p:cBhvr>
                                      <p:tavLst>
                                        <p:tav tm="0">
                                          <p:val>
                                            <p:clrVal>
                                              <a:schemeClr val="accent2"/>
                                            </p:clrVal>
                                          </p:val>
                                        </p:tav>
                                        <p:tav tm="50000">
                                          <p:val>
                                            <p:clrVal>
                                              <a:schemeClr val="hlink"/>
                                            </p:clrVal>
                                          </p:val>
                                        </p:tav>
                                      </p:tavLst>
                                    </p:anim>
                                    <p:set>
                                      <p:cBhvr>
                                        <p:cTn id="37" dur="80"/>
                                        <p:tgtEl>
                                          <p:spTgt spid="4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3"/>
                                        </p:tgtEl>
                                        <p:attrNameLst>
                                          <p:attrName>style.visibility</p:attrName>
                                        </p:attrNameLst>
                                      </p:cBhvr>
                                      <p:to>
                                        <p:strVal val="visible"/>
                                      </p:to>
                                    </p:set>
                                    <p:anim calcmode="discrete" valueType="clr">
                                      <p:cBhvr override="childStyle">
                                        <p:cTn id="42"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3"/>
                                        </p:tgtEl>
                                        <p:attrNameLst>
                                          <p:attrName>fillcolor</p:attrName>
                                        </p:attrNameLst>
                                      </p:cBhvr>
                                      <p:tavLst>
                                        <p:tav tm="0">
                                          <p:val>
                                            <p:clrVal>
                                              <a:schemeClr val="accent2"/>
                                            </p:clrVal>
                                          </p:val>
                                        </p:tav>
                                        <p:tav tm="50000">
                                          <p:val>
                                            <p:clrVal>
                                              <a:schemeClr val="hlink"/>
                                            </p:clrVal>
                                          </p:val>
                                        </p:tav>
                                      </p:tavLst>
                                    </p:anim>
                                    <p:set>
                                      <p:cBhvr>
                                        <p:cTn id="44" dur="80"/>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DC13AB2F-17F8-2C3C-55B0-6694D6BA96A4}"/>
              </a:ext>
            </a:extLst>
          </p:cNvPr>
          <p:cNvSpPr txBox="1"/>
          <p:nvPr/>
        </p:nvSpPr>
        <p:spPr>
          <a:xfrm>
            <a:off x="3943350" y="304800"/>
            <a:ext cx="5286375" cy="584775"/>
          </a:xfrm>
          <a:prstGeom prst="rect">
            <a:avLst/>
          </a:prstGeom>
          <a:noFill/>
        </p:spPr>
        <p:txBody>
          <a:bodyPr wrap="square" rtlCol="0">
            <a:spAutoFit/>
          </a:bodyPr>
          <a:lstStyle/>
          <a:p>
            <a:r>
              <a:rPr lang="en-US" sz="3200" b="1" dirty="0">
                <a:solidFill>
                  <a:srgbClr val="FF0000"/>
                </a:solidFill>
              </a:rPr>
              <a:t>Hoàn </a:t>
            </a:r>
            <a:r>
              <a:rPr lang="en-US" sz="3200" b="1" dirty="0" err="1">
                <a:solidFill>
                  <a:srgbClr val="FF0000"/>
                </a:solidFill>
              </a:rPr>
              <a:t>thành</a:t>
            </a:r>
            <a:r>
              <a:rPr lang="en-US" sz="3200" b="1" dirty="0">
                <a:solidFill>
                  <a:srgbClr val="FF0000"/>
                </a:solidFill>
              </a:rPr>
              <a:t> </a:t>
            </a:r>
            <a:r>
              <a:rPr lang="en-US" sz="3200" b="1" dirty="0" err="1">
                <a:solidFill>
                  <a:srgbClr val="FF0000"/>
                </a:solidFill>
              </a:rPr>
              <a:t>phiếu</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tập</a:t>
            </a:r>
            <a:endParaRPr lang="en-US" sz="3200" b="1" dirty="0">
              <a:solidFill>
                <a:srgbClr val="FF0000"/>
              </a:solidFill>
            </a:endParaRPr>
          </a:p>
        </p:txBody>
      </p:sp>
      <p:graphicFrame>
        <p:nvGraphicFramePr>
          <p:cNvPr id="10" name="Table 9">
            <a:extLst>
              <a:ext uri="{FF2B5EF4-FFF2-40B4-BE49-F238E27FC236}">
                <a16:creationId xmlns:a16="http://schemas.microsoft.com/office/drawing/2014/main" id="{4DC1C0C6-A567-72C6-7EC4-4DC02058F024}"/>
              </a:ext>
            </a:extLst>
          </p:cNvPr>
          <p:cNvGraphicFramePr>
            <a:graphicFrameLocks noGrp="1"/>
          </p:cNvGraphicFramePr>
          <p:nvPr>
            <p:extLst>
              <p:ext uri="{D42A27DB-BD31-4B8C-83A1-F6EECF244321}">
                <p14:modId xmlns:p14="http://schemas.microsoft.com/office/powerpoint/2010/main" val="2871878910"/>
              </p:ext>
            </p:extLst>
          </p:nvPr>
        </p:nvGraphicFramePr>
        <p:xfrm>
          <a:off x="561975" y="1009650"/>
          <a:ext cx="11258550" cy="5435537"/>
        </p:xfrm>
        <a:graphic>
          <a:graphicData uri="http://schemas.openxmlformats.org/drawingml/2006/table">
            <a:tbl>
              <a:tblPr>
                <a:tableStyleId>{5C22544A-7EE6-4342-B048-85BDC9FD1C3A}</a:tableStyleId>
              </a:tblPr>
              <a:tblGrid>
                <a:gridCol w="11258550">
                  <a:extLst>
                    <a:ext uri="{9D8B030D-6E8A-4147-A177-3AD203B41FA5}">
                      <a16:colId xmlns:a16="http://schemas.microsoft.com/office/drawing/2014/main" val="1146928762"/>
                    </a:ext>
                  </a:extLst>
                </a:gridCol>
              </a:tblGrid>
              <a:tr h="4938713">
                <a:tc>
                  <a:txBody>
                    <a:bodyPr/>
                    <a:lstStyle/>
                    <a:p>
                      <a:pPr marL="0" marR="0" algn="ctr">
                        <a:lnSpc>
                          <a:spcPct val="150000"/>
                        </a:lnSpc>
                        <a:spcBef>
                          <a:spcPts val="0"/>
                        </a:spcBef>
                        <a:spcAft>
                          <a:spcPts val="0"/>
                        </a:spcAft>
                      </a:pPr>
                      <a:r>
                        <a:rPr lang="en-US" sz="2800" b="1" dirty="0">
                          <a:solidFill>
                            <a:srgbClr val="002060"/>
                          </a:solidFill>
                          <a:effectLst/>
                          <a:latin typeface="Cambria" panose="02040503050406030204" pitchFamily="18" charset="0"/>
                          <a:ea typeface="Cambria" panose="02040503050406030204" pitchFamily="18" charset="0"/>
                        </a:rPr>
                        <a:t>PHIẾU HỌC TẬP</a:t>
                      </a:r>
                      <a:endParaRPr lang="en-US" sz="3200" b="1" dirty="0">
                        <a:solidFill>
                          <a:srgbClr val="002060"/>
                        </a:solidFill>
                        <a:effectLst/>
                        <a:latin typeface="Cambria" panose="02040503050406030204" pitchFamily="18" charset="0"/>
                        <a:ea typeface="Cambria" panose="02040503050406030204" pitchFamily="18" charset="0"/>
                      </a:endParaRPr>
                    </a:p>
                    <a:p>
                      <a:pPr marL="0" marR="0" indent="216535" algn="just">
                        <a:lnSpc>
                          <a:spcPct val="150000"/>
                        </a:lnSpc>
                        <a:spcBef>
                          <a:spcPts val="0"/>
                        </a:spcBef>
                        <a:spcAft>
                          <a:spcPts val="0"/>
                        </a:spcAft>
                      </a:pPr>
                      <a:r>
                        <a:rPr lang="en-US" sz="2000" dirty="0" err="1">
                          <a:effectLst/>
                          <a:latin typeface="Cambria" panose="02040503050406030204" pitchFamily="18" charset="0"/>
                          <a:ea typeface="Cambria" panose="02040503050406030204" pitchFamily="18" charset="0"/>
                        </a:rPr>
                        <a:t>Dựa</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vào</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thí</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nghiệm</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trên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em</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hãy</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rút</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ra</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nhận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xét</a:t>
                      </a:r>
                      <a:r>
                        <a:rPr lang="en-US" sz="2000" dirty="0">
                          <a:effectLst/>
                          <a:latin typeface="Cambria" panose="02040503050406030204" pitchFamily="18" charset="0"/>
                          <a:ea typeface="Cambria" panose="02040503050406030204" pitchFamily="18" charset="0"/>
                        </a:rPr>
                        <a:t>: </a:t>
                      </a:r>
                      <a:endParaRPr lang="en-US" sz="24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800" b="1" dirty="0">
                          <a:effectLst/>
                          <a:latin typeface="Cambria" panose="02040503050406030204" pitchFamily="18" charset="0"/>
                          <a:ea typeface="Cambria" panose="02040503050406030204" pitchFamily="18" charset="0"/>
                        </a:rPr>
                        <a:t>1. Thanh </a:t>
                      </a:r>
                      <a:r>
                        <a:rPr lang="en-US" sz="1800" b="1" dirty="0" err="1">
                          <a:effectLst/>
                          <a:latin typeface="Cambria" panose="02040503050406030204" pitchFamily="18" charset="0"/>
                          <a:ea typeface="Cambria" panose="02040503050406030204" pitchFamily="18" charset="0"/>
                        </a:rPr>
                        <a:t>dẫn</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nhiệt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tốt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hơn</a:t>
                      </a:r>
                      <a:r>
                        <a:rPr lang="en-US" sz="1800" b="1" dirty="0">
                          <a:effectLst/>
                          <a:latin typeface="Cambria" panose="02040503050406030204" pitchFamily="18" charset="0"/>
                          <a:ea typeface="Cambria" panose="02040503050406030204" pitchFamily="18" charset="0"/>
                        </a:rPr>
                        <a:t>:</a:t>
                      </a:r>
                      <a:endParaRPr lang="en-US" sz="2000" b="1" dirty="0">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rPr>
                        <a:t>………………………………………………….………………</a:t>
                      </a:r>
                      <a:r>
                        <a:rPr lang="en-US" sz="2000" dirty="0">
                          <a:effectLst/>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rPr>
                        <a:t>………………………………………………….………………</a:t>
                      </a:r>
                      <a:r>
                        <a:rPr lang="en-US" sz="2000" dirty="0">
                          <a:effectLst/>
                          <a:latin typeface="Cambria" panose="02040503050406030204" pitchFamily="18" charset="0"/>
                          <a:ea typeface="Cambria" panose="02040503050406030204" pitchFamily="18" charset="0"/>
                        </a:rPr>
                        <a:t>………………………………………………….………</a:t>
                      </a:r>
                    </a:p>
                    <a:p>
                      <a:pPr marL="342900" marR="0" lvl="0" indent="-342900" algn="just">
                        <a:lnSpc>
                          <a:spcPct val="150000"/>
                        </a:lnSpc>
                        <a:spcBef>
                          <a:spcPts val="0"/>
                        </a:spcBef>
                        <a:spcAft>
                          <a:spcPts val="0"/>
                        </a:spcAft>
                        <a:buFont typeface="+mj-lt"/>
                        <a:buAutoNum type="arabicPeriod" startAt="2"/>
                      </a:pPr>
                      <a:r>
                        <a:rPr lang="en-US" sz="1800" b="1" dirty="0">
                          <a:effectLst/>
                          <a:latin typeface="Cambria" panose="02040503050406030204" pitchFamily="18" charset="0"/>
                          <a:ea typeface="Cambria" panose="02040503050406030204" pitchFamily="18" charset="0"/>
                        </a:rPr>
                        <a:t>Thanh </a:t>
                      </a:r>
                      <a:r>
                        <a:rPr lang="en-US" sz="1800" b="1" dirty="0" err="1">
                          <a:effectLst/>
                          <a:latin typeface="Cambria" panose="02040503050406030204" pitchFamily="18" charset="0"/>
                          <a:ea typeface="Cambria" panose="02040503050406030204" pitchFamily="18" charset="0"/>
                        </a:rPr>
                        <a:t>dẫn</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nhiệt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kém</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hơn</a:t>
                      </a:r>
                      <a:r>
                        <a:rPr lang="en-US" sz="1800" b="1" dirty="0">
                          <a:effectLst/>
                          <a:latin typeface="Cambria" panose="02040503050406030204" pitchFamily="18" charset="0"/>
                          <a:ea typeface="Cambria" panose="02040503050406030204" pitchFamily="18" charset="0"/>
                        </a:rPr>
                        <a:t>: </a:t>
                      </a:r>
                      <a:endParaRPr lang="en-US" sz="2000" b="1" dirty="0">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rPr>
                        <a:t>………………………………………………….………………</a:t>
                      </a:r>
                      <a:r>
                        <a:rPr lang="en-US" sz="2000" dirty="0">
                          <a:effectLst/>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rPr>
                        <a:t>………………………………………………….………………</a:t>
                      </a:r>
                      <a:r>
                        <a:rPr lang="en-US" sz="2000" dirty="0">
                          <a:effectLst/>
                          <a:latin typeface="Cambria" panose="02040503050406030204" pitchFamily="18" charset="0"/>
                          <a:ea typeface="Cambria" panose="02040503050406030204" pitchFamily="18" charset="0"/>
                        </a:rPr>
                        <a:t>………………………………………………….………</a:t>
                      </a:r>
                      <a:r>
                        <a:rPr lang="en-US" sz="1800"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a:p>
                      <a:pPr marL="342900" marR="0" lvl="0" indent="-342900">
                        <a:lnSpc>
                          <a:spcPct val="150000"/>
                        </a:lnSpc>
                        <a:spcBef>
                          <a:spcPts val="0"/>
                        </a:spcBef>
                        <a:spcAft>
                          <a:spcPts val="0"/>
                        </a:spcAft>
                        <a:buFont typeface="+mj-lt"/>
                        <a:buAutoNum type="arabicPeriod" startAt="2"/>
                        <a:tabLst>
                          <a:tab pos="3367405" algn="l"/>
                        </a:tabLst>
                      </a:pPr>
                      <a:r>
                        <a:rPr lang="en-US" sz="1800" b="1" dirty="0" err="1">
                          <a:effectLst/>
                          <a:latin typeface="Cambria" panose="02040503050406030204" pitchFamily="18" charset="0"/>
                          <a:ea typeface="Cambria" panose="02040503050406030204" pitchFamily="18" charset="0"/>
                        </a:rPr>
                        <a:t>Dựa</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vào</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những</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hiểu</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biết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của</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em</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Hãy</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kể</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tên</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một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số</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vật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dẫn</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nhiệt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tốt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và</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vật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dẫn</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nhiệt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kém</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mà</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em</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biết</a:t>
                      </a:r>
                      <a:r>
                        <a:rPr lang="en-US" sz="1800" dirty="0">
                          <a:effectLst/>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rPr>
                        <a:t>………………………………………………….………………</a:t>
                      </a:r>
                      <a:r>
                        <a:rPr lang="en-US" sz="2000" dirty="0">
                          <a:effectLst/>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dirty="0">
                          <a:effectLst/>
                          <a:latin typeface="Cambria" panose="02040503050406030204" pitchFamily="18" charset="0"/>
                          <a:ea typeface="Cambria" panose="02040503050406030204" pitchFamily="18" charset="0"/>
                        </a:rPr>
                        <a:t>………………………………………………….………………</a:t>
                      </a:r>
                      <a:r>
                        <a:rPr lang="en-US" sz="2000" dirty="0">
                          <a:effectLst/>
                          <a:latin typeface="Cambria" panose="02040503050406030204" pitchFamily="18" charset="0"/>
                          <a:ea typeface="Cambria" panose="02040503050406030204" pitchFamily="18" charset="0"/>
                        </a:rPr>
                        <a:t>………………………………………………….……</a:t>
                      </a:r>
                    </a:p>
                    <a:p>
                      <a:pPr marL="0" marR="0" algn="just">
                        <a:lnSpc>
                          <a:spcPct val="150000"/>
                        </a:lnSpc>
                        <a:spcBef>
                          <a:spcPts val="0"/>
                        </a:spcBef>
                        <a:spcAft>
                          <a:spcPts val="0"/>
                        </a:spcAft>
                        <a:tabLst>
                          <a:tab pos="3367405" algn="l"/>
                        </a:tabLst>
                      </a:pPr>
                      <a:r>
                        <a:rPr lang="en-US" sz="1800"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a:txBody>
                  <a:tcPr marL="59487" marR="594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9910842"/>
                  </a:ext>
                </a:extLst>
              </a:tr>
            </a:tbl>
          </a:graphicData>
        </a:graphic>
      </p:graphicFrame>
      <p:sp>
        <p:nvSpPr>
          <p:cNvPr id="11" name="TextBox 10">
            <a:extLst>
              <a:ext uri="{FF2B5EF4-FFF2-40B4-BE49-F238E27FC236}">
                <a16:creationId xmlns:a16="http://schemas.microsoft.com/office/drawing/2014/main" id="{18F2417A-17BB-1166-50E6-925FC13B2BFC}"/>
              </a:ext>
            </a:extLst>
          </p:cNvPr>
          <p:cNvSpPr txBox="1"/>
          <p:nvPr/>
        </p:nvSpPr>
        <p:spPr>
          <a:xfrm>
            <a:off x="809625" y="2476500"/>
            <a:ext cx="7924800" cy="461665"/>
          </a:xfrm>
          <a:prstGeom prst="rect">
            <a:avLst/>
          </a:prstGeom>
          <a:noFill/>
        </p:spPr>
        <p:txBody>
          <a:bodyPr wrap="square" rtlCol="0">
            <a:spAutoFit/>
          </a:bodyPr>
          <a:lstStyle/>
          <a:p>
            <a:r>
              <a:rPr lang="en-US" sz="2400" dirty="0">
                <a:solidFill>
                  <a:srgbClr val="FF0000"/>
                </a:solidFill>
                <a:effectLst/>
                <a:latin typeface="Cambria" panose="02040503050406030204" pitchFamily="18" charset="0"/>
                <a:ea typeface="Cambria" panose="02040503050406030204" pitchFamily="18" charset="0"/>
              </a:rPr>
              <a:t>Thanh </a:t>
            </a:r>
            <a:r>
              <a:rPr lang="en-US" sz="2400" dirty="0" err="1">
                <a:solidFill>
                  <a:srgbClr val="FF0000"/>
                </a:solidFill>
                <a:effectLst/>
                <a:latin typeface="Cambria" panose="02040503050406030204" pitchFamily="18" charset="0"/>
                <a:ea typeface="Cambria" panose="02040503050406030204" pitchFamily="18" charset="0"/>
              </a:rPr>
              <a:t>dẫn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nhiệt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tốt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hơn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thanh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đồng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thanh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sắt</a:t>
            </a:r>
            <a:r>
              <a:rPr lang="en-US" sz="2400" dirty="0">
                <a:solidFill>
                  <a:srgbClr val="FF0000"/>
                </a:solidFill>
                <a:effectLst/>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EB7C4F0C-6D49-8CC2-DDA9-7AC760106199}"/>
              </a:ext>
            </a:extLst>
          </p:cNvPr>
          <p:cNvSpPr txBox="1"/>
          <p:nvPr/>
        </p:nvSpPr>
        <p:spPr>
          <a:xfrm>
            <a:off x="752475" y="3819525"/>
            <a:ext cx="7924800" cy="461665"/>
          </a:xfrm>
          <a:prstGeom prst="rect">
            <a:avLst/>
          </a:prstGeom>
          <a:noFill/>
        </p:spPr>
        <p:txBody>
          <a:bodyPr wrap="square" rtlCol="0">
            <a:spAutoFit/>
          </a:bodyPr>
          <a:lstStyle/>
          <a:p>
            <a:r>
              <a:rPr lang="vi-VN" sz="2400" dirty="0">
                <a:solidFill>
                  <a:srgbClr val="FF0000"/>
                </a:solidFill>
                <a:latin typeface="Cambria" panose="02040503050406030204" pitchFamily="18" charset="0"/>
                <a:ea typeface="Cambria" panose="02040503050406030204" pitchFamily="18" charset="0"/>
              </a:rPr>
              <a:t>Thanh dẫn nhiệt kém hơn là thanh gỗ, thanh nhựa.</a:t>
            </a:r>
            <a:endParaRPr lang="en-US" sz="2400" dirty="0">
              <a:solidFill>
                <a:srgbClr val="FF0000"/>
              </a:solidFill>
              <a:effectLs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0BE9F5E-1697-38F1-A770-3C0EDBA0F380}"/>
              </a:ext>
            </a:extLst>
          </p:cNvPr>
          <p:cNvSpPr txBox="1"/>
          <p:nvPr/>
        </p:nvSpPr>
        <p:spPr>
          <a:xfrm>
            <a:off x="695325" y="5143500"/>
            <a:ext cx="7924800" cy="461665"/>
          </a:xfrm>
          <a:prstGeom prst="rect">
            <a:avLst/>
          </a:prstGeom>
          <a:noFill/>
        </p:spPr>
        <p:txBody>
          <a:bodyPr wrap="square" rtlCol="0">
            <a:spAutoFit/>
          </a:bodyPr>
          <a:lstStyle/>
          <a:p>
            <a:r>
              <a:rPr lang="vi-VN" sz="2400" dirty="0">
                <a:solidFill>
                  <a:srgbClr val="FF0000"/>
                </a:solidFill>
                <a:latin typeface="Cambria" panose="02040503050406030204" pitchFamily="18" charset="0"/>
                <a:ea typeface="Cambria" panose="02040503050406030204" pitchFamily="18" charset="0"/>
              </a:rPr>
              <a:t>Một số vật dẫn nhiệt tốt là: nồi gang, sắt…</a:t>
            </a:r>
            <a:endParaRPr lang="en-US" sz="2400" dirty="0">
              <a:solidFill>
                <a:srgbClr val="FF0000"/>
              </a:solidFill>
              <a:effectLst/>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A0FD552-01BC-5F47-885B-D938B98793E5}"/>
              </a:ext>
            </a:extLst>
          </p:cNvPr>
          <p:cNvSpPr txBox="1"/>
          <p:nvPr/>
        </p:nvSpPr>
        <p:spPr>
          <a:xfrm>
            <a:off x="676275" y="5619750"/>
            <a:ext cx="7924800" cy="461665"/>
          </a:xfrm>
          <a:prstGeom prst="rect">
            <a:avLst/>
          </a:prstGeom>
          <a:noFill/>
        </p:spPr>
        <p:txBody>
          <a:bodyPr wrap="square" rtlCol="0">
            <a:spAutoFit/>
          </a:bodyPr>
          <a:lstStyle/>
          <a:p>
            <a:r>
              <a:rPr lang="vi-VN" sz="2400" dirty="0">
                <a:solidFill>
                  <a:srgbClr val="FF0000"/>
                </a:solidFill>
                <a:latin typeface="Cambria" panose="02040503050406030204" pitchFamily="18" charset="0"/>
                <a:ea typeface="Cambria" panose="02040503050406030204" pitchFamily="18" charset="0"/>
              </a:rPr>
              <a:t>Một số vật dẫn nhiệt kém là: vải, bông…</a:t>
            </a:r>
            <a:endParaRPr lang="en-US" sz="24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33185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arn(inVertical)">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barn(inVertical)">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barn(inVertical)">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barn(inVertical)">
                                      <p:cBhvr>
                                        <p:cTn id="2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Loko" panose="02040603050506020204" pitchFamily="18" charset="0"/>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F0FE8DC3-C256-4CC9-AEAF-B8C98ADB09BC}"/>
              </a:ext>
            </a:extLst>
          </p:cNvPr>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235292" y="924792"/>
            <a:ext cx="3522099" cy="4284517"/>
          </a:xfrm>
          <a:prstGeom prst="rect">
            <a:avLst/>
          </a:prstGeom>
        </p:spPr>
      </p:pic>
      <p:pic>
        <p:nvPicPr>
          <p:cNvPr id="45" name="Picture 44">
            <a:extLst>
              <a:ext uri="{FF2B5EF4-FFF2-40B4-BE49-F238E27FC236}">
                <a16:creationId xmlns:a16="http://schemas.microsoft.com/office/drawing/2014/main" id="{9CDC4F1A-43F5-431D-9909-FAFA3C3702FF}"/>
              </a:ext>
            </a:extLst>
          </p:cNvPr>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836489" y="2579159"/>
            <a:ext cx="3050712" cy="3955310"/>
          </a:xfrm>
          <a:prstGeom prst="rect">
            <a:avLst/>
          </a:prstGeom>
        </p:spPr>
      </p:pic>
      <p:cxnSp>
        <p:nvCxnSpPr>
          <p:cNvPr id="12" name="Straight Connector 11">
            <a:extLst>
              <a:ext uri="{FF2B5EF4-FFF2-40B4-BE49-F238E27FC236}">
                <a16:creationId xmlns:a16="http://schemas.microsoft.com/office/drawing/2014/main" id="{4253F07A-47DC-4884-9173-E8D769F1D24C}"/>
              </a:ext>
            </a:extLst>
          </p:cNvPr>
          <p:cNvCxnSpPr>
            <a:cxnSpLocks/>
          </p:cNvCxnSpPr>
          <p:nvPr/>
        </p:nvCxnSpPr>
        <p:spPr>
          <a:xfrm>
            <a:off x="4225636" y="10559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1C4954-EFAD-4597-B407-E361CDF1A2B7}"/>
              </a:ext>
            </a:extLst>
          </p:cNvPr>
          <p:cNvCxnSpPr>
            <a:cxnSpLocks/>
          </p:cNvCxnSpPr>
          <p:nvPr/>
        </p:nvCxnSpPr>
        <p:spPr>
          <a:xfrm>
            <a:off x="13908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EF8670B-B0DF-4C3D-A633-7063CCB572A1}"/>
              </a:ext>
            </a:extLst>
          </p:cNvPr>
          <p:cNvCxnSpPr>
            <a:cxnSpLocks/>
          </p:cNvCxnSpPr>
          <p:nvPr/>
        </p:nvCxnSpPr>
        <p:spPr>
          <a:xfrm>
            <a:off x="11675562" y="1175406"/>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FE1C54-F3E3-41B6-B9C4-75B8942E3499}"/>
              </a:ext>
            </a:extLst>
          </p:cNvPr>
          <p:cNvCxnSpPr>
            <a:cxnSpLocks/>
          </p:cNvCxnSpPr>
          <p:nvPr/>
        </p:nvCxnSpPr>
        <p:spPr>
          <a:xfrm flipH="1">
            <a:off x="1543283" y="6383481"/>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519B8A-9D86-4380-BD52-2BFFDB22A745}"/>
              </a:ext>
            </a:extLst>
          </p:cNvPr>
          <p:cNvCxnSpPr>
            <a:cxnSpLocks/>
          </p:cNvCxnSpPr>
          <p:nvPr/>
        </p:nvCxnSpPr>
        <p:spPr>
          <a:xfrm>
            <a:off x="1543283" y="3691737"/>
            <a:ext cx="0" cy="2539344"/>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7B3F13-72BB-4CD0-A889-59CAA2D12BE4}"/>
              </a:ext>
            </a:extLst>
          </p:cNvPr>
          <p:cNvCxnSpPr>
            <a:cxnSpLocks/>
          </p:cNvCxnSpPr>
          <p:nvPr/>
        </p:nvCxnSpPr>
        <p:spPr>
          <a:xfrm flipH="1">
            <a:off x="1543283" y="6213762"/>
            <a:ext cx="2945590" cy="0"/>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73A7ED-212E-462A-9FC2-CA4521A20E3E}"/>
              </a:ext>
            </a:extLst>
          </p:cNvPr>
          <p:cNvCxnSpPr>
            <a:cxnSpLocks/>
          </p:cNvCxnSpPr>
          <p:nvPr/>
        </p:nvCxnSpPr>
        <p:spPr>
          <a:xfrm>
            <a:off x="4225636" y="1208398"/>
            <a:ext cx="7287434" cy="1"/>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CD56FFE-88B0-4179-9D01-82ED15D00AEC}"/>
              </a:ext>
            </a:extLst>
          </p:cNvPr>
          <p:cNvCxnSpPr>
            <a:cxnSpLocks/>
          </p:cNvCxnSpPr>
          <p:nvPr/>
        </p:nvCxnSpPr>
        <p:spPr>
          <a:xfrm>
            <a:off x="11495396" y="1208398"/>
            <a:ext cx="0" cy="2310107"/>
          </a:xfrm>
          <a:prstGeom prst="line">
            <a:avLst/>
          </a:prstGeom>
          <a:ln w="38100">
            <a:solidFill>
              <a:srgbClr val="1B4965"/>
            </a:solidFill>
          </a:ln>
        </p:spPr>
        <p:style>
          <a:lnRef idx="1">
            <a:schemeClr val="accent1"/>
          </a:lnRef>
          <a:fillRef idx="0">
            <a:schemeClr val="accent1"/>
          </a:fillRef>
          <a:effectRef idx="0">
            <a:schemeClr val="accent1"/>
          </a:effectRef>
          <a:fontRef idx="minor">
            <a:schemeClr val="tx1"/>
          </a:fontRef>
        </p:style>
      </p:cxnSp>
      <p:pic>
        <p:nvPicPr>
          <p:cNvPr id="72" name="Picture 29">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939624" y="3522113"/>
            <a:ext cx="2488021" cy="2011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3" name="Picture 31">
            <a:hlinkClick r:id="rId7"/>
          </p:cNvPr>
          <p:cNvPicPr>
            <a:picLocks noChangeAspect="1" noChangeArrowheads="1"/>
          </p:cNvPicPr>
          <p:nvPr/>
        </p:nvPicPr>
        <p:blipFill>
          <a:blip r:embed="rId8" cstate="hqprint">
            <a:extLst>
              <a:ext uri="{28A0092B-C50C-407E-A947-70E740481C1C}">
                <a14:useLocalDpi xmlns:a14="http://schemas.microsoft.com/office/drawing/2010/main" val="0"/>
              </a:ext>
            </a:extLst>
          </a:blip>
          <a:stretch>
            <a:fillRect/>
          </a:stretch>
        </p:blipFill>
        <p:spPr bwMode="auto">
          <a:xfrm>
            <a:off x="1832763" y="3367100"/>
            <a:ext cx="2417362" cy="2482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 name="Picture 39" descr="IMG_23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1936" y="3642592"/>
            <a:ext cx="3829539" cy="1882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5" name="Rectangle 37"/>
          <p:cNvSpPr>
            <a:spLocks noChangeArrowheads="1"/>
          </p:cNvSpPr>
          <p:nvPr/>
        </p:nvSpPr>
        <p:spPr bwMode="auto">
          <a:xfrm>
            <a:off x="2282647" y="1537407"/>
            <a:ext cx="9028587" cy="10296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0170" tIns="60085" rIns="120170" bIns="60085" anchor="ctr"/>
          <a:lstStyle>
            <a:lvl1pPr eaLnBrk="0" hangingPunct="0">
              <a:defRPr sz="3700">
                <a:solidFill>
                  <a:schemeClr val="tx1"/>
                </a:solidFill>
                <a:latin typeface="Arial" panose="020B0604020202020204" pitchFamily="34" charset="0"/>
              </a:defRPr>
            </a:lvl1pPr>
            <a:lvl2pPr marL="742950" indent="-285750" eaLnBrk="0" hangingPunct="0">
              <a:defRPr sz="3700">
                <a:solidFill>
                  <a:schemeClr val="tx1"/>
                </a:solidFill>
                <a:latin typeface="Arial" panose="020B0604020202020204" pitchFamily="34" charset="0"/>
              </a:defRPr>
            </a:lvl2pPr>
            <a:lvl3pPr marL="1143000" indent="-228600" eaLnBrk="0" hangingPunct="0">
              <a:defRPr sz="3700">
                <a:solidFill>
                  <a:schemeClr val="tx1"/>
                </a:solidFill>
                <a:latin typeface="Arial" panose="020B0604020202020204" pitchFamily="34" charset="0"/>
              </a:defRPr>
            </a:lvl3pPr>
            <a:lvl4pPr marL="1600200" indent="-228600" eaLnBrk="0" hangingPunct="0">
              <a:defRPr sz="3700">
                <a:solidFill>
                  <a:schemeClr val="tx1"/>
                </a:solidFill>
                <a:latin typeface="Arial" panose="020B0604020202020204" pitchFamily="34" charset="0"/>
              </a:defRPr>
            </a:lvl4pPr>
            <a:lvl5pPr marL="2057400" indent="-228600" eaLnBrk="0" hangingPunct="0">
              <a:defRPr sz="3700">
                <a:solidFill>
                  <a:schemeClr val="tx1"/>
                </a:solidFill>
                <a:latin typeface="Arial" panose="020B0604020202020204" pitchFamily="34" charset="0"/>
              </a:defRPr>
            </a:lvl5pPr>
            <a:lvl6pPr marL="2514600" indent="-228600" eaLnBrk="0" fontAlgn="base" hangingPunct="0">
              <a:spcBef>
                <a:spcPct val="0"/>
              </a:spcBef>
              <a:spcAft>
                <a:spcPct val="0"/>
              </a:spcAft>
              <a:defRPr sz="3700">
                <a:solidFill>
                  <a:schemeClr val="tx1"/>
                </a:solidFill>
                <a:latin typeface="Arial" panose="020B0604020202020204" pitchFamily="34" charset="0"/>
              </a:defRPr>
            </a:lvl6pPr>
            <a:lvl7pPr marL="2971800" indent="-228600" eaLnBrk="0" fontAlgn="base" hangingPunct="0">
              <a:spcBef>
                <a:spcPct val="0"/>
              </a:spcBef>
              <a:spcAft>
                <a:spcPct val="0"/>
              </a:spcAft>
              <a:defRPr sz="3700">
                <a:solidFill>
                  <a:schemeClr val="tx1"/>
                </a:solidFill>
                <a:latin typeface="Arial" panose="020B0604020202020204" pitchFamily="34" charset="0"/>
              </a:defRPr>
            </a:lvl7pPr>
            <a:lvl8pPr marL="3429000" indent="-228600" eaLnBrk="0" fontAlgn="base" hangingPunct="0">
              <a:spcBef>
                <a:spcPct val="0"/>
              </a:spcBef>
              <a:spcAft>
                <a:spcPct val="0"/>
              </a:spcAft>
              <a:defRPr sz="3700">
                <a:solidFill>
                  <a:schemeClr val="tx1"/>
                </a:solidFill>
                <a:latin typeface="Arial" panose="020B0604020202020204" pitchFamily="34" charset="0"/>
              </a:defRPr>
            </a:lvl8pPr>
            <a:lvl9pPr marL="3886200" indent="-228600" eaLnBrk="0" fontAlgn="base" hangingPunct="0">
              <a:spcBef>
                <a:spcPct val="0"/>
              </a:spcBef>
              <a:spcAft>
                <a:spcPct val="0"/>
              </a:spcAft>
              <a:defRPr sz="37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như</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kim</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loại</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đồng</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nhôm</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en-US" alt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sắt</a:t>
            </a:r>
            <a:r>
              <a:rPr kumimoji="1"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7EB06036-37FD-4EB6-9E44-033CD74FFCB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3824DB11-EEA8-480D-8851-2F0EDD9487FB}"/>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8867D220-AD7A-4270-9E1A-C1FD416B2BCC}"/>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44ECD65-F3B9-495B-921A-5D4EBFEA0E8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9E12BF8-BE73-4456-9A37-97B39173BEE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17B8B070-B01F-4DA6-86B1-CBDB8B1BA985}"/>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BE6CB643-B6F5-4DB9-B7B2-18B310D21C34}"/>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 name="Graphic 62" descr="Line arrow Straight">
            <a:extLst>
              <a:ext uri="{FF2B5EF4-FFF2-40B4-BE49-F238E27FC236}">
                <a16:creationId xmlns:a16="http://schemas.microsoft.com/office/drawing/2014/main" id="{9B049169-76F9-45F6-B591-56069F35374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64" name="Graphic 63" descr="Line arrow Straight">
            <a:extLst>
              <a:ext uri="{FF2B5EF4-FFF2-40B4-BE49-F238E27FC236}">
                <a16:creationId xmlns:a16="http://schemas.microsoft.com/office/drawing/2014/main" id="{AEF266C1-D26B-4A9A-A4B3-DC820C209F2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sp>
        <p:nvSpPr>
          <p:cNvPr id="65" name="TextBox 64">
            <a:extLst>
              <a:ext uri="{FF2B5EF4-FFF2-40B4-BE49-F238E27FC236}">
                <a16:creationId xmlns:a16="http://schemas.microsoft.com/office/drawing/2014/main" id="{962BCED0-7FAD-4062-B522-51C4C339125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E3FE6F6E-900E-4441-A485-F0DD66666FD3}"/>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5C291370-37EA-4223-AEA7-E1C660B6FA2A}"/>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2045CF44-04F0-4803-B833-7314056B77B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69" name="TextBox 68">
            <a:extLst>
              <a:ext uri="{FF2B5EF4-FFF2-40B4-BE49-F238E27FC236}">
                <a16:creationId xmlns:a16="http://schemas.microsoft.com/office/drawing/2014/main" id="{11A8C273-2E25-4E51-8927-3393899B1D41}"/>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2427442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right)">
                                      <p:cBhvr>
                                        <p:cTn id="15" dur="500"/>
                                        <p:tgtEl>
                                          <p:spTgt spid="4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right)">
                                      <p:cBhvr>
                                        <p:cTn id="27" dur="500"/>
                                        <p:tgtEl>
                                          <p:spTgt spid="5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circle(in)">
                                      <p:cBhvr>
                                        <p:cTn id="40" dur="20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wipe(down)">
                                      <p:cBhvr>
                                        <p:cTn id="45" dur="500"/>
                                        <p:tgtEl>
                                          <p:spTgt spid="73"/>
                                        </p:tgtEl>
                                      </p:cBhvr>
                                    </p:animEffect>
                                  </p:childTnLst>
                                </p:cTn>
                              </p:par>
                              <p:par>
                                <p:cTn id="46" presetID="22" presetClass="entr" presetSubtype="4" fill="hold"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down)">
                                      <p:cBhvr>
                                        <p:cTn id="48" dur="500"/>
                                        <p:tgtEl>
                                          <p:spTgt spid="74"/>
                                        </p:tgtEl>
                                      </p:cBhvr>
                                    </p:animEffect>
                                  </p:childTnLst>
                                </p:cTn>
                              </p:par>
                              <p:par>
                                <p:cTn id="49" presetID="2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down)">
                                      <p:cBhvr>
                                        <p:cTn id="5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658</Words>
  <Application>Microsoft Office PowerPoint</Application>
  <PresentationFormat>Widescreen</PresentationFormat>
  <Paragraphs>124</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微软雅黑</vt:lpstr>
      <vt:lpstr>Arial</vt:lpstr>
      <vt:lpstr>Berlin Sans FB Demi</vt:lpstr>
      <vt:lpstr>Bernard MT Condensed</vt:lpstr>
      <vt:lpstr>Calibri</vt:lpstr>
      <vt:lpstr>Cambria</vt:lpstr>
      <vt:lpstr>UTM Loko</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phuonglinh9912@gmail.com</cp:lastModifiedBy>
  <cp:revision>23</cp:revision>
  <dcterms:created xsi:type="dcterms:W3CDTF">2023-11-04T01:47:45Z</dcterms:created>
  <dcterms:modified xsi:type="dcterms:W3CDTF">2025-12-14T14:47:49Z</dcterms:modified>
</cp:coreProperties>
</file>