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74" r:id="rId3"/>
    <p:sldId id="261" r:id="rId4"/>
    <p:sldId id="282" r:id="rId5"/>
    <p:sldId id="283" r:id="rId6"/>
    <p:sldId id="1024" r:id="rId7"/>
    <p:sldId id="264" r:id="rId8"/>
    <p:sldId id="279" r:id="rId9"/>
    <p:sldId id="271" r:id="rId10"/>
    <p:sldId id="291" r:id="rId11"/>
    <p:sldId id="1025" r:id="rId12"/>
    <p:sldId id="293"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3" autoAdjust="0"/>
    <p:restoredTop sz="94660"/>
  </p:normalViewPr>
  <p:slideViewPr>
    <p:cSldViewPr>
      <p:cViewPr varScale="1">
        <p:scale>
          <a:sx n="82" d="100"/>
          <a:sy n="82" d="100"/>
        </p:scale>
        <p:origin x="158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582B1-6631-4A30-94DC-44C5F1741092}" type="datetimeFigureOut">
              <a:rPr lang="vi-VN" smtClean="0"/>
              <a:t>14/12/2025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1CF67-5863-44EA-A22D-412E87899EF2}" type="slidenum">
              <a:rPr lang="vi-VN" smtClean="0"/>
              <a:t>‹#›</a:t>
            </a:fld>
            <a:endParaRPr lang="vi-VN"/>
          </a:p>
        </p:txBody>
      </p:sp>
    </p:spTree>
    <p:extLst>
      <p:ext uri="{BB962C8B-B14F-4D97-AF65-F5344CB8AC3E}">
        <p14:creationId xmlns:p14="http://schemas.microsoft.com/office/powerpoint/2010/main" val="207051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0FE36E8-4DD3-40B2-8273-4CF073864F3D}" type="datetimeFigureOut">
              <a:rPr lang="vi-VN" smtClean="0"/>
              <a:t>14/12/2025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60708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0FE36E8-4DD3-40B2-8273-4CF073864F3D}" type="datetimeFigureOut">
              <a:rPr lang="vi-VN" smtClean="0"/>
              <a:t>14/12/2025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212420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0FE36E8-4DD3-40B2-8273-4CF073864F3D}" type="datetimeFigureOut">
              <a:rPr lang="vi-VN" smtClean="0"/>
              <a:t>14/12/2025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37538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0FE36E8-4DD3-40B2-8273-4CF073864F3D}" type="datetimeFigureOut">
              <a:rPr lang="vi-VN" smtClean="0"/>
              <a:t>14/12/2025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150359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E36E8-4DD3-40B2-8273-4CF073864F3D}" type="datetimeFigureOut">
              <a:rPr lang="vi-VN" smtClean="0"/>
              <a:t>14/12/2025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56748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0FE36E8-4DD3-40B2-8273-4CF073864F3D}" type="datetimeFigureOut">
              <a:rPr lang="vi-VN" smtClean="0"/>
              <a:t>14/12/2025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05243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0FE36E8-4DD3-40B2-8273-4CF073864F3D}" type="datetimeFigureOut">
              <a:rPr lang="vi-VN" smtClean="0"/>
              <a:t>14/12/2025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191620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0FE36E8-4DD3-40B2-8273-4CF073864F3D}" type="datetimeFigureOut">
              <a:rPr lang="vi-VN" smtClean="0"/>
              <a:t>14/12/2025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57105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E36E8-4DD3-40B2-8273-4CF073864F3D}" type="datetimeFigureOut">
              <a:rPr lang="vi-VN" smtClean="0"/>
              <a:t>14/12/2025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73534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E36E8-4DD3-40B2-8273-4CF073864F3D}" type="datetimeFigureOut">
              <a:rPr lang="vi-VN" smtClean="0"/>
              <a:t>14/12/2025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219063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E36E8-4DD3-40B2-8273-4CF073864F3D}" type="datetimeFigureOut">
              <a:rPr lang="vi-VN" smtClean="0"/>
              <a:t>14/12/2025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5E028A0-8FA1-4061-9260-EFA96627B733}" type="slidenum">
              <a:rPr lang="vi-VN" smtClean="0"/>
              <a:t>‹#›</a:t>
            </a:fld>
            <a:endParaRPr lang="vi-VN"/>
          </a:p>
        </p:txBody>
      </p:sp>
    </p:spTree>
    <p:extLst>
      <p:ext uri="{BB962C8B-B14F-4D97-AF65-F5344CB8AC3E}">
        <p14:creationId xmlns:p14="http://schemas.microsoft.com/office/powerpoint/2010/main" val="31055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E36E8-4DD3-40B2-8273-4CF073864F3D}" type="datetimeFigureOut">
              <a:rPr lang="vi-VN" smtClean="0"/>
              <a:t>14/12/2025</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028A0-8FA1-4061-9260-EFA96627B733}" type="slidenum">
              <a:rPr lang="vi-VN" smtClean="0"/>
              <a:t>‹#›</a:t>
            </a:fld>
            <a:endParaRPr lang="vi-VN"/>
          </a:p>
        </p:txBody>
      </p:sp>
    </p:spTree>
    <p:extLst>
      <p:ext uri="{BB962C8B-B14F-4D97-AF65-F5344CB8AC3E}">
        <p14:creationId xmlns:p14="http://schemas.microsoft.com/office/powerpoint/2010/main" val="183554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0"/>
            <a:ext cx="9144000" cy="68789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222" y="2082180"/>
            <a:ext cx="7103273" cy="46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37" y="-675456"/>
            <a:ext cx="2592288" cy="3024336"/>
          </a:xfrm>
          <a:prstGeom prst="rect">
            <a:avLst/>
          </a:prstGeom>
        </p:spPr>
      </p:pic>
    </p:spTree>
    <p:extLst>
      <p:ext uri="{BB962C8B-B14F-4D97-AF65-F5344CB8AC3E}">
        <p14:creationId xmlns:p14="http://schemas.microsoft.com/office/powerpoint/2010/main" val="20767586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0"/>
            <a:ext cx="9144000" cy="68789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p:nvPr/>
        </p:nvPicPr>
        <p:blipFill>
          <a:blip r:embed="rId3" cstate="print">
            <a:extLst>
              <a:ext uri="{28A0092B-C50C-407E-A947-70E740481C1C}">
                <a14:useLocalDpi xmlns:a14="http://schemas.microsoft.com/office/drawing/2010/main" val="0"/>
              </a:ext>
            </a:extLst>
          </a:blip>
          <a:stretch>
            <a:fillRect/>
          </a:stretch>
        </p:blipFill>
        <p:spPr>
          <a:xfrm>
            <a:off x="0" y="-675456"/>
            <a:ext cx="9143999" cy="6896096"/>
          </a:xfrm>
          <a:prstGeom prst="rect">
            <a:avLst/>
          </a:prstGeom>
        </p:spPr>
      </p:pic>
      <p:sp>
        <p:nvSpPr>
          <p:cNvPr id="22" name="Rectangle 21"/>
          <p:cNvSpPr/>
          <p:nvPr/>
        </p:nvSpPr>
        <p:spPr>
          <a:xfrm>
            <a:off x="2555776" y="4584030"/>
            <a:ext cx="3672408" cy="1077218"/>
          </a:xfrm>
          <a:prstGeom prst="rect">
            <a:avLst/>
          </a:prstGeom>
        </p:spPr>
        <p:txBody>
          <a:bodyPr wrap="square">
            <a:spAutoFit/>
          </a:bodyPr>
          <a:lstStyle/>
          <a:p>
            <a:pPr algn="ctr"/>
            <a:r>
              <a:rPr lang="vi-VN" sz="3200" b="1">
                <a:latin typeface="Utm"/>
                <a:cs typeface="Arial" panose="020B0604020202020204" pitchFamily="34" charset="0"/>
              </a:rPr>
              <a:t>Học sinh viết vào vở bài tập</a:t>
            </a:r>
            <a:endParaRPr lang="vi-VN" sz="3200">
              <a:latin typeface="Utm"/>
            </a:endParaRPr>
          </a:p>
        </p:txBody>
      </p:sp>
    </p:spTree>
    <p:extLst>
      <p:ext uri="{BB962C8B-B14F-4D97-AF65-F5344CB8AC3E}">
        <p14:creationId xmlns:p14="http://schemas.microsoft.com/office/powerpoint/2010/main" val="32312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a:extLst>
              <a:ext uri="{FF2B5EF4-FFF2-40B4-BE49-F238E27FC236}">
                <a16:creationId xmlns:a16="http://schemas.microsoft.com/office/drawing/2014/main" id="{7557F158-A226-136A-85C7-A0498C6A19EE}"/>
              </a:ext>
            </a:extLst>
          </p:cNvPr>
          <p:cNvSpPr txBox="1">
            <a:spLocks noChangeArrowheads="1"/>
          </p:cNvSpPr>
          <p:nvPr/>
        </p:nvSpPr>
        <p:spPr bwMode="auto">
          <a:xfrm>
            <a:off x="285750" y="2628900"/>
            <a:ext cx="8572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sz="3600" i="1" dirty="0">
                <a:ea typeface="Calibri" panose="020F0502020204030204" pitchFamily="34" charset="0"/>
              </a:rPr>
              <a:t>Câu chuyện đề cao tinh thần tương thân tương ái với hàng xóm, láng giềng, luôn sẵn sàng giúp đỡ những người xung quanh.</a:t>
            </a:r>
            <a:endParaRPr lang="vi-VN" alt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9B07E5-399E-5E1C-6F65-05BE75DA9A90}"/>
              </a:ext>
            </a:extLst>
          </p:cNvPr>
          <p:cNvSpPr txBox="1">
            <a:spLocks noChangeArrowheads="1"/>
          </p:cNvSpPr>
          <p:nvPr/>
        </p:nvSpPr>
        <p:spPr bwMode="auto">
          <a:xfrm>
            <a:off x="2514600" y="1657350"/>
            <a:ext cx="4114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300" dirty="0">
                <a:solidFill>
                  <a:srgbClr val="0000CC"/>
                </a:solidFill>
                <a:latin typeface="Times New Roman" panose="02020603050405020304" pitchFamily="18" charset="0"/>
                <a:cs typeface="Times New Roman" panose="02020603050405020304" pitchFamily="18" charset="0"/>
              </a:rPr>
              <a:t>Nội dung</a:t>
            </a:r>
            <a:r>
              <a:rPr lang="en-US" altLang="en-US" sz="3300" dirty="0">
                <a:solidFill>
                  <a:srgbClr val="0000CC"/>
                </a:solidFill>
                <a:latin typeface="Times New Roman" panose="02020603050405020304" pitchFamily="18" charset="0"/>
                <a:cs typeface="Times New Roman" panose="02020603050405020304" pitchFamily="18" charset="0"/>
              </a:rPr>
              <a:t>:</a:t>
            </a:r>
            <a:endParaRPr lang="vi-VN" altLang="en-US" sz="33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27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1400"/>
            <a:ext cx="8964488" cy="7755969"/>
          </a:xfrm>
          <a:prstGeom prst="rect">
            <a:avLst/>
          </a:prstGeom>
          <a:noFill/>
        </p:spPr>
        <p:txBody>
          <a:bodyPr wrap="square" rtlCol="0">
            <a:spAutoFit/>
          </a:bodyPr>
          <a:lstStyle/>
          <a:p>
            <a:pPr algn="ctr">
              <a:lnSpc>
                <a:spcPct val="150000"/>
              </a:lnSpc>
            </a:pPr>
            <a:r>
              <a:rPr lang="vi-VN" sz="2600">
                <a:latin typeface="Utm"/>
                <a:cs typeface="Arial" panose="020B0604020202020204" pitchFamily="34" charset="0"/>
              </a:rPr>
              <a:t>	</a:t>
            </a:r>
            <a:r>
              <a:rPr lang="vi-VN" sz="3200">
                <a:solidFill>
                  <a:srgbClr val="FF0000"/>
                </a:solidFill>
                <a:latin typeface="Utm"/>
                <a:cs typeface="Arial" panose="020B0604020202020204" pitchFamily="34" charset="0"/>
              </a:rPr>
              <a:t>Mảnh sân chung</a:t>
            </a:r>
          </a:p>
          <a:p>
            <a:pPr algn="just">
              <a:lnSpc>
                <a:spcPct val="150000"/>
              </a:lnSpc>
            </a:pPr>
            <a:r>
              <a:rPr lang="vi-VN" sz="2500">
                <a:latin typeface="Utm"/>
                <a:cs typeface="Arial" panose="020B0604020202020204" pitchFamily="34" charset="0"/>
              </a:rPr>
              <a:t>	Hai gia đình chung mảnh sân nhỏ bé. Không có </a:t>
            </a:r>
            <a:r>
              <a:rPr lang="vi-VN" sz="2500">
                <a:solidFill>
                  <a:srgbClr val="00B0F0"/>
                </a:solidFill>
                <a:latin typeface="Utm"/>
                <a:cs typeface="Arial" panose="020B0604020202020204" pitchFamily="34" charset="0"/>
              </a:rPr>
              <a:t>nét vạch</a:t>
            </a:r>
            <a:r>
              <a:rPr lang="vi-VN" sz="2500">
                <a:latin typeface="Utm"/>
                <a:cs typeface="Arial" panose="020B0604020202020204" pitchFamily="34" charset="0"/>
              </a:rPr>
              <a:t> nào chia đôi cái sân, nhưng thường </a:t>
            </a:r>
            <a:r>
              <a:rPr lang="vi-VN" sz="2500">
                <a:solidFill>
                  <a:srgbClr val="00B0F0"/>
                </a:solidFill>
                <a:latin typeface="Utm"/>
                <a:cs typeface="Arial" panose="020B0604020202020204" pitchFamily="34" charset="0"/>
              </a:rPr>
              <a:t>mỗi sáng </a:t>
            </a:r>
            <a:r>
              <a:rPr lang="vi-VN" sz="2500">
                <a:latin typeface="Utm"/>
                <a:cs typeface="Arial" panose="020B0604020202020204" pitchFamily="34" charset="0"/>
              </a:rPr>
              <a:t>đều thấy cái sân được </a:t>
            </a:r>
            <a:r>
              <a:rPr lang="vi-VN" sz="2500">
                <a:solidFill>
                  <a:srgbClr val="00B0F0"/>
                </a:solidFill>
                <a:latin typeface="Utm"/>
                <a:cs typeface="Arial" panose="020B0604020202020204" pitchFamily="34" charset="0"/>
              </a:rPr>
              <a:t>phân chia </a:t>
            </a:r>
            <a:r>
              <a:rPr lang="vi-VN" sz="2500">
                <a:latin typeface="Utm"/>
                <a:cs typeface="Arial" panose="020B0604020202020204" pitchFamily="34" charset="0"/>
              </a:rPr>
              <a:t>khá rõ. Bên nhà Thuận đã </a:t>
            </a:r>
            <a:r>
              <a:rPr lang="vi-VN" sz="2500">
                <a:solidFill>
                  <a:srgbClr val="00B0F0"/>
                </a:solidFill>
                <a:latin typeface="Utm"/>
                <a:cs typeface="Arial" panose="020B0604020202020204" pitchFamily="34" charset="0"/>
              </a:rPr>
              <a:t>quét</a:t>
            </a:r>
            <a:r>
              <a:rPr lang="vi-VN" sz="2500">
                <a:latin typeface="Utm"/>
                <a:cs typeface="Arial" panose="020B0604020202020204" pitchFamily="34" charset="0"/>
              </a:rPr>
              <a:t> </a:t>
            </a:r>
            <a:r>
              <a:rPr lang="vi-VN" sz="2500">
                <a:solidFill>
                  <a:srgbClr val="00B0F0"/>
                </a:solidFill>
                <a:latin typeface="Utm"/>
                <a:cs typeface="Arial" panose="020B0604020202020204" pitchFamily="34" charset="0"/>
              </a:rPr>
              <a:t>sạch </a:t>
            </a:r>
            <a:r>
              <a:rPr lang="vi-VN" sz="2500">
                <a:latin typeface="Utm"/>
                <a:cs typeface="Arial" panose="020B0604020202020204" pitchFamily="34" charset="0"/>
              </a:rPr>
              <a:t>phần sân của mình từ </a:t>
            </a:r>
            <a:r>
              <a:rPr lang="vi-VN" sz="2500">
                <a:solidFill>
                  <a:srgbClr val="00B0F0"/>
                </a:solidFill>
                <a:latin typeface="Utm"/>
                <a:cs typeface="Arial" panose="020B0604020202020204" pitchFamily="34" charset="0"/>
              </a:rPr>
              <a:t>sáng sớm</a:t>
            </a:r>
            <a:r>
              <a:rPr lang="vi-VN" sz="2500">
                <a:latin typeface="Utm"/>
                <a:cs typeface="Arial" panose="020B0604020202020204" pitchFamily="34" charset="0"/>
              </a:rPr>
              <a:t>, còn nhà Liên thì lá </a:t>
            </a:r>
            <a:r>
              <a:rPr lang="vi-VN" sz="2500">
                <a:solidFill>
                  <a:srgbClr val="00B0F0"/>
                </a:solidFill>
                <a:latin typeface="Utm"/>
                <a:cs typeface="Arial" panose="020B0604020202020204" pitchFamily="34" charset="0"/>
              </a:rPr>
              <a:t>rụng đầy</a:t>
            </a:r>
            <a:r>
              <a:rPr lang="vi-VN" sz="2500">
                <a:latin typeface="Utm"/>
                <a:cs typeface="Arial" panose="020B0604020202020204" pitchFamily="34" charset="0"/>
              </a:rPr>
              <a:t>, mãi đến </a:t>
            </a:r>
            <a:r>
              <a:rPr lang="vi-VN" sz="2500">
                <a:solidFill>
                  <a:srgbClr val="00B0F0"/>
                </a:solidFill>
                <a:latin typeface="Utm"/>
                <a:cs typeface="Arial" panose="020B0604020202020204" pitchFamily="34" charset="0"/>
              </a:rPr>
              <a:t>chiều tối </a:t>
            </a:r>
            <a:r>
              <a:rPr lang="vi-VN" sz="2500">
                <a:latin typeface="Utm"/>
                <a:cs typeface="Arial" panose="020B0604020202020204" pitchFamily="34" charset="0"/>
              </a:rPr>
              <a:t>Liên mới quét.</a:t>
            </a:r>
          </a:p>
          <a:p>
            <a:pPr algn="just">
              <a:lnSpc>
                <a:spcPct val="150000"/>
              </a:lnSpc>
            </a:pPr>
            <a:r>
              <a:rPr lang="vi-VN" sz="2500">
                <a:latin typeface="Utm"/>
                <a:cs typeface="Arial" panose="020B0604020202020204" pitchFamily="34" charset="0"/>
              </a:rPr>
              <a:t>	      Sáng thứ Hai đầu tuần, Thuận xách chổi ra quét sân. Quét sạch phần sân nhà mình, Thuận đứng lại ngắm nghía. Bỗng Thuận thấy bực tức vì cái sân chia hai nửa. Thuận quét luôn nửa bên kia. Cả mảnh sân sạch bong. Mệt thêm chút, nhưng Thuận thấy rất hài lòng. Sáng hôm sau, Thuận dậy sớm, lại quét luôn cả cái sân, hết sức thoải mái và thích thú.</a:t>
            </a:r>
          </a:p>
        </p:txBody>
      </p:sp>
      <p:sp>
        <p:nvSpPr>
          <p:cNvPr id="4" name="Rectangle 3"/>
          <p:cNvSpPr/>
          <p:nvPr/>
        </p:nvSpPr>
        <p:spPr>
          <a:xfrm>
            <a:off x="-36512" y="-27384"/>
            <a:ext cx="3600400" cy="584775"/>
          </a:xfrm>
          <a:prstGeom prst="rect">
            <a:avLst/>
          </a:prstGeom>
          <a:solidFill>
            <a:srgbClr val="00B0F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a:t>Luyện đọcdiễn cảm </a:t>
            </a:r>
            <a:endParaRPr lang="en-US" sz="3200" b="1" cap="none" spc="0">
              <a:ln w="11430"/>
              <a:solidFill>
                <a:schemeClr val="bg1"/>
              </a:solidFill>
              <a:effectLst>
                <a:outerShdw blurRad="50800" dist="39000" dir="5460000" algn="tl">
                  <a:srgbClr val="000000">
                    <a:alpha val="38000"/>
                  </a:srgbClr>
                </a:outerShdw>
              </a:effectLst>
              <a:latin typeface="Baskerville Old Face" pitchFamily="18" charset="0"/>
            </a:endParaRPr>
          </a:p>
        </p:txBody>
      </p:sp>
      <p:cxnSp>
        <p:nvCxnSpPr>
          <p:cNvPr id="5" name="Straight Connector 4"/>
          <p:cNvCxnSpPr/>
          <p:nvPr/>
        </p:nvCxnSpPr>
        <p:spPr>
          <a:xfrm>
            <a:off x="179512" y="548680"/>
            <a:ext cx="0" cy="28493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Oval 6"/>
          <p:cNvSpPr/>
          <p:nvPr/>
        </p:nvSpPr>
        <p:spPr>
          <a:xfrm>
            <a:off x="467545" y="620688"/>
            <a:ext cx="576063" cy="589319"/>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1</a:t>
            </a:r>
          </a:p>
        </p:txBody>
      </p:sp>
      <p:sp>
        <p:nvSpPr>
          <p:cNvPr id="8" name="Oval 7"/>
          <p:cNvSpPr/>
          <p:nvPr/>
        </p:nvSpPr>
        <p:spPr>
          <a:xfrm>
            <a:off x="611561" y="3487753"/>
            <a:ext cx="576063" cy="589319"/>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cxnSp>
        <p:nvCxnSpPr>
          <p:cNvPr id="9" name="Straight Connector 8"/>
          <p:cNvCxnSpPr/>
          <p:nvPr/>
        </p:nvCxnSpPr>
        <p:spPr>
          <a:xfrm>
            <a:off x="179512" y="4232044"/>
            <a:ext cx="0" cy="25813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3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ppt_x</p:attrName>
                                        </p:attrNameLst>
                                      </p:cBhvr>
                                      <p:tavLst>
                                        <p:tav tm="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0"/>
            <a:ext cx="9144000" cy="6878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75"/>
            <a:ext cx="6877359" cy="558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a:extLst>
              <a:ext uri="{FF2B5EF4-FFF2-40B4-BE49-F238E27FC236}">
                <a16:creationId xmlns:a16="http://schemas.microsoft.com/office/drawing/2014/main" id="{F138470E-D123-AC49-A04A-C3DE6C0ED754}"/>
              </a:ext>
            </a:extLst>
          </p:cNvPr>
          <p:cNvSpPr/>
          <p:nvPr/>
        </p:nvSpPr>
        <p:spPr>
          <a:xfrm flipH="1">
            <a:off x="7919864" y="4693495"/>
            <a:ext cx="1224136" cy="1952926"/>
          </a:xfrm>
          <a:custGeom>
            <a:avLst/>
            <a:gdLst/>
            <a:ahLst/>
            <a:cxnLst/>
            <a:rect l="l" t="t" r="r" b="b"/>
            <a:pathLst>
              <a:path w="4269105" h="8229600">
                <a:moveTo>
                  <a:pt x="0" y="0"/>
                </a:moveTo>
                <a:lnTo>
                  <a:pt x="4269105" y="0"/>
                </a:lnTo>
                <a:lnTo>
                  <a:pt x="4269105" y="8229600"/>
                </a:lnTo>
                <a:lnTo>
                  <a:pt x="0" y="8229600"/>
                </a:lnTo>
                <a:lnTo>
                  <a:pt x="0" y="0"/>
                </a:lnTo>
                <a:close/>
              </a:path>
            </a:pathLst>
          </a:custGeom>
          <a:blipFill>
            <a:blip r:embed="rId4"/>
            <a:stretch>
              <a:fillRect/>
            </a:stretch>
          </a:blipFill>
        </p:spPr>
        <p:txBody>
          <a:bodyPr/>
          <a:lstStyle/>
          <a:p>
            <a:endParaRPr lang="vi-VN"/>
          </a:p>
        </p:txBody>
      </p:sp>
      <p:grpSp>
        <p:nvGrpSpPr>
          <p:cNvPr id="9" name="Group 8"/>
          <p:cNvGrpSpPr/>
          <p:nvPr/>
        </p:nvGrpSpPr>
        <p:grpSpPr>
          <a:xfrm>
            <a:off x="5476528" y="2311273"/>
            <a:ext cx="3367737" cy="2024934"/>
            <a:chOff x="6172815" y="2420888"/>
            <a:chExt cx="3367737" cy="2024934"/>
          </a:xfrm>
        </p:grpSpPr>
        <p:sp>
          <p:nvSpPr>
            <p:cNvPr id="6" name="Cloud Callout 5"/>
            <p:cNvSpPr/>
            <p:nvPr/>
          </p:nvSpPr>
          <p:spPr>
            <a:xfrm flipH="1">
              <a:off x="6172815" y="2420888"/>
              <a:ext cx="3367737" cy="202493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8" name="Rectangle 7"/>
            <p:cNvSpPr/>
            <p:nvPr/>
          </p:nvSpPr>
          <p:spPr>
            <a:xfrm>
              <a:off x="6228184" y="2651428"/>
              <a:ext cx="3095836" cy="1569660"/>
            </a:xfrm>
            <a:prstGeom prst="rect">
              <a:avLst/>
            </a:prstGeom>
          </p:spPr>
          <p:txBody>
            <a:bodyPr wrap="square">
              <a:spAutoFit/>
            </a:bodyPr>
            <a:lstStyle/>
            <a:p>
              <a:pPr algn="ctr"/>
              <a:r>
                <a:rPr lang="vi-VN" sz="3200"/>
                <a:t>Trong bức tranh gồm mấy bạn nhỏ ?</a:t>
              </a:r>
            </a:p>
          </p:txBody>
        </p:sp>
      </p:grpSp>
      <p:grpSp>
        <p:nvGrpSpPr>
          <p:cNvPr id="11" name="Group 10"/>
          <p:cNvGrpSpPr/>
          <p:nvPr/>
        </p:nvGrpSpPr>
        <p:grpSpPr>
          <a:xfrm>
            <a:off x="5479976" y="2276872"/>
            <a:ext cx="3664024" cy="2024934"/>
            <a:chOff x="5796136" y="2331786"/>
            <a:chExt cx="3664024" cy="2024934"/>
          </a:xfrm>
        </p:grpSpPr>
        <p:sp>
          <p:nvSpPr>
            <p:cNvPr id="12" name="Cloud Callout 11"/>
            <p:cNvSpPr/>
            <p:nvPr/>
          </p:nvSpPr>
          <p:spPr>
            <a:xfrm flipH="1">
              <a:off x="5796136" y="2331786"/>
              <a:ext cx="3367737" cy="202493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3" name="Rectangle 12"/>
            <p:cNvSpPr/>
            <p:nvPr/>
          </p:nvSpPr>
          <p:spPr>
            <a:xfrm>
              <a:off x="6364324" y="2556520"/>
              <a:ext cx="3095836" cy="1569660"/>
            </a:xfrm>
            <a:prstGeom prst="rect">
              <a:avLst/>
            </a:prstGeom>
          </p:spPr>
          <p:txBody>
            <a:bodyPr wrap="square">
              <a:spAutoFit/>
            </a:bodyPr>
            <a:lstStyle/>
            <a:p>
              <a:r>
                <a:rPr lang="vi-VN" sz="3200">
                  <a:latin typeface="Utm"/>
                </a:rPr>
                <a:t> Hai bạn nhỏ trong tranh đang làm gì ?</a:t>
              </a:r>
            </a:p>
          </p:txBody>
        </p:sp>
      </p:grpSp>
      <p:grpSp>
        <p:nvGrpSpPr>
          <p:cNvPr id="14" name="Group 13"/>
          <p:cNvGrpSpPr/>
          <p:nvPr/>
        </p:nvGrpSpPr>
        <p:grpSpPr>
          <a:xfrm>
            <a:off x="4683396" y="2165416"/>
            <a:ext cx="4460604" cy="2322453"/>
            <a:chOff x="5787751" y="2445564"/>
            <a:chExt cx="3752800" cy="2024934"/>
          </a:xfrm>
        </p:grpSpPr>
        <p:sp>
          <p:nvSpPr>
            <p:cNvPr id="15" name="Cloud Callout 14"/>
            <p:cNvSpPr/>
            <p:nvPr/>
          </p:nvSpPr>
          <p:spPr>
            <a:xfrm flipH="1">
              <a:off x="5787751" y="2445564"/>
              <a:ext cx="3752800" cy="2024934"/>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6" name="Rectangle 15"/>
            <p:cNvSpPr/>
            <p:nvPr/>
          </p:nvSpPr>
          <p:spPr>
            <a:xfrm>
              <a:off x="5892964" y="2767075"/>
              <a:ext cx="3542373" cy="1368578"/>
            </a:xfrm>
            <a:prstGeom prst="rect">
              <a:avLst/>
            </a:prstGeom>
          </p:spPr>
          <p:txBody>
            <a:bodyPr wrap="square">
              <a:spAutoFit/>
            </a:bodyPr>
            <a:lstStyle/>
            <a:p>
              <a:pPr algn="ctr"/>
              <a:r>
                <a:rPr lang="vi-VN" sz="3200"/>
                <a:t>Bạn nhận xét gì về việc làm của hai bạn nhỏ ?</a:t>
              </a:r>
            </a:p>
          </p:txBody>
        </p:sp>
      </p:grpSp>
    </p:spTree>
    <p:extLst>
      <p:ext uri="{BB962C8B-B14F-4D97-AF65-F5344CB8AC3E}">
        <p14:creationId xmlns:p14="http://schemas.microsoft.com/office/powerpoint/2010/main" val="4236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màn hình 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220988"/>
            <a:ext cx="4605064" cy="3966227"/>
          </a:xfrm>
          <a:prstGeom prst="rect">
            <a:avLst/>
          </a:prstGeom>
        </p:spPr>
      </p:pic>
      <p:pic>
        <p:nvPicPr>
          <p:cNvPr id="5"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0528" y="3933058"/>
            <a:ext cx="2254157" cy="2254157"/>
          </a:xfrm>
          <a:prstGeom prst="rect">
            <a:avLst/>
          </a:prstGeom>
        </p:spPr>
      </p:pic>
      <p:sp>
        <p:nvSpPr>
          <p:cNvPr id="2" name="Rectangle 1"/>
          <p:cNvSpPr/>
          <p:nvPr/>
        </p:nvSpPr>
        <p:spPr>
          <a:xfrm>
            <a:off x="-1089909" y="-27384"/>
            <a:ext cx="1149455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a:ln w="11430"/>
                <a:solidFill>
                  <a:srgbClr val="FF0000"/>
                </a:solidFill>
                <a:effectLst>
                  <a:outerShdw blurRad="50800" dist="39000" dir="5460000" algn="tl">
                    <a:srgbClr val="000000">
                      <a:alpha val="38000"/>
                    </a:srgbClr>
                  </a:outerShdw>
                </a:effectLst>
                <a:latin typeface="Baskerville Old Face" pitchFamily="18" charset="0"/>
              </a:rPr>
              <a:t>KHÁM PHÁ</a:t>
            </a:r>
            <a:endParaRPr lang="en-US" sz="9600" b="1" cap="none" spc="0">
              <a:ln w="11430"/>
              <a:solidFill>
                <a:srgbClr val="FF0000"/>
              </a:solidFill>
              <a:effectLst>
                <a:outerShdw blurRad="50800" dist="39000" dir="5460000" algn="tl">
                  <a:srgbClr val="000000">
                    <a:alpha val="38000"/>
                  </a:srgbClr>
                </a:outerShdw>
              </a:effectLst>
              <a:latin typeface="Baskerville Old Face" pitchFamily="18" charset="0"/>
            </a:endParaRPr>
          </a:p>
        </p:txBody>
      </p:sp>
    </p:spTree>
    <p:extLst>
      <p:ext uri="{BB962C8B-B14F-4D97-AF65-F5344CB8AC3E}">
        <p14:creationId xmlns:p14="http://schemas.microsoft.com/office/powerpoint/2010/main" val="7899250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71400"/>
            <a:ext cx="8892480" cy="7178888"/>
          </a:xfrm>
          <a:prstGeom prst="rect">
            <a:avLst/>
          </a:prstGeom>
          <a:noFill/>
        </p:spPr>
        <p:txBody>
          <a:bodyPr wrap="square" rtlCol="0">
            <a:spAutoFit/>
          </a:bodyPr>
          <a:lstStyle/>
          <a:p>
            <a:pPr algn="ctr">
              <a:lnSpc>
                <a:spcPct val="150000"/>
              </a:lnSpc>
            </a:pPr>
            <a:r>
              <a:rPr lang="vi-VN" sz="2600">
                <a:latin typeface="Utm"/>
                <a:cs typeface="Arial" panose="020B0604020202020204" pitchFamily="34" charset="0"/>
              </a:rPr>
              <a:t>	</a:t>
            </a:r>
            <a:r>
              <a:rPr lang="vi-VN" sz="3200">
                <a:solidFill>
                  <a:srgbClr val="FF0000"/>
                </a:solidFill>
                <a:latin typeface="Utm"/>
                <a:cs typeface="Arial" panose="020B0604020202020204" pitchFamily="34" charset="0"/>
              </a:rPr>
              <a:t>Mảnh sân chung</a:t>
            </a:r>
          </a:p>
          <a:p>
            <a:pPr algn="just">
              <a:lnSpc>
                <a:spcPct val="150000"/>
              </a:lnSpc>
            </a:pPr>
            <a:r>
              <a:rPr lang="vi-VN" sz="2500">
                <a:latin typeface="Utm"/>
                <a:cs typeface="Arial" panose="020B0604020202020204" pitchFamily="34" charset="0"/>
              </a:rPr>
              <a:t>	Hai gia đình chung mảnh sân nhỏ bé. Không có nét vạch nào chia đôi cái sân, nhưng thường mỗi sáng đều thấy cái sân được khân chia khá rõ. Bên nhà Thuận đã quét sạch phần sân của mình từ sáng sớm, còn nhà Liên thì lá rụng đầy, mãi đến chiều tối Liên mới quét.</a:t>
            </a:r>
          </a:p>
          <a:p>
            <a:pPr algn="just">
              <a:lnSpc>
                <a:spcPct val="150000"/>
              </a:lnSpc>
            </a:pPr>
            <a:r>
              <a:rPr lang="vi-VN" sz="2500">
                <a:latin typeface="Utm"/>
                <a:cs typeface="Arial" panose="020B0604020202020204" pitchFamily="34" charset="0"/>
              </a:rPr>
              <a:t>	Sáng thứ Hai đầu tuần, Thuận xách chổi ra quét sân. Quét sạch phần sân nhà mình, Thuận đứng lại ngắm nghía. Bỗng Thuận thấy bực tức vì cái sân chia hai nửa. Thuận quét luôn nửa bên kia. Cả mảnh sân sạch bong. Mệt thêm chút, nhưng Thuận thấy rất hài lòng. Sáng hôm sau, Thuận dậy sớm, lại quét luôn cả cái sân, hết sức thoải mái và thích thú.</a:t>
            </a:r>
          </a:p>
        </p:txBody>
      </p:sp>
      <p:sp>
        <p:nvSpPr>
          <p:cNvPr id="4" name="Rectangle 3"/>
          <p:cNvSpPr/>
          <p:nvPr/>
        </p:nvSpPr>
        <p:spPr>
          <a:xfrm>
            <a:off x="-36512" y="52047"/>
            <a:ext cx="2448272" cy="584775"/>
          </a:xfrm>
          <a:prstGeom prst="rect">
            <a:avLst/>
          </a:prstGeom>
          <a:solidFill>
            <a:srgbClr val="00B0F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a:ln w="11430"/>
                <a:solidFill>
                  <a:schemeClr val="bg1"/>
                </a:solidFill>
                <a:effectLst>
                  <a:outerShdw blurRad="50800" dist="39000" dir="5460000" algn="tl">
                    <a:srgbClr val="000000">
                      <a:alpha val="38000"/>
                    </a:srgbClr>
                  </a:outerShdw>
                </a:effectLst>
                <a:latin typeface="Baskerville Old Face" pitchFamily="18" charset="0"/>
              </a:rPr>
              <a:t>Chia đoạn</a:t>
            </a:r>
            <a:endParaRPr lang="en-US" sz="3200" b="1" cap="none" spc="0">
              <a:ln w="11430"/>
              <a:solidFill>
                <a:schemeClr val="bg1"/>
              </a:solidFill>
              <a:effectLst>
                <a:outerShdw blurRad="50800" dist="39000" dir="5460000" algn="tl">
                  <a:srgbClr val="000000">
                    <a:alpha val="38000"/>
                  </a:srgbClr>
                </a:outerShdw>
              </a:effectLst>
              <a:latin typeface="Baskerville Old Face" pitchFamily="18" charset="0"/>
            </a:endParaRPr>
          </a:p>
        </p:txBody>
      </p:sp>
      <p:cxnSp>
        <p:nvCxnSpPr>
          <p:cNvPr id="5" name="Straight Connector 4"/>
          <p:cNvCxnSpPr>
            <a:endCxn id="3" idx="1"/>
          </p:cNvCxnSpPr>
          <p:nvPr/>
        </p:nvCxnSpPr>
        <p:spPr>
          <a:xfrm>
            <a:off x="251520" y="836712"/>
            <a:ext cx="0" cy="25813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Oval 6"/>
          <p:cNvSpPr/>
          <p:nvPr/>
        </p:nvSpPr>
        <p:spPr>
          <a:xfrm>
            <a:off x="467545" y="620688"/>
            <a:ext cx="576063" cy="589319"/>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1</a:t>
            </a:r>
          </a:p>
        </p:txBody>
      </p:sp>
      <p:sp>
        <p:nvSpPr>
          <p:cNvPr id="8" name="Oval 7"/>
          <p:cNvSpPr/>
          <p:nvPr/>
        </p:nvSpPr>
        <p:spPr>
          <a:xfrm>
            <a:off x="611561" y="3487753"/>
            <a:ext cx="576063" cy="589319"/>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cxnSp>
        <p:nvCxnSpPr>
          <p:cNvPr id="9" name="Straight Connector 8"/>
          <p:cNvCxnSpPr/>
          <p:nvPr/>
        </p:nvCxnSpPr>
        <p:spPr>
          <a:xfrm>
            <a:off x="179512" y="4232044"/>
            <a:ext cx="0" cy="25813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997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ppt_x</p:attrName>
                                        </p:attrNameLst>
                                      </p:cBhvr>
                                      <p:tavLst>
                                        <p:tav tm="0">
                                          <p:val>
                                            <p:strVal val="#ppt_x"/>
                                          </p:val>
                                        </p:tav>
                                        <p:tav tm="100000">
                                          <p:val>
                                            <p:strVal val="#ppt_x"/>
                                          </p:val>
                                        </p:tav>
                                      </p:tavLst>
                                    </p:anim>
                                    <p:anim calcmode="lin" valueType="num">
                                      <p:cBhvr>
                                        <p:cTn id="17"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0"/>
            <a:ext cx="8838158" cy="7017306"/>
          </a:xfrm>
          <a:prstGeom prst="rect">
            <a:avLst/>
          </a:prstGeom>
        </p:spPr>
        <p:txBody>
          <a:bodyPr wrap="square">
            <a:spAutoFit/>
          </a:bodyPr>
          <a:lstStyle/>
          <a:p>
            <a:pPr algn="just"/>
            <a:r>
              <a:rPr lang="vi-VN" sz="2500" dirty="0">
                <a:latin typeface="Utm"/>
              </a:rPr>
              <a:t>	Sáng thứ Tư, Thuận dậy sớm, hối hả xách chổi ra sân, thì lạ chưa, cả cái sân sạch bóng rồi! Và Thuận nghe có tiếng hát khe khẽ của Liên bên kia nhà. Thuận trở vào nhà dặn mẹ:</a:t>
            </a:r>
          </a:p>
          <a:p>
            <a:pPr marL="457200" indent="-457200" algn="just">
              <a:buFontTx/>
              <a:buChar char="-"/>
            </a:pPr>
            <a:r>
              <a:rPr lang="vi-VN" sz="2500" dirty="0">
                <a:latin typeface="Utm"/>
              </a:rPr>
              <a:t>Mẹ ơi! Sáng mai mẹ gọi con dậy thật sớm nhé! Trời chưa sáng cũng được!</a:t>
            </a:r>
          </a:p>
          <a:p>
            <a:pPr algn="just"/>
            <a:r>
              <a:rPr lang="vi-VN" sz="2500" dirty="0">
                <a:latin typeface="Utm"/>
              </a:rPr>
              <a:t>	Sáng thứ Năm trời mới tờ mờ mẹ đã gọi Thuận. Thuận bật dậy xách chổi chạy ngay ra sân, nhưng một lần nữa cái sân lại sạch bóng! Tối hôm đó, Thuận đi ngủ sớm và dặn mẹ gọi dậy sớm hơn nữa.</a:t>
            </a:r>
          </a:p>
          <a:p>
            <a:pPr algn="just"/>
            <a:r>
              <a:rPr lang="vi-VN" sz="2500" dirty="0">
                <a:latin typeface="Utm"/>
              </a:rPr>
              <a:t>	Nhưng mờ sáng thứ Sáu, trời bắt đầu mưa rả rích. Có hai bạn nhỏ nằm trên giường mà cứ hồi hộp chờ mưa tạnh. Nhưng mưa mãi không tạnh. Nằm chán, cả hai đều đứng ra cửa, nhìn ra sân. Hai bạn nhìn nhau, bất giác cười thật tươi...Từ hôm đó, họ chia phiên nhau, mỗi người quét sân chung một ngày. Cái sân lúc nào cũng sạch như lau như li, không một mảnh rác.</a:t>
            </a:r>
          </a:p>
          <a:p>
            <a:pPr algn="r"/>
            <a:r>
              <a:rPr lang="vi-VN" sz="2500" dirty="0">
                <a:latin typeface="Utm"/>
              </a:rPr>
              <a:t>Theo Hoàng Anh Đường</a:t>
            </a:r>
          </a:p>
        </p:txBody>
      </p:sp>
      <p:cxnSp>
        <p:nvCxnSpPr>
          <p:cNvPr id="3" name="Straight Connector 2"/>
          <p:cNvCxnSpPr>
            <a:cxnSpLocks/>
          </p:cNvCxnSpPr>
          <p:nvPr/>
        </p:nvCxnSpPr>
        <p:spPr>
          <a:xfrm>
            <a:off x="251520" y="0"/>
            <a:ext cx="0" cy="184482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Oval 4"/>
          <p:cNvSpPr/>
          <p:nvPr/>
        </p:nvSpPr>
        <p:spPr>
          <a:xfrm>
            <a:off x="611560" y="0"/>
            <a:ext cx="504055" cy="54868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3</a:t>
            </a:r>
          </a:p>
        </p:txBody>
      </p:sp>
      <p:sp>
        <p:nvSpPr>
          <p:cNvPr id="6" name="Oval 5"/>
          <p:cNvSpPr/>
          <p:nvPr/>
        </p:nvSpPr>
        <p:spPr>
          <a:xfrm>
            <a:off x="575555" y="1910204"/>
            <a:ext cx="576064" cy="589319"/>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4</a:t>
            </a:r>
          </a:p>
        </p:txBody>
      </p:sp>
      <p:sp>
        <p:nvSpPr>
          <p:cNvPr id="7" name="Oval 6"/>
          <p:cNvSpPr/>
          <p:nvPr/>
        </p:nvSpPr>
        <p:spPr>
          <a:xfrm>
            <a:off x="647563" y="3429000"/>
            <a:ext cx="504056" cy="432047"/>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5</a:t>
            </a:r>
          </a:p>
        </p:txBody>
      </p:sp>
      <p:cxnSp>
        <p:nvCxnSpPr>
          <p:cNvPr id="8" name="Straight Connector 7"/>
          <p:cNvCxnSpPr>
            <a:cxnSpLocks/>
          </p:cNvCxnSpPr>
          <p:nvPr/>
        </p:nvCxnSpPr>
        <p:spPr>
          <a:xfrm>
            <a:off x="251520" y="2204864"/>
            <a:ext cx="0" cy="122413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251520" y="3645024"/>
            <a:ext cx="0" cy="23488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289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1519FDFE-7653-0C61-D2F9-958C86D8EB70}"/>
              </a:ext>
            </a:extLst>
          </p:cNvPr>
          <p:cNvSpPr txBox="1">
            <a:spLocks noChangeArrowheads="1"/>
          </p:cNvSpPr>
          <p:nvPr/>
        </p:nvSpPr>
        <p:spPr bwMode="auto">
          <a:xfrm>
            <a:off x="171450" y="1600201"/>
            <a:ext cx="88011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3300">
                <a:latin typeface="Times New Roman" panose="02020603050405020304" pitchFamily="18" charset="0"/>
                <a:cs typeface="Times New Roman" panose="02020603050405020304" pitchFamily="18" charset="0"/>
              </a:rPr>
              <a:t>+ Không có nét vạch nào chia đôi cái sân, nhưng thường mỗi sáng đều thấy cái sân được phân chia khá rõ:  bên nhà Thuận đã quét sạch phần sân của mình từ sáng sớm, còn nhà Liên thì lá rụng đầy, mãi đến chiều tối Liên mới quét.</a:t>
            </a:r>
          </a:p>
          <a:p>
            <a:pPr algn="just">
              <a:spcBef>
                <a:spcPct val="0"/>
              </a:spcBef>
              <a:buFontTx/>
              <a:buNone/>
            </a:pPr>
            <a:endParaRPr lang="vi-VN" altLang="en-US" sz="1500"/>
          </a:p>
        </p:txBody>
      </p:sp>
      <p:cxnSp>
        <p:nvCxnSpPr>
          <p:cNvPr id="6" name="Straight Connector 5">
            <a:extLst>
              <a:ext uri="{FF2B5EF4-FFF2-40B4-BE49-F238E27FC236}">
                <a16:creationId xmlns:a16="http://schemas.microsoft.com/office/drawing/2014/main" id="{50917A7B-8611-4D00-A7D0-02658977BB32}"/>
              </a:ext>
            </a:extLst>
          </p:cNvPr>
          <p:cNvCxnSpPr>
            <a:cxnSpLocks/>
          </p:cNvCxnSpPr>
          <p:nvPr/>
        </p:nvCxnSpPr>
        <p:spPr>
          <a:xfrm flipH="1">
            <a:off x="7658100" y="165735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51442376-83F3-4332-9C0B-993C6227F2B4}"/>
              </a:ext>
            </a:extLst>
          </p:cNvPr>
          <p:cNvCxnSpPr>
            <a:cxnSpLocks/>
          </p:cNvCxnSpPr>
          <p:nvPr/>
        </p:nvCxnSpPr>
        <p:spPr>
          <a:xfrm flipH="1">
            <a:off x="3143250" y="222885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9E4C80E-6940-441C-B0D6-8708B7687F5F}"/>
              </a:ext>
            </a:extLst>
          </p:cNvPr>
          <p:cNvCxnSpPr>
            <a:cxnSpLocks/>
          </p:cNvCxnSpPr>
          <p:nvPr/>
        </p:nvCxnSpPr>
        <p:spPr>
          <a:xfrm flipH="1">
            <a:off x="1428750" y="268605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F5CB1B7A-7859-4959-B651-B1EF89D4F789}"/>
              </a:ext>
            </a:extLst>
          </p:cNvPr>
          <p:cNvCxnSpPr>
            <a:cxnSpLocks/>
          </p:cNvCxnSpPr>
          <p:nvPr/>
        </p:nvCxnSpPr>
        <p:spPr>
          <a:xfrm flipH="1">
            <a:off x="1543050" y="268605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DB1A1EC1-5896-476C-9030-2463FFF3F5F7}"/>
              </a:ext>
            </a:extLst>
          </p:cNvPr>
          <p:cNvCxnSpPr>
            <a:cxnSpLocks/>
          </p:cNvCxnSpPr>
          <p:nvPr/>
        </p:nvCxnSpPr>
        <p:spPr>
          <a:xfrm flipH="1">
            <a:off x="3543300" y="325755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6842200-7B4D-441F-9651-EDD28BC3D2E6}"/>
              </a:ext>
            </a:extLst>
          </p:cNvPr>
          <p:cNvCxnSpPr>
            <a:cxnSpLocks/>
          </p:cNvCxnSpPr>
          <p:nvPr/>
        </p:nvCxnSpPr>
        <p:spPr>
          <a:xfrm flipH="1">
            <a:off x="8858250" y="3200400"/>
            <a:ext cx="171450" cy="4572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A72C275E-6307-423A-9EA7-AECB2AC45329}"/>
              </a:ext>
            </a:extLst>
          </p:cNvPr>
          <p:cNvCxnSpPr>
            <a:cxnSpLocks/>
          </p:cNvCxnSpPr>
          <p:nvPr/>
        </p:nvCxnSpPr>
        <p:spPr>
          <a:xfrm>
            <a:off x="2514600" y="2114550"/>
            <a:ext cx="1371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D6CAFC6-677F-42FD-B266-894DFA8D81CB}"/>
              </a:ext>
            </a:extLst>
          </p:cNvPr>
          <p:cNvCxnSpPr>
            <a:cxnSpLocks/>
          </p:cNvCxnSpPr>
          <p:nvPr/>
        </p:nvCxnSpPr>
        <p:spPr>
          <a:xfrm>
            <a:off x="7429500" y="2571750"/>
            <a:ext cx="1371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03289224-6075-43A2-B54B-E739F40AC3C6}"/>
              </a:ext>
            </a:extLst>
          </p:cNvPr>
          <p:cNvCxnSpPr>
            <a:cxnSpLocks/>
          </p:cNvCxnSpPr>
          <p:nvPr/>
        </p:nvCxnSpPr>
        <p:spPr>
          <a:xfrm>
            <a:off x="5086350" y="3143250"/>
            <a:ext cx="1371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936FFAEE-0CAD-43F6-9FB9-D9ADB240D81F}"/>
              </a:ext>
            </a:extLst>
          </p:cNvPr>
          <p:cNvCxnSpPr>
            <a:cxnSpLocks/>
          </p:cNvCxnSpPr>
          <p:nvPr/>
        </p:nvCxnSpPr>
        <p:spPr>
          <a:xfrm>
            <a:off x="1828800" y="360045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6AA8606-3D35-4CFD-AA72-2160FC1AC2DB}"/>
              </a:ext>
            </a:extLst>
          </p:cNvPr>
          <p:cNvCxnSpPr>
            <a:cxnSpLocks/>
          </p:cNvCxnSpPr>
          <p:nvPr/>
        </p:nvCxnSpPr>
        <p:spPr>
          <a:xfrm>
            <a:off x="6915150" y="3657600"/>
            <a:ext cx="17716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953F7EB1-FFA5-4B9C-BD46-8AD85EC510E7}"/>
              </a:ext>
            </a:extLst>
          </p:cNvPr>
          <p:cNvCxnSpPr>
            <a:cxnSpLocks/>
          </p:cNvCxnSpPr>
          <p:nvPr/>
        </p:nvCxnSpPr>
        <p:spPr>
          <a:xfrm>
            <a:off x="1657350" y="4114800"/>
            <a:ext cx="14859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0492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ownloads\z4626609800544_55db688c39556250fd751f1ed87bf9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01"/>
            <a:ext cx="9144000" cy="66065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6725" y="-240342"/>
            <a:ext cx="9831253"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a:ln w="11430"/>
                <a:solidFill>
                  <a:srgbClr val="00B0F0"/>
                </a:solidFill>
                <a:effectLst>
                  <a:outerShdw blurRad="50800" dist="39000" dir="5460000" algn="tl">
                    <a:srgbClr val="000000">
                      <a:alpha val="38000"/>
                    </a:srgbClr>
                  </a:outerShdw>
                </a:effectLst>
                <a:latin typeface="Baskerville Old Face" pitchFamily="18" charset="0"/>
              </a:rPr>
              <a:t>Chú thích</a:t>
            </a:r>
            <a:endParaRPr lang="en-US" sz="9600" b="1" cap="none" spc="0">
              <a:ln w="11430"/>
              <a:solidFill>
                <a:srgbClr val="00B0F0"/>
              </a:solidFill>
              <a:effectLst>
                <a:outerShdw blurRad="50800" dist="39000" dir="5460000" algn="tl">
                  <a:srgbClr val="000000">
                    <a:alpha val="38000"/>
                  </a:srgbClr>
                </a:outerShdw>
              </a:effectLst>
              <a:latin typeface="Baskerville Old Face" pitchFamily="18" charset="0"/>
            </a:endParaRPr>
          </a:p>
        </p:txBody>
      </p:sp>
      <p:pic>
        <p:nvPicPr>
          <p:cNvPr id="2050" name="Picture 2" descr="C:\Users\Admin\Downloads\images.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124744"/>
            <a:ext cx="5402960" cy="57489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609363"/>
            <a:ext cx="3888432"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a:ln w="11430"/>
                <a:solidFill>
                  <a:srgbClr val="00B0F0"/>
                </a:solidFill>
                <a:effectLst>
                  <a:outerShdw blurRad="50800" dist="39000" dir="5460000" algn="tl">
                    <a:srgbClr val="000000">
                      <a:alpha val="38000"/>
                    </a:srgbClr>
                  </a:outerShdw>
                </a:effectLst>
                <a:latin typeface="Utm"/>
              </a:rPr>
              <a:t>Sạch bong</a:t>
            </a:r>
          </a:p>
          <a:p>
            <a:pPr algn="ctr"/>
            <a:r>
              <a:rPr lang="vi-VN" sz="3200">
                <a:latin typeface="Utm"/>
              </a:rPr>
              <a:t>Rất sạch, không có một chút bụi, một vết bẩn</a:t>
            </a:r>
          </a:p>
        </p:txBody>
      </p:sp>
    </p:spTree>
    <p:extLst>
      <p:ext uri="{BB962C8B-B14F-4D97-AF65-F5344CB8AC3E}">
        <p14:creationId xmlns:p14="http://schemas.microsoft.com/office/powerpoint/2010/main" val="25123635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ownloads\z4626609800544_55db688c39556250fd751f1ed87bf9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39" y="-31790"/>
            <a:ext cx="9144000" cy="6869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ownloads\base64-162990126864920782305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75" y="-31790"/>
            <a:ext cx="9461075" cy="50830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28192" y="5376118"/>
            <a:ext cx="7308304" cy="1077218"/>
          </a:xfrm>
          <a:prstGeom prst="rect">
            <a:avLst/>
          </a:prstGeom>
        </p:spPr>
        <p:txBody>
          <a:bodyPr wrap="square">
            <a:spAutoFit/>
          </a:bodyPr>
          <a:lstStyle/>
          <a:p>
            <a:pPr algn="ctr"/>
            <a:r>
              <a:rPr lang="vi-VN" sz="3200">
                <a:solidFill>
                  <a:srgbClr val="0070C0"/>
                </a:solidFill>
                <a:latin typeface="Utm"/>
              </a:rPr>
              <a:t>Tờ mờ</a:t>
            </a:r>
          </a:p>
          <a:p>
            <a:pPr algn="just"/>
            <a:r>
              <a:rPr lang="vi-VN" sz="3200">
                <a:latin typeface="Utm"/>
              </a:rPr>
              <a:t>(trời) còn mờ mờ, chưa sáng hẳn, </a:t>
            </a:r>
          </a:p>
        </p:txBody>
      </p:sp>
    </p:spTree>
    <p:extLst>
      <p:ext uri="{BB962C8B-B14F-4D97-AF65-F5344CB8AC3E}">
        <p14:creationId xmlns:p14="http://schemas.microsoft.com/office/powerpoint/2010/main" val="1030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ownloads\z4626609800544_55db688c39556250fd751f1ed87bf9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504" y="311935"/>
            <a:ext cx="4530407" cy="584775"/>
          </a:xfrm>
          <a:prstGeom prst="rect">
            <a:avLst/>
          </a:prstGeom>
        </p:spPr>
        <p:txBody>
          <a:bodyPr wrap="none">
            <a:spAutoFit/>
          </a:bodyPr>
          <a:lstStyle/>
          <a:p>
            <a:r>
              <a:rPr lang="vi-VN" sz="3200" b="1">
                <a:solidFill>
                  <a:srgbClr val="3A92CF"/>
                </a:solidFill>
                <a:latin typeface="Utm"/>
                <a:cs typeface="Arial" panose="020B0604020202020204" pitchFamily="34" charset="0"/>
              </a:rPr>
              <a:t>Hoạt động 2: Đọc hiểu</a:t>
            </a:r>
            <a:endParaRPr lang="vi-VN" sz="3200">
              <a:latin typeface="Utm"/>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710"/>
            <a:ext cx="9144000" cy="495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rrow: Pentagon 18">
            <a:extLst>
              <a:ext uri="{FF2B5EF4-FFF2-40B4-BE49-F238E27FC236}">
                <a16:creationId xmlns:a16="http://schemas.microsoft.com/office/drawing/2014/main" id="{9E3A7AFD-2292-879D-5172-FD1DC23B6486}"/>
              </a:ext>
            </a:extLst>
          </p:cNvPr>
          <p:cNvSpPr/>
          <p:nvPr/>
        </p:nvSpPr>
        <p:spPr>
          <a:xfrm>
            <a:off x="3131840" y="5157192"/>
            <a:ext cx="3239934" cy="464595"/>
          </a:xfrm>
          <a:prstGeom prst="homePlate">
            <a:avLst>
              <a:gd name="adj" fmla="val 95860"/>
            </a:avLst>
          </a:prstGeom>
          <a:solidFill>
            <a:schemeClr val="bg2">
              <a:lumMod val="50000"/>
              <a:lumOff val="50000"/>
            </a:schemeClr>
          </a:solidFill>
          <a:ln w="19050">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dirty="0">
                <a:solidFill>
                  <a:schemeClr val="bg1"/>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Thảo </a:t>
            </a:r>
            <a:r>
              <a:rPr lang="en-US" sz="2400" b="1" dirty="0" err="1">
                <a:solidFill>
                  <a:srgbClr val="FF0000"/>
                </a:solidFill>
                <a:latin typeface="Arial" panose="020B0604020202020204" pitchFamily="34" charset="0"/>
                <a:cs typeface="Arial" panose="020B0604020202020204" pitchFamily="34" charset="0"/>
              </a:rPr>
              <a:t>luận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nhóm</a:t>
            </a:r>
            <a:r>
              <a:rPr lang="en-US" sz="24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76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356</TotalTime>
  <Words>698</Words>
  <Application>Microsoft Office PowerPoint</Application>
  <PresentationFormat>On-screen Show (4:3)</PresentationFormat>
  <Paragraphs>35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Times New Roman</vt:lpstr>
      <vt:lpstr>Utm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phuonglinh9912@gmail.com</cp:lastModifiedBy>
  <cp:revision>61</cp:revision>
  <dcterms:created xsi:type="dcterms:W3CDTF">2023-08-24T22:08:33Z</dcterms:created>
  <dcterms:modified xsi:type="dcterms:W3CDTF">2025-12-14T14:41:16Z</dcterms:modified>
</cp:coreProperties>
</file>