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5" r:id="rId1"/>
  </p:sldMasterIdLst>
  <p:notesMasterIdLst>
    <p:notesMasterId r:id="rId31"/>
  </p:notesMasterIdLst>
  <p:sldIdLst>
    <p:sldId id="328" r:id="rId2"/>
    <p:sldId id="317" r:id="rId3"/>
    <p:sldId id="276" r:id="rId4"/>
    <p:sldId id="277" r:id="rId5"/>
    <p:sldId id="278" r:id="rId6"/>
    <p:sldId id="297" r:id="rId7"/>
    <p:sldId id="280" r:id="rId8"/>
    <p:sldId id="302" r:id="rId9"/>
    <p:sldId id="318" r:id="rId10"/>
    <p:sldId id="319" r:id="rId11"/>
    <p:sldId id="282" r:id="rId12"/>
    <p:sldId id="289" r:id="rId13"/>
    <p:sldId id="305" r:id="rId14"/>
    <p:sldId id="331" r:id="rId15"/>
    <p:sldId id="335" r:id="rId16"/>
    <p:sldId id="336" r:id="rId17"/>
    <p:sldId id="334" r:id="rId18"/>
    <p:sldId id="300" r:id="rId19"/>
    <p:sldId id="337" r:id="rId20"/>
    <p:sldId id="339" r:id="rId21"/>
    <p:sldId id="329" r:id="rId22"/>
    <p:sldId id="330" r:id="rId23"/>
    <p:sldId id="326" r:id="rId24"/>
    <p:sldId id="327" r:id="rId25"/>
    <p:sldId id="340" r:id="rId26"/>
    <p:sldId id="321" r:id="rId27"/>
    <p:sldId id="324" r:id="rId28"/>
    <p:sldId id="341" r:id="rId29"/>
    <p:sldId id="342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CC66"/>
    <a:srgbClr val="FFFFCC"/>
    <a:srgbClr val="FFFF66"/>
    <a:srgbClr val="FFCCFF"/>
    <a:srgbClr val="CCFFCC"/>
    <a:srgbClr val="CC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46A801-90C0-4DF5-B5AA-BAE8EE907793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B54C634-C389-43B4-8A3D-F8B864538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34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297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文本占位符 18434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D771BE8-2EB7-4904-BB4C-9D76C92DD656}" type="slidenum">
              <a:rPr lang="en-US" altLang="zh-CN" sz="1300">
                <a:ea typeface="SimSun" panose="02010600030101010101" pitchFamily="2" charset="-122"/>
              </a:rPr>
              <a:pPr algn="r" eaLnBrk="1" hangingPunct="1"/>
              <a:t>11</a:t>
            </a:fld>
            <a:endParaRPr lang="en-US" altLang="zh-CN" sz="13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327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68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2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55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1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5306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068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AC97C7-E539-46CB-A2B2-3269CE2F48ED}"/>
              </a:ext>
            </a:extLst>
          </p:cNvPr>
          <p:cNvSpPr/>
          <p:nvPr userDrawn="1"/>
        </p:nvSpPr>
        <p:spPr>
          <a:xfrm>
            <a:off x="11071952" y="165253"/>
            <a:ext cx="1410159" cy="124490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6057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5BB9AB-2CD6-4A44-A684-9583516362BF}"/>
              </a:ext>
            </a:extLst>
          </p:cNvPr>
          <p:cNvSpPr/>
          <p:nvPr userDrawn="1"/>
        </p:nvSpPr>
        <p:spPr>
          <a:xfrm>
            <a:off x="10950766" y="165253"/>
            <a:ext cx="1410159" cy="92541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94A375-3EFD-499C-B31E-2AC3D3650F7E}"/>
              </a:ext>
            </a:extLst>
          </p:cNvPr>
          <p:cNvSpPr/>
          <p:nvPr userDrawn="1"/>
        </p:nvSpPr>
        <p:spPr>
          <a:xfrm>
            <a:off x="11071952" y="165253"/>
            <a:ext cx="1410159" cy="124490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4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22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2048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2406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D4F5A80-98AC-43BC-91EF-91874AD06DAA}"/>
              </a:ext>
            </a:extLst>
          </p:cNvPr>
          <p:cNvSpPr/>
          <p:nvPr userDrawn="1"/>
        </p:nvSpPr>
        <p:spPr>
          <a:xfrm>
            <a:off x="10647132" y="318383"/>
            <a:ext cx="1410159" cy="124490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6650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fld id="{96777725-08CC-4EB3-ABF8-3CC95C1A98EF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>
              <a:defRPr/>
            </a:pPr>
            <a:fld id="{4C3D0589-BDF9-4346-8DBA-B08BFBA25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420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fld id="{816B9F9A-1CFA-4F21-86D9-4B05C1A299F8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>
              <a:defRPr/>
            </a:pPr>
            <a:fld id="{ADB70B4D-4D01-4C1B-AEC6-AA9AD1C6A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525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fld id="{99667345-D38A-4082-A817-787F17A5F99C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>
              <a:defRPr/>
            </a:pPr>
            <a:fld id="{7AA1CE66-D2AB-4EDD-8008-C908BFD39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8364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fld id="{BFF47570-21DE-4447-B554-8F353550EA65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+mn-ea"/>
                <a:cs typeface="+mn-cs"/>
              </a:defRPr>
            </a:lvl1pPr>
          </a:lstStyle>
          <a:p>
            <a:pPr>
              <a:defRPr/>
            </a:pPr>
            <a:fld id="{2A8A9B70-0858-4F7C-86F0-2AC85824F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1514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ED416717-9517-4A54-9529-80FBED35B3CF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927CD8-CC2C-4090-BBC5-612F0988B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5" r:id="rId1"/>
    <p:sldLayoutId id="2147484736" r:id="rId2"/>
    <p:sldLayoutId id="2147484737" r:id="rId3"/>
    <p:sldLayoutId id="2147484738" r:id="rId4"/>
    <p:sldLayoutId id="2147484739" r:id="rId5"/>
    <p:sldLayoutId id="2147484723" r:id="rId6"/>
    <p:sldLayoutId id="2147484724" r:id="rId7"/>
    <p:sldLayoutId id="2147484726" r:id="rId8"/>
    <p:sldLayoutId id="2147484729" r:id="rId9"/>
    <p:sldLayoutId id="2147484740" r:id="rId10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等线 Light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等线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等线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等线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等线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等线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slide" Target="slide6.xml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4.xml"/><Relationship Id="rId25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slide" Target="slide7.xml"/><Relationship Id="rId10" Type="http://schemas.openxmlformats.org/officeDocument/2006/relationships/image" Target="../media/image17.png"/><Relationship Id="rId19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80995" y="1658131"/>
            <a:ext cx="605967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3E9A0A-DDB0-478C-A5E7-DD39BA0727AE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68AC9-C6B3-4B63-AB89-0C664C1B9FA6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08386" y="188930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uôn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8263" y="1889341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uôt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15813" y="5197227"/>
            <a:ext cx="3239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cs typeface="Times New Roman" pitchFamily="18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uôt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2982" y="754886"/>
            <a:ext cx="640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 73: </a:t>
            </a: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uôn</a:t>
            </a:r>
            <a:r>
              <a:rPr lang="en-US" sz="5400" b="1" dirty="0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uôt</a:t>
            </a:r>
            <a:endParaRPr lang="en-US" sz="5400" b="1" dirty="0">
              <a:solidFill>
                <a:srgbClr val="80008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88780" y="5035604"/>
            <a:ext cx="45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07" y="3116409"/>
            <a:ext cx="3714750" cy="20318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0074" y="5295351"/>
            <a:ext cx="8180853" cy="1108706"/>
            <a:chOff x="576376" y="4970872"/>
            <a:chExt cx="8180853" cy="1108706"/>
          </a:xfrm>
        </p:grpSpPr>
        <p:sp>
          <p:nvSpPr>
            <p:cNvPr id="14" name="TextBox 13"/>
            <p:cNvSpPr txBox="1"/>
            <p:nvPr/>
          </p:nvSpPr>
          <p:spPr>
            <a:xfrm>
              <a:off x="576376" y="5034883"/>
              <a:ext cx="62131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6000" b="1" dirty="0" err="1">
                  <a:latin typeface="UTM Avo" panose="02040603050506020204" pitchFamily="18" charset="0"/>
                  <a:cs typeface="Times New Roman" pitchFamily="18" charset="0"/>
                </a:rPr>
                <a:t>chuồn</a:t>
              </a:r>
              <a:r>
                <a:rPr lang="en-US" sz="60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atin typeface="UTM Avo" panose="02040603050506020204" pitchFamily="18" charset="0"/>
                  <a:cs typeface="Times New Roman" pitchFamily="18" charset="0"/>
                </a:rPr>
                <a:t>chuồn</a:t>
              </a:r>
              <a:endParaRPr lang="en-US" sz="60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6854" y="4972094"/>
              <a:ext cx="4725686" cy="110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1F497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itchFamily="18" charset="0"/>
                </a:rPr>
                <a:t>uôn</a:t>
              </a:r>
              <a:r>
                <a:rPr lang="en-US" sz="6000" b="1" dirty="0">
                  <a:solidFill>
                    <a:srgbClr val="1F497D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31543" y="4970872"/>
              <a:ext cx="472568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1F497D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Times New Roman" pitchFamily="18" charset="0"/>
                </a:rPr>
                <a:t>uôn</a:t>
              </a:r>
              <a:r>
                <a:rPr lang="en-US" sz="6000" b="1" dirty="0">
                  <a:solidFill>
                    <a:srgbClr val="1F497D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endPara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734" y="3142988"/>
            <a:ext cx="3661659" cy="18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839"/>
            <a:ext cx="12191999" cy="637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525463"/>
            <a:ext cx="6357937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446338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165180" y="2123711"/>
            <a:ext cx="556135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So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sánh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điểm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giống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và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khác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nhau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của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vần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uôn</a:t>
            </a:r>
            <a:r>
              <a:rPr lang="en-US" altLang="en-US" sz="4400" b="1" dirty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latin typeface="UTM Avo"/>
                <a:ea typeface="SimSun" panose="02010600030101010101" pitchFamily="2" charset="-122"/>
              </a:rPr>
              <a:t>và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uôt</a:t>
            </a:r>
            <a:r>
              <a:rPr lang="en-US" altLang="en-US" sz="4400" b="1" dirty="0">
                <a:latin typeface="UTM Avo"/>
                <a:ea typeface="SimSun" panose="02010600030101010101" pitchFamily="2" charset="-122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4608" y="1372420"/>
            <a:ext cx="1855694" cy="101565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uôn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87579" y="4010347"/>
            <a:ext cx="1547056" cy="871300"/>
          </a:xfrm>
          <a:prstGeom prst="roundRect">
            <a:avLst/>
          </a:prstGeom>
          <a:solidFill>
            <a:srgbClr val="FFFF6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uô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67425" y="327566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9950" y="1372420"/>
            <a:ext cx="1855694" cy="101565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uôt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67425" y="4654134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4434634" y="3680147"/>
            <a:ext cx="1632793" cy="73577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8"/>
          <p:cNvSpPr>
            <a:spLocks noChangeShapeType="1"/>
          </p:cNvSpPr>
          <p:nvPr/>
        </p:nvSpPr>
        <p:spPr bwMode="auto">
          <a:xfrm>
            <a:off x="4434632" y="4477163"/>
            <a:ext cx="1632793" cy="54000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5984" y="501041"/>
            <a:ext cx="11999002" cy="607579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500" dirty="0">
                <a:latin typeface="UTM Avo" panose="02040603050506020204" pitchFamily="18" charset="0"/>
              </a:rPr>
              <a:t>2. </a:t>
            </a:r>
            <a:r>
              <a:rPr lang="en-US" sz="3500" dirty="0" err="1">
                <a:latin typeface="UTM Avo" panose="02040603050506020204" pitchFamily="18" charset="0"/>
              </a:rPr>
              <a:t>Tiếng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dirty="0" err="1">
                <a:latin typeface="UTM Avo" panose="02040603050506020204" pitchFamily="18" charset="0"/>
              </a:rPr>
              <a:t>nào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dirty="0" err="1">
                <a:latin typeface="UTM Avo" panose="02040603050506020204" pitchFamily="18" charset="0"/>
              </a:rPr>
              <a:t>có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dirty="0" err="1">
                <a:latin typeface="UTM Avo" panose="02040603050506020204" pitchFamily="18" charset="0"/>
              </a:rPr>
              <a:t>vần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/>
              </a:rPr>
              <a:t>uôn</a:t>
            </a:r>
            <a:r>
              <a:rPr lang="en-US" sz="3500" dirty="0">
                <a:latin typeface="UTM Avo" panose="02040603050506020204" pitchFamily="18" charset="0"/>
              </a:rPr>
              <a:t>? </a:t>
            </a:r>
            <a:r>
              <a:rPr lang="en-US" sz="3500" dirty="0" err="1">
                <a:latin typeface="UTM Avo" panose="02040603050506020204" pitchFamily="18" charset="0"/>
              </a:rPr>
              <a:t>Tiếng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dirty="0" err="1">
                <a:latin typeface="UTM Avo" panose="02040603050506020204" pitchFamily="18" charset="0"/>
              </a:rPr>
              <a:t>nào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dirty="0" err="1">
                <a:latin typeface="UTM Avo" panose="02040603050506020204" pitchFamily="18" charset="0"/>
              </a:rPr>
              <a:t>có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dirty="0" err="1">
                <a:latin typeface="UTM Avo" panose="02040603050506020204" pitchFamily="18" charset="0"/>
              </a:rPr>
              <a:t>vần</a:t>
            </a:r>
            <a:r>
              <a:rPr lang="en-US" sz="3500" dirty="0">
                <a:latin typeface="UTM Avo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/>
              </a:rPr>
              <a:t>uôt</a:t>
            </a:r>
            <a:r>
              <a:rPr lang="en-US" sz="35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t="15519" r="25864" b="16614"/>
          <a:stretch/>
        </p:blipFill>
        <p:spPr>
          <a:xfrm>
            <a:off x="187890" y="1146198"/>
            <a:ext cx="11837096" cy="574937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341485" y="2474155"/>
            <a:ext cx="1040542" cy="94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46323" y="4422202"/>
            <a:ext cx="3219189" cy="12270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4937792" y="2000250"/>
            <a:ext cx="4377658" cy="16690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819900" y="2474155"/>
            <a:ext cx="1021394" cy="9454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246323" y="4349797"/>
            <a:ext cx="3376558" cy="144975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810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3" y="444133"/>
            <a:ext cx="108682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4115" y="587421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79801" y="3021541"/>
            <a:ext cx="25761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7736" y="3021541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55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5259" y="1946556"/>
            <a:ext cx="4376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6000" b="1" dirty="0">
                <a:solidFill>
                  <a:prstClr val="black"/>
                </a:solidFill>
                <a:latin typeface="UTM Avo" panose="02040603050506020204" pitchFamily="18" charset="0"/>
                <a:cs typeface="+mn-cs"/>
              </a:rPr>
              <a:t>viết </a:t>
            </a:r>
            <a:endParaRPr lang="en-US" sz="6000" b="1" dirty="0">
              <a:solidFill>
                <a:prstClr val="black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35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B6A8AA-FF9D-4CEC-BB45-A428792DF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8" b="95067" l="9783" r="89946">
                        <a14:foregroundMark x1="25000" y1="78027" x2="26359" y2="71749"/>
                        <a14:foregroundMark x1="38859" y1="42152" x2="43750" y2="31390"/>
                        <a14:foregroundMark x1="68478" y1="33184" x2="76630" y2="36771"/>
                        <a14:foregroundMark x1="49457" y1="44843" x2="49457" y2="45740"/>
                        <a14:foregroundMark x1="30978" y1="12108" x2="30978" y2="12108"/>
                        <a14:foregroundMark x1="19565" y1="6726" x2="19565" y2="6726"/>
                        <a14:foregroundMark x1="37228" y1="18386" x2="36685" y2="19283"/>
                        <a14:foregroundMark x1="39402" y1="23318" x2="38587" y2="25561"/>
                        <a14:foregroundMark x1="43750" y1="13004" x2="43750" y2="13901"/>
                        <a14:foregroundMark x1="15217" y1="95067" x2="15217" y2="95067"/>
                        <a14:foregroundMark x1="33967" y1="13004" x2="33967" y2="13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22185">
            <a:off x="56835" y="5226309"/>
            <a:ext cx="2487796" cy="169223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23013" y="743519"/>
            <a:ext cx="3145973" cy="5916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3.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4"/>
          <a:stretch/>
        </p:blipFill>
        <p:spPr>
          <a:xfrm>
            <a:off x="2784585" y="1619922"/>
            <a:ext cx="7881402" cy="2548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>
          <a:xfrm>
            <a:off x="2108107" y="4316575"/>
            <a:ext cx="8654586" cy="23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12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95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D7FCF-F401-4D5B-ABE3-50C8F0B51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400" y="1"/>
            <a:ext cx="1277600" cy="5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29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2" y="-129309"/>
            <a:ext cx="12667160" cy="725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551" y="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2389059" y="2605050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B6A8AA-FF9D-4CEC-BB45-A428792DF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8" b="95067" l="9783" r="89946">
                        <a14:foregroundMark x1="25000" y1="78027" x2="26359" y2="71749"/>
                        <a14:foregroundMark x1="38859" y1="42152" x2="43750" y2="31390"/>
                        <a14:foregroundMark x1="68478" y1="33184" x2="76630" y2="36771"/>
                        <a14:foregroundMark x1="49457" y1="44843" x2="49457" y2="45740"/>
                        <a14:foregroundMark x1="30978" y1="12108" x2="30978" y2="12108"/>
                        <a14:foregroundMark x1="19565" y1="6726" x2="19565" y2="6726"/>
                        <a14:foregroundMark x1="37228" y1="18386" x2="36685" y2="19283"/>
                        <a14:foregroundMark x1="39402" y1="23318" x2="38587" y2="25561"/>
                        <a14:foregroundMark x1="43750" y1="13004" x2="43750" y2="13901"/>
                        <a14:foregroundMark x1="15217" y1="95067" x2="15217" y2="95067"/>
                        <a14:foregroundMark x1="33967" y1="13004" x2="33967" y2="13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22185">
            <a:off x="9539945" y="5107110"/>
            <a:ext cx="3096830" cy="2106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6BAB8-59AB-4F07-9AAF-E992D475DE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4"/>
          <a:stretch/>
        </p:blipFill>
        <p:spPr>
          <a:xfrm>
            <a:off x="1578782" y="1407530"/>
            <a:ext cx="9034435" cy="29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666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721228" y="1359568"/>
            <a:ext cx="9342777" cy="5034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35" y="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4" y="5831952"/>
            <a:ext cx="12203723" cy="1123363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6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6" y="2838959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7190" y="279532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380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B6A8AA-FF9D-4CEC-BB45-A428792DF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8" b="95067" l="9783" r="89946">
                        <a14:foregroundMark x1="25000" y1="78027" x2="26359" y2="71749"/>
                        <a14:foregroundMark x1="38859" y1="42152" x2="43750" y2="31390"/>
                        <a14:foregroundMark x1="68478" y1="33184" x2="76630" y2="36771"/>
                        <a14:foregroundMark x1="49457" y1="44843" x2="49457" y2="45740"/>
                        <a14:foregroundMark x1="30978" y1="12108" x2="30978" y2="12108"/>
                        <a14:foregroundMark x1="19565" y1="6726" x2="19565" y2="6726"/>
                        <a14:foregroundMark x1="37228" y1="18386" x2="36685" y2="19283"/>
                        <a14:foregroundMark x1="39402" y1="23318" x2="38587" y2="25561"/>
                        <a14:foregroundMark x1="43750" y1="13004" x2="43750" y2="13901"/>
                        <a14:foregroundMark x1="15217" y1="95067" x2="15217" y2="95067"/>
                        <a14:foregroundMark x1="33967" y1="13004" x2="33967" y2="13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22185">
            <a:off x="9432803" y="5058748"/>
            <a:ext cx="3236610" cy="2201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8D48F-9354-47B1-8FE2-4FC70F7344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4"/>
          <a:stretch/>
        </p:blipFill>
        <p:spPr>
          <a:xfrm>
            <a:off x="1429496" y="1755784"/>
            <a:ext cx="9333008" cy="24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8322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6591" b="4038"/>
          <a:stretch/>
        </p:blipFill>
        <p:spPr>
          <a:xfrm>
            <a:off x="1" y="1121228"/>
            <a:ext cx="5668841" cy="5736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41" r="81278" b="5687"/>
          <a:stretch/>
        </p:blipFill>
        <p:spPr>
          <a:xfrm>
            <a:off x="10318699" y="-1"/>
            <a:ext cx="1949501" cy="685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513969D-6B59-46AD-B71B-3BCE4BF7E7BC}"/>
              </a:ext>
            </a:extLst>
          </p:cNvPr>
          <p:cNvSpPr txBox="1"/>
          <p:nvPr/>
        </p:nvSpPr>
        <p:spPr>
          <a:xfrm>
            <a:off x="1782056" y="2419953"/>
            <a:ext cx="8627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C66"/>
                </a:solidFill>
                <a:latin typeface="UTM Avo" panose="020406030505060202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Nghỉ</a:t>
            </a:r>
            <a:r>
              <a:rPr lang="en-US" altLang="zh-CN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C66"/>
                </a:solidFill>
                <a:latin typeface="UTM Avo" panose="020406030505060202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C66"/>
                </a:solidFill>
                <a:latin typeface="UTM Avo" panose="020406030505060202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giải</a:t>
            </a:r>
            <a:r>
              <a:rPr lang="en-US" altLang="zh-CN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C66"/>
                </a:solidFill>
                <a:latin typeface="UTM Avo" panose="020406030505060202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6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C66"/>
                </a:solidFill>
                <a:latin typeface="UTM Avo" panose="02040603050506020204" pitchFamily="18" charset="0"/>
                <a:ea typeface="BrushScript" panose="02020500000000000000" pitchFamily="18" charset="0"/>
                <a:cs typeface="Times New Roman" panose="02020603050405020304" pitchFamily="18" charset="0"/>
              </a:rPr>
              <a:t>lao</a:t>
            </a:r>
            <a:endParaRPr lang="zh-CN" altLang="en-US" sz="9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CC66"/>
              </a:solidFill>
              <a:latin typeface="UTM Avo" panose="02040603050506020204" pitchFamily="18" charset="0"/>
              <a:ea typeface="BrushScript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837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5D662-048C-4227-998D-78842EA8B2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400" y="1"/>
            <a:ext cx="1277600" cy="5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39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88A09766-FA27-486D-9B23-6E0FF9AD7A41}"/>
              </a:ext>
            </a:extLst>
          </p:cNvPr>
          <p:cNvSpPr/>
          <p:nvPr/>
        </p:nvSpPr>
        <p:spPr>
          <a:xfrm>
            <a:off x="4842556" y="477270"/>
            <a:ext cx="2506880" cy="66387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SG" sz="3200" b="1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SG" sz="3200" kern="0" dirty="0">
              <a:solidFill>
                <a:srgbClr val="002060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D39C846-F769-460D-96F4-AF5CCF4DC9F0}"/>
              </a:ext>
            </a:extLst>
          </p:cNvPr>
          <p:cNvSpPr txBox="1"/>
          <p:nvPr/>
        </p:nvSpPr>
        <p:spPr>
          <a:xfrm>
            <a:off x="1020414" y="4812748"/>
            <a:ext cx="10151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708A732-D13A-4C23-BD6D-E20F4FFF6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48" y="1359568"/>
            <a:ext cx="4407252" cy="3362525"/>
          </a:xfrm>
          <a:prstGeom prst="rect">
            <a:avLst/>
          </a:prstGeom>
        </p:spPr>
      </p:pic>
      <p:sp>
        <p:nvSpPr>
          <p:cNvPr id="6" name="Hộp Văn bản 10">
            <a:extLst>
              <a:ext uri="{FF2B5EF4-FFF2-40B4-BE49-F238E27FC236}">
                <a16:creationId xmlns:a16="http://schemas.microsoft.com/office/drawing/2014/main" id="{CB424A89-0817-4362-B945-BA2229CF37AF}"/>
              </a:ext>
            </a:extLst>
          </p:cNvPr>
          <p:cNvSpPr txBox="1"/>
          <p:nvPr/>
        </p:nvSpPr>
        <p:spPr>
          <a:xfrm>
            <a:off x="1020412" y="5426623"/>
            <a:ext cx="10151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út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út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9898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" y="506187"/>
            <a:ext cx="12150149" cy="6351813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8094460" y="2511969"/>
            <a:ext cx="159096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7986461" y="3860655"/>
            <a:ext cx="156661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2406316" y="4518951"/>
            <a:ext cx="2328970" cy="10941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5541257" y="4518951"/>
            <a:ext cx="2303332" cy="10942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765884" y="5938677"/>
            <a:ext cx="159869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417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6" b="15272"/>
          <a:stretch/>
        </p:blipFill>
        <p:spPr>
          <a:xfrm>
            <a:off x="2328709" y="896426"/>
            <a:ext cx="7695209" cy="5512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5953" y="487649"/>
            <a:ext cx="346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Luyện đọc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4089" y="1260769"/>
            <a:ext cx="3296992" cy="502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prstClr val="black"/>
                </a:solidFill>
                <a:latin typeface="UTM Avo" panose="02040603050506020204" pitchFamily="18" charset="0"/>
              </a:rPr>
              <a:t>lũn cũn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prstClr val="black"/>
                </a:solidFill>
                <a:latin typeface="UTM Avo" panose="02040603050506020204" pitchFamily="18" charset="0"/>
              </a:rPr>
              <a:t>dữ lắm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prstClr val="black"/>
                </a:solidFill>
                <a:latin typeface="UTM Avo" panose="02040603050506020204" pitchFamily="18" charset="0"/>
              </a:rPr>
              <a:t>mắt thô lố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prstClr val="black"/>
                </a:solidFill>
                <a:latin typeface="UTM Avo" panose="02040603050506020204" pitchFamily="18" charset="0"/>
              </a:rPr>
              <a:t>quát rõ to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400" dirty="0">
                <a:solidFill>
                  <a:prstClr val="black"/>
                </a:solidFill>
                <a:latin typeface="UTM Avo" panose="02040603050506020204" pitchFamily="18" charset="0"/>
              </a:rPr>
              <a:t>rất hiền</a:t>
            </a:r>
            <a:endParaRPr lang="en-US" sz="4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0330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/>
          <a:stretch/>
        </p:blipFill>
        <p:spPr>
          <a:xfrm>
            <a:off x="554791" y="710556"/>
            <a:ext cx="10806879" cy="50884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8494" y="557879"/>
            <a:ext cx="3675343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cxnSp>
        <p:nvCxnSpPr>
          <p:cNvPr id="30" name="Straight Connector 29"/>
          <p:cNvCxnSpPr/>
          <p:nvPr/>
        </p:nvCxnSpPr>
        <p:spPr>
          <a:xfrm flipH="1">
            <a:off x="7612403" y="1563754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379332" y="2087298"/>
            <a:ext cx="195945" cy="391885"/>
            <a:chOff x="11234055" y="1094182"/>
            <a:chExt cx="126272" cy="329669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4568502" y="1516904"/>
            <a:ext cx="195945" cy="391885"/>
            <a:chOff x="11234055" y="1094182"/>
            <a:chExt cx="126272" cy="329669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567" y="5113169"/>
            <a:ext cx="2062777" cy="167697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3092758" y="2170030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14959" y="2170029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815526" y="2170028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1226" y="2797157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198132" y="2771178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55661" y="3396006"/>
            <a:ext cx="69669" cy="309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764447" y="3297513"/>
            <a:ext cx="195945" cy="391885"/>
            <a:chOff x="11234055" y="1094182"/>
            <a:chExt cx="126272" cy="329669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090187" y="2693626"/>
            <a:ext cx="195945" cy="391885"/>
            <a:chOff x="11234055" y="1094182"/>
            <a:chExt cx="126272" cy="329669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7514430" y="3297513"/>
            <a:ext cx="195945" cy="391885"/>
            <a:chOff x="11234055" y="1094182"/>
            <a:chExt cx="126272" cy="32966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994144" y="3292335"/>
            <a:ext cx="195945" cy="391885"/>
            <a:chOff x="11234055" y="1094182"/>
            <a:chExt cx="126272" cy="329669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245160" y="3905902"/>
            <a:ext cx="195945" cy="391885"/>
            <a:chOff x="11234055" y="1094182"/>
            <a:chExt cx="126272" cy="329669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386094" y="4508125"/>
            <a:ext cx="195945" cy="391885"/>
            <a:chOff x="11234055" y="1094182"/>
            <a:chExt cx="126272" cy="329669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0823242" y="1518677"/>
            <a:ext cx="195945" cy="391885"/>
            <a:chOff x="11234055" y="1094182"/>
            <a:chExt cx="126272" cy="329669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9798199" y="4502947"/>
            <a:ext cx="195945" cy="391885"/>
            <a:chOff x="11234055" y="1094182"/>
            <a:chExt cx="126272" cy="329669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11234055" y="1098538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1281951" y="1094182"/>
              <a:ext cx="78376" cy="3253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845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/>
          <a:stretch/>
        </p:blipFill>
        <p:spPr>
          <a:xfrm>
            <a:off x="490698" y="776558"/>
            <a:ext cx="11432596" cy="498020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499537"/>
            <a:ext cx="3675343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96" y="5074772"/>
            <a:ext cx="2111917" cy="168442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0470" y="1255836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055912" y="1830101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697185" y="1255836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407838" y="2478088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13" name="Oval 12"/>
          <p:cNvSpPr/>
          <p:nvPr/>
        </p:nvSpPr>
        <p:spPr>
          <a:xfrm>
            <a:off x="1408662" y="2506270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4871643" y="3057657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7831696" y="3064277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</a:p>
        </p:txBody>
      </p:sp>
      <p:sp>
        <p:nvSpPr>
          <p:cNvPr id="16" name="Oval 15"/>
          <p:cNvSpPr/>
          <p:nvPr/>
        </p:nvSpPr>
        <p:spPr>
          <a:xfrm>
            <a:off x="1394803" y="4319419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</a:p>
        </p:txBody>
      </p:sp>
      <p:sp>
        <p:nvSpPr>
          <p:cNvPr id="17" name="Oval 16"/>
          <p:cNvSpPr/>
          <p:nvPr/>
        </p:nvSpPr>
        <p:spPr>
          <a:xfrm>
            <a:off x="5338021" y="4220814"/>
            <a:ext cx="696686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</a:p>
        </p:txBody>
      </p:sp>
      <p:sp>
        <p:nvSpPr>
          <p:cNvPr id="18" name="Oval 17"/>
          <p:cNvSpPr/>
          <p:nvPr/>
        </p:nvSpPr>
        <p:spPr>
          <a:xfrm>
            <a:off x="1094010" y="3721231"/>
            <a:ext cx="228601" cy="32939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85337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6DFFE77E-FD4E-450E-B254-4A7DE9206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0"/>
          <a:stretch/>
        </p:blipFill>
        <p:spPr>
          <a:xfrm>
            <a:off x="916488" y="2007915"/>
            <a:ext cx="10359023" cy="3896092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2677B00E-03D6-4431-837E-EDAA117D6C27}"/>
              </a:ext>
            </a:extLst>
          </p:cNvPr>
          <p:cNvSpPr/>
          <p:nvPr/>
        </p:nvSpPr>
        <p:spPr>
          <a:xfrm>
            <a:off x="1902130" y="2379945"/>
            <a:ext cx="2956142" cy="3152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0928" y="584902"/>
            <a:ext cx="5070144" cy="1050983"/>
          </a:xfrm>
          <a:prstGeom prst="rect">
            <a:avLst/>
          </a:prstGeom>
        </p:spPr>
      </p:pic>
      <p:sp>
        <p:nvSpPr>
          <p:cNvPr id="14" name="文本框 8"/>
          <p:cNvSpPr txBox="1"/>
          <p:nvPr/>
        </p:nvSpPr>
        <p:spPr>
          <a:xfrm>
            <a:off x="4676063" y="799555"/>
            <a:ext cx="2839872" cy="6934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eaLnBrk="1" fontAlgn="auto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Tìm</a:t>
            </a:r>
            <a:r>
              <a:rPr lang="en-US" altLang="zh-CN" sz="36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hiểu</a:t>
            </a:r>
            <a:r>
              <a:rPr lang="en-US" altLang="zh-CN" sz="36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-1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Avo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bài</a:t>
            </a:r>
            <a:endParaRPr lang="zh-CN" altLang="en-US" sz="3600" b="1" spc="-150" dirty="0">
              <a:solidFill>
                <a:prstClr val="black">
                  <a:lumMod val="75000"/>
                  <a:lumOff val="25000"/>
                </a:prstClr>
              </a:solidFill>
              <a:latin typeface="UTM Avo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93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932429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098550"/>
            <a:ext cx="32194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1098550"/>
            <a:ext cx="3213100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17888"/>
            <a:ext cx="31940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38525"/>
            <a:ext cx="31765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008">
            <a:off x="11579225" y="2857500"/>
            <a:ext cx="2428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9490">
            <a:off x="1835150" y="2493963"/>
            <a:ext cx="9636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935538"/>
            <a:ext cx="506413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44463"/>
            <a:ext cx="8683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8" name="Picture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1"/>
          <a:stretch>
            <a:fillRect/>
          </a:stretch>
        </p:blipFill>
        <p:spPr bwMode="auto">
          <a:xfrm>
            <a:off x="7446963" y="6219825"/>
            <a:ext cx="15065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8938" y="923925"/>
            <a:ext cx="2633662" cy="34131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400" b="1">
              <a:solidFill>
                <a:srgbClr val="FF0000"/>
              </a:solidFill>
              <a:latin typeface="VNI-Zap" pitchFamily="2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06193" y="1016593"/>
            <a:ext cx="6761795" cy="46253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543"/>
            <a:ext cx="121892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1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953" y="1012886"/>
            <a:ext cx="3308610" cy="234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2a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14" y="1012886"/>
            <a:ext cx="3239635" cy="235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a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8" y="3438525"/>
            <a:ext cx="3201984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4a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354388"/>
            <a:ext cx="3206748" cy="239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6B66BD-9AB4-4AD4-B5B8-96DDB10E70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" y="29980"/>
            <a:ext cx="1042975" cy="4627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66006" y="983487"/>
            <a:ext cx="44333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u="sng" dirty="0" err="1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en-US" sz="4800" b="1" u="sng" dirty="0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altLang="en-US" sz="4800" b="1" dirty="0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en-US" sz="4800" b="1" dirty="0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en-US" sz="4800" b="1" dirty="0">
                <a:solidFill>
                  <a:srgbClr val="FFFF0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4761" y="3114748"/>
            <a:ext cx="251588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 err="1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rổ</a:t>
            </a:r>
            <a:r>
              <a:rPr lang="en-US" altLang="en-US" sz="6600" b="1" dirty="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bún</a:t>
            </a:r>
            <a:endParaRPr lang="en-US" altLang="en-US" sz="6600" b="1" dirty="0">
              <a:solidFill>
                <a:schemeClr val="bg1"/>
              </a:solidFill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9542183" y="5059110"/>
            <a:ext cx="1101386" cy="881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25" y="1284686"/>
            <a:ext cx="3807436" cy="3660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7863" cy="5167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1354138"/>
            <a:ext cx="9539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altLang="en-US" sz="4800" b="1" dirty="0">
              <a:solidFill>
                <a:srgbClr val="FFFFFF"/>
              </a:solidFill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394461" y="2878146"/>
            <a:ext cx="411067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chim</a:t>
            </a:r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cút</a:t>
            </a:r>
            <a:endParaRPr lang="en-US" sz="48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10545144" y="4915116"/>
            <a:ext cx="1101386" cy="8810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164579" y="2878146"/>
            <a:ext cx="411067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râm</a:t>
            </a:r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bụt</a:t>
            </a:r>
            <a:endParaRPr lang="en-US" sz="48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7863" cy="51676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1354138"/>
            <a:ext cx="95392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3: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en-US" sz="4800" b="1" u="sng" dirty="0">
                <a:solidFill>
                  <a:srgbClr val="FFFFFF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altLang="en-US" sz="4800" b="1" dirty="0">
              <a:solidFill>
                <a:srgbClr val="FFFFFF"/>
              </a:solidFill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10545144" y="4915116"/>
            <a:ext cx="1101386" cy="8810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 bwMode="auto">
          <a:xfrm>
            <a:off x="6434471" y="3096959"/>
            <a:ext cx="411067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ấm</a:t>
            </a:r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sứt</a:t>
            </a:r>
            <a:endParaRPr lang="en-US" sz="48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592580" y="3096959"/>
            <a:ext cx="411067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chú</a:t>
            </a:r>
            <a:r>
              <a:rPr lang="en-US" sz="4800" b="1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Avo" pitchFamily="18" charset="0"/>
              </a:rPr>
              <a:t>lùn</a:t>
            </a:r>
            <a:endParaRPr lang="en-US" sz="48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7863" cy="5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49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030F0E-0FA2-48B1-A485-D0C45CE5C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11018454" y="4616662"/>
            <a:ext cx="1101386" cy="8810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5399" y="788720"/>
            <a:ext cx="4364038" cy="157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797984" y="1444891"/>
            <a:ext cx="4562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vi-VN" altLang="en-US" sz="3600" b="1" dirty="0">
                <a:solidFill>
                  <a:srgbClr val="002060"/>
                </a:solidFill>
                <a:latin typeface="+mj-lt"/>
                <a:ea typeface="SimSun" panose="02010600030101010101" pitchFamily="2" charset="-122"/>
              </a:rPr>
              <a:t>:</a:t>
            </a:r>
            <a:endParaRPr lang="en-US" altLang="en-US" sz="3600" b="1" dirty="0">
              <a:solidFill>
                <a:srgbClr val="002060"/>
              </a:solidFill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6447FFC3-AF9B-486D-A6A9-B61655C4CA54}"/>
              </a:ext>
            </a:extLst>
          </p:cNvPr>
          <p:cNvSpPr/>
          <p:nvPr/>
        </p:nvSpPr>
        <p:spPr bwMode="auto">
          <a:xfrm>
            <a:off x="1219637" y="2870993"/>
            <a:ext cx="9895775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/>
              </a:rPr>
              <a:t>Cún</a:t>
            </a:r>
            <a:r>
              <a:rPr lang="en-US" sz="4800" b="1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/>
              </a:rPr>
              <a:t>đun</a:t>
            </a:r>
            <a:r>
              <a:rPr lang="en-US" sz="4800" b="1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/>
              </a:rPr>
              <a:t>bếp</a:t>
            </a:r>
            <a:r>
              <a:rPr lang="en-US" sz="4800" b="1" dirty="0">
                <a:solidFill>
                  <a:schemeClr val="tx1"/>
                </a:solidFill>
                <a:latin typeface="UTM Avo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UTM Avo"/>
              </a:rPr>
              <a:t>lửa</a:t>
            </a:r>
            <a:r>
              <a:rPr lang="en-US" sz="4800" b="1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/>
              </a:rPr>
              <a:t>ngùn</a:t>
            </a:r>
            <a:r>
              <a:rPr lang="en-US" sz="4800" b="1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UTM Avo"/>
              </a:rPr>
              <a:t>ngụt</a:t>
            </a:r>
            <a:endParaRPr lang="en-US" sz="4800" b="1" dirty="0">
              <a:solidFill>
                <a:schemeClr val="tx1"/>
              </a:solidFill>
              <a:latin typeface="UTM Avo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00498" y="2546562"/>
            <a:ext cx="601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atin typeface="UTM Avo" panose="02040603050506020204" pitchFamily="18" charset="0"/>
                <a:cs typeface="Times New Roman" pitchFamily="18" charset="0"/>
              </a:rPr>
              <a:t>chuồn</a:t>
            </a:r>
            <a:r>
              <a:rPr lang="en-US" sz="6000" b="1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atin typeface="UTM Avo" panose="02040603050506020204" pitchFamily="18" charset="0"/>
                <a:cs typeface="Times New Roman" pitchFamily="18" charset="0"/>
              </a:rPr>
              <a:t>chuồn</a:t>
            </a:r>
            <a:endParaRPr lang="en-US" sz="6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46" y="515010"/>
            <a:ext cx="3714750" cy="20318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67875" y="248674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uôn</a:t>
            </a:r>
            <a:r>
              <a:rPr lang="en-US" sz="6000" b="1" dirty="0">
                <a:solidFill>
                  <a:srgbClr val="1F497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2729" y="2547194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1F497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uôn</a:t>
            </a:r>
            <a:r>
              <a:rPr lang="en-US" sz="6000" b="1" dirty="0">
                <a:solidFill>
                  <a:srgbClr val="1F497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3401" y="3686103"/>
            <a:ext cx="2709425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uôn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40196" y="4794091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71872" y="4794091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95058" y="5860622"/>
            <a:ext cx="3402030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uô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uôn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3851" y="3724917"/>
            <a:ext cx="3222885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uồn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753852" y="4711675"/>
            <a:ext cx="1595508" cy="963633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UTM Avo" panose="02040603050506020204" pitchFamily="18" charset="0"/>
              </a:rPr>
              <a:t>ch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362806" y="4696774"/>
            <a:ext cx="1613931" cy="9636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uồn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324" y="5880236"/>
            <a:ext cx="6534072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chuôn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huyền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chuồn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230578" y="4794091"/>
            <a:ext cx="941294" cy="8713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ô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24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334954" y="2419730"/>
            <a:ext cx="601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atin typeface="UTM Avo" panose="02040603050506020204" pitchFamily="18" charset="0"/>
                <a:cs typeface="Times New Roman" pitchFamily="18" charset="0"/>
              </a:rPr>
              <a:t>chuột</a:t>
            </a:r>
            <a:endParaRPr lang="en-US" sz="6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4546" y="2351485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uôt</a:t>
            </a:r>
            <a:r>
              <a:rPr lang="en-US" sz="6000" b="1" dirty="0">
                <a:solidFill>
                  <a:srgbClr val="1F497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23139" y="3413323"/>
            <a:ext cx="2709425" cy="1107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499934" y="4521311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u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431610" y="4521311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259948" y="5624871"/>
            <a:ext cx="3402030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 - ô 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tờ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uôt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8741" y="3425114"/>
            <a:ext cx="3222885" cy="10156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uột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918742" y="4411872"/>
            <a:ext cx="1595508" cy="963633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UTM Avo" panose="02040603050506020204" pitchFamily="18" charset="0"/>
              </a:rPr>
              <a:t>ch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7696" y="4396971"/>
            <a:ext cx="1613931" cy="96363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uột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7644" y="5624871"/>
            <a:ext cx="6534072" cy="9009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chờ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uôt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chuốt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chuột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490316" y="4521311"/>
            <a:ext cx="941294" cy="8713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ô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89" y="577692"/>
            <a:ext cx="3661659" cy="18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30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</TotalTime>
  <Words>280</Words>
  <Application>Microsoft Office PowerPoint</Application>
  <PresentationFormat>Widescreen</PresentationFormat>
  <Paragraphs>93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等线</vt:lpstr>
      <vt:lpstr>UTM Avo</vt:lpstr>
      <vt:lpstr>SimSun</vt:lpstr>
      <vt:lpstr>Times New Roman</vt:lpstr>
      <vt:lpstr>Calibri Light</vt:lpstr>
      <vt:lpstr>zihun35hao-jindianyahei</vt:lpstr>
      <vt:lpstr>VNI-Zap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Monkey</cp:lastModifiedBy>
  <cp:revision>178</cp:revision>
  <dcterms:created xsi:type="dcterms:W3CDTF">2020-08-10T07:03:43Z</dcterms:created>
  <dcterms:modified xsi:type="dcterms:W3CDTF">2024-11-28T09:48:34Z</dcterms:modified>
</cp:coreProperties>
</file>