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2" r:id="rId7"/>
    <p:sldId id="270" r:id="rId8"/>
    <p:sldId id="273" r:id="rId9"/>
    <p:sldId id="271" r:id="rId10"/>
    <p:sldId id="27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2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1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5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5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7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9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7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6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3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900-5977-41F3-ACB4-E8C7CBE6A1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B361-1813-492E-98D9-E5EAF702C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6900-5977-41F3-ACB4-E8C7CBE6A1A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B361-1813-492E-98D9-E5EAF702C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1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33825" y="2001739"/>
            <a:ext cx="12514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Chào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mừng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vần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566" y="365760"/>
            <a:ext cx="2409226" cy="671785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1037545"/>
            <a:ext cx="9028611" cy="48668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C3399"/>
                </a:solidFill>
                <a:latin typeface="UTM Avo" panose="02040603050506020204" pitchFamily="18" charset="0"/>
              </a:rPr>
              <a:t>SƠN VÀ HÀ</a:t>
            </a:r>
          </a:p>
          <a:p>
            <a:pPr marL="457200" lvl="1" indent="0">
              <a:buNone/>
            </a:pPr>
            <a:r>
              <a:rPr lang="en-US" sz="2800" dirty="0" err="1" smtClean="0">
                <a:latin typeface="UTM Avo" panose="02040603050506020204" pitchFamily="18" charset="0"/>
              </a:rPr>
              <a:t>Giờ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kiểm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tra</a:t>
            </a:r>
            <a:r>
              <a:rPr lang="en-US" sz="2800" dirty="0" smtClean="0">
                <a:latin typeface="UTM Avo" panose="02040603050506020204" pitchFamily="18" charset="0"/>
              </a:rPr>
              <a:t>. </a:t>
            </a:r>
            <a:r>
              <a:rPr lang="en-US" sz="2800" dirty="0" err="1" smtClean="0">
                <a:latin typeface="UTM Avo" panose="02040603050506020204" pitchFamily="18" charset="0"/>
              </a:rPr>
              <a:t>Sơn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vừa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chép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đề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vừa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lẩm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nhẩm</a:t>
            </a:r>
            <a:r>
              <a:rPr lang="en-US" sz="2800" dirty="0" smtClean="0">
                <a:latin typeface="UTM Avo" panose="02040603050506020204" pitchFamily="18" charset="0"/>
              </a:rPr>
              <a:t>: “ </a:t>
            </a:r>
            <a:r>
              <a:rPr lang="en-US" sz="2800" dirty="0" err="1" smtClean="0">
                <a:latin typeface="UTM Avo" panose="02040603050506020204" pitchFamily="18" charset="0"/>
              </a:rPr>
              <a:t>Giỏ</a:t>
            </a:r>
            <a:endParaRPr lang="en-US" sz="2800" dirty="0">
              <a:latin typeface="UTM Avo" panose="020406030505060202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8 con </a:t>
            </a:r>
            <a:r>
              <a:rPr lang="en-US" dirty="0" err="1" smtClean="0">
                <a:latin typeface="UTM Avo" panose="02040603050506020204" pitchFamily="18" charset="0"/>
              </a:rPr>
              <a:t>cá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thờn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bơn</a:t>
            </a:r>
            <a:r>
              <a:rPr lang="en-US" dirty="0" smtClean="0">
                <a:latin typeface="UTM Avo" panose="02040603050506020204" pitchFamily="18" charset="0"/>
              </a:rPr>
              <a:t>. Cho </a:t>
            </a:r>
            <a:r>
              <a:rPr lang="en-US" dirty="0" err="1" smtClean="0">
                <a:latin typeface="UTM Avo" panose="02040603050506020204" pitchFamily="18" charset="0"/>
              </a:rPr>
              <a:t>bớt</a:t>
            </a:r>
            <a:r>
              <a:rPr lang="en-US" dirty="0" smtClean="0">
                <a:latin typeface="UTM Avo" panose="02040603050506020204" pitchFamily="18" charset="0"/>
              </a:rPr>
              <a:t> 5 con,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4”. </a:t>
            </a:r>
            <a:r>
              <a:rPr lang="en-US" dirty="0" err="1" smtClean="0">
                <a:latin typeface="UTM Avo" panose="02040603050506020204" pitchFamily="18" charset="0"/>
              </a:rPr>
              <a:t>Hà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thầm</a:t>
            </a:r>
            <a:r>
              <a:rPr lang="en-US" dirty="0" smtClean="0">
                <a:latin typeface="UTM Avo" panose="02040603050506020204" pitchFamily="18" charset="0"/>
              </a:rPr>
              <a:t>: “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3 </a:t>
            </a:r>
            <a:r>
              <a:rPr lang="en-US" dirty="0" err="1" smtClean="0">
                <a:latin typeface="UTM Avo" panose="02040603050506020204" pitchFamily="18" charset="0"/>
              </a:rPr>
              <a:t>chứ</a:t>
            </a:r>
            <a:r>
              <a:rPr lang="en-US" dirty="0" smtClean="0">
                <a:latin typeface="UTM Avo" panose="02040603050506020204" pitchFamily="18" charset="0"/>
              </a:rPr>
              <a:t>?”.</a:t>
            </a:r>
          </a:p>
          <a:p>
            <a:pPr marL="457200" lvl="1" indent="0">
              <a:buNone/>
            </a:pPr>
            <a:r>
              <a:rPr lang="en-US" sz="2800" dirty="0" err="1" smtClean="0">
                <a:latin typeface="UTM Avo" panose="02040603050506020204" pitchFamily="18" charset="0"/>
              </a:rPr>
              <a:t>Cô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Yến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đến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bên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Hà</a:t>
            </a:r>
            <a:r>
              <a:rPr lang="en-US" sz="2800" dirty="0" smtClean="0">
                <a:latin typeface="UTM Avo" panose="02040603050506020204" pitchFamily="18" charset="0"/>
              </a:rPr>
              <a:t>:</a:t>
            </a:r>
          </a:p>
          <a:p>
            <a:pPr lvl="1">
              <a:buFontTx/>
              <a:buChar char="-"/>
            </a:pPr>
            <a:r>
              <a:rPr lang="en-US" sz="2800" dirty="0" err="1" smtClean="0">
                <a:latin typeface="UTM Avo" panose="02040603050506020204" pitchFamily="18" charset="0"/>
              </a:rPr>
              <a:t>Hà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để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bạn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tự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làm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đi</a:t>
            </a:r>
            <a:r>
              <a:rPr lang="en-US" sz="2800" dirty="0" smtClean="0">
                <a:latin typeface="UTM Avo" panose="02040603050506020204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en-US" sz="2800" dirty="0" err="1" smtClean="0">
                <a:latin typeface="UTM Avo" panose="02040603050506020204" pitchFamily="18" charset="0"/>
              </a:rPr>
              <a:t>Hà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lễ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phép</a:t>
            </a:r>
            <a:r>
              <a:rPr lang="en-US" sz="2800" dirty="0" smtClean="0">
                <a:latin typeface="UTM Avo" panose="02040603050506020204" pitchFamily="18" charset="0"/>
              </a:rPr>
              <a:t>:</a:t>
            </a:r>
          </a:p>
          <a:p>
            <a:pPr lvl="1">
              <a:buFontTx/>
              <a:buChar char="-"/>
            </a:pPr>
            <a:r>
              <a:rPr lang="en-US" sz="2800" dirty="0" err="1" smtClean="0">
                <a:latin typeface="UTM Avo" panose="02040603050506020204" pitchFamily="18" charset="0"/>
              </a:rPr>
              <a:t>Dạ</a:t>
            </a:r>
            <a:endParaRPr lang="en-US" sz="2800" dirty="0" smtClean="0">
              <a:latin typeface="UTM Avo" panose="02040603050506020204" pitchFamily="18" charset="0"/>
            </a:endParaRPr>
          </a:p>
          <a:p>
            <a:pPr marL="457200" lvl="1" indent="0">
              <a:buNone/>
            </a:pPr>
            <a:r>
              <a:rPr lang="en-US" sz="2800" dirty="0" err="1" smtClean="0">
                <a:latin typeface="UTM Avo" panose="02040603050506020204" pitchFamily="18" charset="0"/>
              </a:rPr>
              <a:t>Sơn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ngẫm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nghĩ</a:t>
            </a:r>
            <a:r>
              <a:rPr lang="en-US" sz="2800" dirty="0" smtClean="0">
                <a:latin typeface="UTM Avo" panose="02040603050506020204" pitchFamily="18" charset="0"/>
              </a:rPr>
              <a:t>. </a:t>
            </a:r>
            <a:r>
              <a:rPr lang="en-US" sz="2800" dirty="0" err="1" smtClean="0">
                <a:latin typeface="UTM Avo" panose="02040603050506020204" pitchFamily="18" charset="0"/>
              </a:rPr>
              <a:t>Em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chợt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nghĩ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ra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và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nắn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nót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viết</a:t>
            </a:r>
            <a:r>
              <a:rPr lang="en-US" sz="2800" dirty="0" smtClean="0">
                <a:latin typeface="UTM Avo" panose="020406030505060202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UTM Avo" panose="02040603050506020204" pitchFamily="18" charset="0"/>
              </a:rPr>
              <a:t>“ 8 – 3 = 5”.</a:t>
            </a:r>
            <a:endParaRPr lang="en-US" dirty="0">
              <a:latin typeface="UTM Avo" panose="02040603050506020204" pitchFamily="18" charset="0"/>
            </a:endParaRPr>
          </a:p>
          <a:p>
            <a:pPr marL="0" indent="0" algn="r">
              <a:buNone/>
            </a:pPr>
            <a:r>
              <a:rPr lang="en-US" sz="2400" dirty="0" smtClean="0">
                <a:latin typeface="UTM Avo" panose="02040603050506020204" pitchFamily="18" charset="0"/>
              </a:rPr>
              <a:t>NGUYỄN LY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150" y="2416956"/>
            <a:ext cx="4261651" cy="194337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4050792" y="1463040"/>
            <a:ext cx="146304" cy="365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123944" y="1463040"/>
            <a:ext cx="146304" cy="365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172456" y="1917192"/>
            <a:ext cx="146304" cy="365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245608" y="1935480"/>
            <a:ext cx="146304" cy="365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921496" y="1935480"/>
            <a:ext cx="146304" cy="365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994648" y="1935480"/>
            <a:ext cx="146304" cy="365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519928" y="2416956"/>
            <a:ext cx="146304" cy="365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70511" y="2416956"/>
            <a:ext cx="146304" cy="365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593080" y="3271621"/>
            <a:ext cx="146304" cy="365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648526" y="3271621"/>
            <a:ext cx="146304" cy="365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532376" y="4495800"/>
            <a:ext cx="146304" cy="365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601247" y="4495800"/>
            <a:ext cx="146304" cy="365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416808" y="4998720"/>
            <a:ext cx="146304" cy="365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463110" y="4998720"/>
            <a:ext cx="146304" cy="365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25" t="43196" r="35963" b="21562"/>
          <a:stretch/>
        </p:blipFill>
        <p:spPr>
          <a:xfrm>
            <a:off x="676275" y="902096"/>
            <a:ext cx="9153526" cy="44148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38762" y="2884685"/>
            <a:ext cx="647700" cy="619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8922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449" y="584200"/>
            <a:ext cx="2609851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750" t="23926" r="23500" b="60370"/>
          <a:stretch/>
        </p:blipFill>
        <p:spPr>
          <a:xfrm>
            <a:off x="1402080" y="2621280"/>
            <a:ext cx="891540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59" y="-170747"/>
            <a:ext cx="3002281" cy="1325563"/>
          </a:xfrm>
          <a:ln>
            <a:noFill/>
          </a:ln>
        </p:spPr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Khởi</a:t>
            </a:r>
            <a:r>
              <a:rPr lang="en-US" b="1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động</a:t>
            </a:r>
            <a:endParaRPr lang="en-US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628" l="10000" r="92558">
                        <a14:foregroundMark x1="24651" y1="75349" x2="20465" y2="77442"/>
                        <a14:foregroundMark x1="55465" y1="80000" x2="50814" y2="83256"/>
                        <a14:foregroundMark x1="81395" y1="70349" x2="76744" y2="75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1" y="-170748"/>
            <a:ext cx="11739155" cy="7322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9850" y="3058879"/>
            <a:ext cx="57435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</a:rPr>
              <a:t>số</a:t>
            </a:r>
            <a:r>
              <a:rPr lang="en-US" sz="4400" b="1" dirty="0" smtClean="0"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</a:rPr>
              <a:t>bốn</a:t>
            </a:r>
            <a:r>
              <a:rPr lang="en-US" sz="4400" b="1" dirty="0" smtClean="0">
                <a:latin typeface="UTM Avo" panose="02040603050506020204" pitchFamily="18" charset="0"/>
              </a:rPr>
              <a:t>        </a:t>
            </a:r>
            <a:r>
              <a:rPr lang="en-US" sz="4400" b="1" dirty="0" err="1" smtClean="0">
                <a:latin typeface="UTM Avo" panose="02040603050506020204" pitchFamily="18" charset="0"/>
              </a:rPr>
              <a:t>số</a:t>
            </a:r>
            <a:r>
              <a:rPr lang="en-US" sz="4400" b="1" dirty="0" smtClean="0"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</a:rPr>
              <a:t>một</a:t>
            </a:r>
            <a:endParaRPr lang="en-US" sz="4400" b="1" dirty="0" smtClean="0">
              <a:latin typeface="UTM Avo" panose="02040603050506020204" pitchFamily="18" charset="0"/>
            </a:endParaRPr>
          </a:p>
          <a:p>
            <a:r>
              <a:rPr lang="en-US" sz="4400" b="1" dirty="0" err="1">
                <a:latin typeface="UTM Avo" panose="02040603050506020204" pitchFamily="18" charset="0"/>
              </a:rPr>
              <a:t>c</a:t>
            </a:r>
            <a:r>
              <a:rPr lang="en-US" sz="4400" b="1" dirty="0" err="1" smtClean="0">
                <a:latin typeface="UTM Avo" panose="02040603050506020204" pitchFamily="18" charset="0"/>
              </a:rPr>
              <a:t>hồn</a:t>
            </a:r>
            <a:r>
              <a:rPr lang="en-US" sz="4400" b="1" dirty="0" smtClean="0">
                <a:latin typeface="UTM Avo" panose="02040603050506020204" pitchFamily="18" charset="0"/>
              </a:rPr>
              <a:t>           </a:t>
            </a:r>
            <a:r>
              <a:rPr lang="en-US" sz="4400" b="1" dirty="0" err="1" smtClean="0">
                <a:latin typeface="UTM Avo" panose="02040603050506020204" pitchFamily="18" charset="0"/>
              </a:rPr>
              <a:t>cột</a:t>
            </a:r>
            <a:r>
              <a:rPr lang="en-US" sz="4400" b="1" dirty="0" smtClean="0"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</a:rPr>
              <a:t>cờ</a:t>
            </a:r>
            <a:endParaRPr lang="en-US" sz="4400" b="1" dirty="0" smtClean="0">
              <a:latin typeface="UTM Avo" panose="02040603050506020204" pitchFamily="18" charset="0"/>
            </a:endParaRPr>
          </a:p>
          <a:p>
            <a:r>
              <a:rPr lang="en-US" sz="4400" b="1" dirty="0" err="1">
                <a:latin typeface="UTM Avo" panose="02040603050506020204" pitchFamily="18" charset="0"/>
              </a:rPr>
              <a:t>t</a:t>
            </a:r>
            <a:r>
              <a:rPr lang="en-US" sz="4400" b="1" dirty="0" err="1" smtClean="0">
                <a:latin typeface="UTM Avo" panose="02040603050506020204" pitchFamily="18" charset="0"/>
              </a:rPr>
              <a:t>hôn</a:t>
            </a:r>
            <a:r>
              <a:rPr lang="en-US" sz="4400" b="1" dirty="0" smtClean="0"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</a:rPr>
              <a:t>xóm</a:t>
            </a:r>
            <a:r>
              <a:rPr lang="en-US" sz="4400" b="1" dirty="0" smtClean="0">
                <a:latin typeface="UTM Avo" panose="02040603050506020204" pitchFamily="18" charset="0"/>
              </a:rPr>
              <a:t>    </a:t>
            </a:r>
            <a:r>
              <a:rPr lang="en-US" sz="4400" b="1" dirty="0" err="1" smtClean="0">
                <a:latin typeface="UTM Avo" panose="02040603050506020204" pitchFamily="18" charset="0"/>
              </a:rPr>
              <a:t>lá</a:t>
            </a:r>
            <a:r>
              <a:rPr lang="en-US" sz="4400" b="1" dirty="0" smtClean="0"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</a:rPr>
              <a:t>lốt</a:t>
            </a:r>
            <a:endParaRPr lang="en-US" sz="4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6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4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19225" y="2376488"/>
            <a:ext cx="857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71: </a:t>
            </a:r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ơn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- </a:t>
            </a:r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ơt</a:t>
            </a:r>
            <a:endParaRPr lang="en-US" sz="96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1" y="2029733"/>
            <a:ext cx="1855695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ơn</a:t>
            </a:r>
            <a:endParaRPr lang="en-US" sz="7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15354" y="3230054"/>
            <a:ext cx="941295" cy="871300"/>
          </a:xfrm>
          <a:prstGeom prst="roundRect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UTM Avo" panose="02040603050506020204" pitchFamily="18" charset="0"/>
              </a:rPr>
              <a:t>ơ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70095" y="3230054"/>
            <a:ext cx="914400" cy="871300"/>
          </a:xfrm>
          <a:prstGeom prst="roundRect">
            <a:avLst/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80294" y="2029731"/>
            <a:ext cx="1855695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ơt</a:t>
            </a:r>
            <a:endParaRPr lang="en-US" sz="7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80294" y="3230054"/>
            <a:ext cx="941295" cy="871300"/>
          </a:xfrm>
          <a:prstGeom prst="roundRect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UTM Avo" panose="02040603050506020204" pitchFamily="18" charset="0"/>
              </a:rPr>
              <a:t>ơ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135035" y="3230054"/>
            <a:ext cx="914400" cy="871300"/>
          </a:xfrm>
          <a:prstGeom prst="roundRect">
            <a:avLst/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0190" y="4528332"/>
            <a:ext cx="4386942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ơ</a:t>
            </a:r>
            <a:r>
              <a:rPr lang="en-US" sz="6000" dirty="0" smtClean="0">
                <a:latin typeface="UTM Avo" panose="02040603050506020204" pitchFamily="18" charset="0"/>
              </a:rPr>
              <a:t> </a:t>
            </a:r>
            <a:r>
              <a:rPr lang="en-US" sz="6000" dirty="0">
                <a:latin typeface="UTM Avo" panose="02040603050506020204" pitchFamily="18" charset="0"/>
              </a:rPr>
              <a:t>- </a:t>
            </a:r>
            <a:r>
              <a:rPr lang="en-US" sz="6000" dirty="0" err="1">
                <a:latin typeface="UTM Avo" panose="02040603050506020204" pitchFamily="18" charset="0"/>
              </a:rPr>
              <a:t>n</a:t>
            </a:r>
            <a:r>
              <a:rPr lang="en-US" sz="6000" dirty="0" err="1" smtClean="0">
                <a:latin typeface="UTM Avo" panose="02040603050506020204" pitchFamily="18" charset="0"/>
              </a:rPr>
              <a:t>ờ</a:t>
            </a:r>
            <a:r>
              <a:rPr lang="en-US" sz="6000" dirty="0" smtClean="0">
                <a:latin typeface="UTM Avo" panose="02040603050506020204" pitchFamily="18" charset="0"/>
              </a:rPr>
              <a:t> </a:t>
            </a:r>
            <a:r>
              <a:rPr lang="en-US" sz="6000" dirty="0">
                <a:latin typeface="UTM Avo" panose="02040603050506020204" pitchFamily="18" charset="0"/>
              </a:rPr>
              <a:t>- </a:t>
            </a:r>
            <a:r>
              <a:rPr lang="en-US" sz="6000" dirty="0" err="1" smtClean="0">
                <a:latin typeface="UTM Avo" panose="02040603050506020204" pitchFamily="18" charset="0"/>
              </a:rPr>
              <a:t>ơn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52065" y="4528331"/>
            <a:ext cx="4312152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ơ</a:t>
            </a:r>
            <a:r>
              <a:rPr lang="en-US" sz="6000" dirty="0" smtClean="0">
                <a:latin typeface="UTM Avo" panose="02040603050506020204" pitchFamily="18" charset="0"/>
              </a:rPr>
              <a:t> </a:t>
            </a:r>
            <a:r>
              <a:rPr lang="en-US" sz="6000" dirty="0">
                <a:latin typeface="UTM Avo" panose="02040603050506020204" pitchFamily="18" charset="0"/>
              </a:rPr>
              <a:t>- </a:t>
            </a:r>
            <a:r>
              <a:rPr lang="en-US" sz="6000" dirty="0" err="1">
                <a:latin typeface="UTM Avo" panose="02040603050506020204" pitchFamily="18" charset="0"/>
              </a:rPr>
              <a:t>t</a:t>
            </a:r>
            <a:r>
              <a:rPr lang="en-US" sz="6000" dirty="0" err="1" smtClean="0">
                <a:latin typeface="UTM Avo" panose="02040603050506020204" pitchFamily="18" charset="0"/>
              </a:rPr>
              <a:t>ờ</a:t>
            </a:r>
            <a:r>
              <a:rPr lang="en-US" sz="6000" dirty="0" smtClean="0">
                <a:latin typeface="UTM Avo" panose="02040603050506020204" pitchFamily="18" charset="0"/>
              </a:rPr>
              <a:t> </a:t>
            </a:r>
            <a:r>
              <a:rPr lang="en-US" sz="6000" dirty="0">
                <a:latin typeface="UTM Avo" panose="02040603050506020204" pitchFamily="18" charset="0"/>
              </a:rPr>
              <a:t>- </a:t>
            </a:r>
            <a:r>
              <a:rPr lang="en-US" sz="6000" dirty="0" err="1" smtClean="0">
                <a:latin typeface="UTM Avo" panose="02040603050506020204" pitchFamily="18" charset="0"/>
              </a:rPr>
              <a:t>ơt</a:t>
            </a:r>
            <a:endParaRPr lang="en-US" sz="6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8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3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5324" y="512797"/>
            <a:ext cx="2807208" cy="68220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quen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89" b="53704" l="27760" r="44844"/>
                    </a14:imgEffect>
                  </a14:imgLayer>
                </a14:imgProps>
              </a:ext>
            </a:extLst>
          </a:blip>
          <a:srcRect l="27916" t="26444" r="55250" b="46593"/>
          <a:stretch/>
        </p:blipFill>
        <p:spPr>
          <a:xfrm>
            <a:off x="1244600" y="1957494"/>
            <a:ext cx="3078480" cy="2773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0" b="52315" l="56823" r="74167"/>
                    </a14:imgEffect>
                  </a14:imgLayer>
                </a14:imgProps>
              </a:ext>
            </a:extLst>
          </a:blip>
          <a:srcRect l="57000" t="15482" r="25583" b="47482"/>
          <a:stretch/>
        </p:blipFill>
        <p:spPr>
          <a:xfrm>
            <a:off x="7106919" y="1844812"/>
            <a:ext cx="2412999" cy="2886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1066" y="4695615"/>
            <a:ext cx="2116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</a:rPr>
              <a:t>s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ơn</a:t>
            </a:r>
            <a:r>
              <a:rPr lang="en-US" sz="4400" b="1" dirty="0" smtClean="0">
                <a:latin typeface="UTM Avo" panose="02040603050506020204" pitchFamily="18" charset="0"/>
              </a:rPr>
              <a:t> ca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9251" y="4640425"/>
            <a:ext cx="1100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</a:rPr>
              <a:t>v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ợt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34"/>
          <p:cNvGrpSpPr/>
          <p:nvPr/>
        </p:nvGrpSpPr>
        <p:grpSpPr>
          <a:xfrm>
            <a:off x="1669597" y="4782681"/>
            <a:ext cx="2311401" cy="1558241"/>
            <a:chOff x="990601" y="4419600"/>
            <a:chExt cx="2528336" cy="1698486"/>
          </a:xfrm>
        </p:grpSpPr>
        <p:grpSp>
          <p:nvGrpSpPr>
            <p:cNvPr id="10" name="Group 9"/>
            <p:cNvGrpSpPr/>
            <p:nvPr/>
          </p:nvGrpSpPr>
          <p:grpSpPr>
            <a:xfrm>
              <a:off x="990601" y="4419600"/>
              <a:ext cx="2528336" cy="1656348"/>
              <a:chOff x="3810000" y="1447800"/>
              <a:chExt cx="2221871" cy="152400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822071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10000" y="2219480"/>
                <a:ext cx="1104900" cy="752321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914900" y="2219480"/>
                <a:ext cx="1104900" cy="752321"/>
              </a:xfrm>
              <a:prstGeom prst="rect">
                <a:avLst/>
              </a:prstGeom>
              <a:solidFill>
                <a:srgbClr val="E9A5C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631757" y="5410200"/>
              <a:ext cx="1385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29774" y="4734511"/>
            <a:ext cx="181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</a:rPr>
              <a:t>s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ơn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8037" y="5479419"/>
            <a:ext cx="880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50679" y="5491149"/>
            <a:ext cx="120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</a:rPr>
              <a:t>ơ</a:t>
            </a:r>
            <a:r>
              <a:rPr lang="en-US" sz="4400" b="1" dirty="0" err="1" smtClean="0">
                <a:latin typeface="UTM Avo" panose="02040603050506020204" pitchFamily="18" charset="0"/>
              </a:rPr>
              <a:t>n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grpSp>
        <p:nvGrpSpPr>
          <p:cNvPr id="18" name="Group 34"/>
          <p:cNvGrpSpPr/>
          <p:nvPr/>
        </p:nvGrpSpPr>
        <p:grpSpPr>
          <a:xfrm>
            <a:off x="7793247" y="4690215"/>
            <a:ext cx="2338782" cy="1558241"/>
            <a:chOff x="990601" y="4419600"/>
            <a:chExt cx="2528336" cy="1698486"/>
          </a:xfrm>
        </p:grpSpPr>
        <p:grpSp>
          <p:nvGrpSpPr>
            <p:cNvPr id="19" name="Group 18"/>
            <p:cNvGrpSpPr/>
            <p:nvPr/>
          </p:nvGrpSpPr>
          <p:grpSpPr>
            <a:xfrm>
              <a:off x="990601" y="4419600"/>
              <a:ext cx="2528336" cy="1656348"/>
              <a:chOff x="3810000" y="1447800"/>
              <a:chExt cx="2221871" cy="152400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822071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solidFill>
                    <a:schemeClr val="tx1"/>
                  </a:solidFill>
                  <a:latin typeface="UTM Avo" pitchFamily="18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810000" y="2219480"/>
                <a:ext cx="1104900" cy="75232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tx1"/>
                  </a:solidFill>
                  <a:latin typeface="UTM Avo" pitchFamily="18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920936" y="2219480"/>
                <a:ext cx="1104900" cy="752321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solidFill>
                    <a:schemeClr val="tx1"/>
                  </a:solidFill>
                  <a:latin typeface=".VnAvant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631757" y="5410200"/>
              <a:ext cx="1385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b="1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451753" y="4699221"/>
            <a:ext cx="1276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</a:rPr>
              <a:t>v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ợt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42532" y="5434286"/>
            <a:ext cx="994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</a:rPr>
              <a:t>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94580" y="5419309"/>
            <a:ext cx="825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</a:rPr>
              <a:t>ợt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5936" y="4825090"/>
            <a:ext cx="34061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</a:rPr>
              <a:t>s</a:t>
            </a:r>
            <a:r>
              <a:rPr lang="en-US" sz="3600" b="1" dirty="0" err="1" smtClean="0">
                <a:latin typeface="UTM Avo" panose="02040603050506020204" pitchFamily="18" charset="0"/>
              </a:rPr>
              <a:t>ờ</a:t>
            </a:r>
            <a:r>
              <a:rPr lang="en-US" sz="3600" b="1" dirty="0" smtClean="0">
                <a:latin typeface="UTM Avo" panose="02040603050506020204" pitchFamily="18" charset="0"/>
              </a:rPr>
              <a:t> - </a:t>
            </a:r>
            <a:r>
              <a:rPr lang="en-US" sz="3600" b="1" dirty="0" err="1" smtClean="0">
                <a:latin typeface="UTM Avo" panose="02040603050506020204" pitchFamily="18" charset="0"/>
              </a:rPr>
              <a:t>ơn</a:t>
            </a:r>
            <a:r>
              <a:rPr lang="en-US" sz="3600" b="1" dirty="0" smtClean="0">
                <a:latin typeface="UTM Avo" panose="02040603050506020204" pitchFamily="18" charset="0"/>
              </a:rPr>
              <a:t> - </a:t>
            </a:r>
            <a:r>
              <a:rPr lang="en-US" sz="3600" b="1" dirty="0" err="1" smtClean="0">
                <a:latin typeface="UTM Avo" panose="02040603050506020204" pitchFamily="18" charset="0"/>
              </a:rPr>
              <a:t>sơn</a:t>
            </a:r>
            <a:endParaRPr lang="en-US" sz="3600" b="1" dirty="0">
              <a:latin typeface="UTM Avo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72856" y="4749296"/>
            <a:ext cx="56065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</a:rPr>
              <a:t>vờ</a:t>
            </a:r>
            <a:r>
              <a:rPr lang="en-US" sz="3600" b="1" dirty="0" smtClean="0">
                <a:latin typeface="UTM Avo" panose="02040603050506020204" pitchFamily="18" charset="0"/>
              </a:rPr>
              <a:t> - </a:t>
            </a:r>
            <a:r>
              <a:rPr lang="en-US" sz="3600" b="1" dirty="0" err="1">
                <a:latin typeface="UTM Avo" panose="02040603050506020204" pitchFamily="18" charset="0"/>
              </a:rPr>
              <a:t>ơ</a:t>
            </a:r>
            <a:r>
              <a:rPr lang="en-US" sz="3600" b="1" dirty="0" err="1" smtClean="0">
                <a:latin typeface="UTM Avo" panose="02040603050506020204" pitchFamily="18" charset="0"/>
              </a:rPr>
              <a:t>t</a:t>
            </a:r>
            <a:r>
              <a:rPr lang="en-US" sz="3600" b="1" dirty="0" smtClean="0">
                <a:latin typeface="UTM Avo" panose="02040603050506020204" pitchFamily="18" charset="0"/>
              </a:rPr>
              <a:t> - </a:t>
            </a:r>
            <a:r>
              <a:rPr lang="en-US" sz="3600" b="1" dirty="0" err="1" smtClean="0">
                <a:latin typeface="UTM Avo" panose="02040603050506020204" pitchFamily="18" charset="0"/>
              </a:rPr>
              <a:t>vơt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>
                <a:latin typeface="UTM Avo" panose="02040603050506020204" pitchFamily="18" charset="0"/>
              </a:rPr>
              <a:t>-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nặng</a:t>
            </a:r>
            <a:r>
              <a:rPr lang="en-US" sz="3600" b="1" dirty="0" smtClean="0">
                <a:latin typeface="UTM Avo" panose="02040603050506020204" pitchFamily="18" charset="0"/>
              </a:rPr>
              <a:t> - </a:t>
            </a:r>
            <a:r>
              <a:rPr lang="en-US" sz="3600" b="1" dirty="0" err="1" smtClean="0">
                <a:latin typeface="UTM Avo" panose="02040603050506020204" pitchFamily="18" charset="0"/>
              </a:rPr>
              <a:t>vợt</a:t>
            </a:r>
            <a:endParaRPr lang="en-US" sz="36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4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  <p:bldP spid="8" grpId="2"/>
      <p:bldP spid="15" grpId="0"/>
      <p:bldP spid="15" grpId="1"/>
      <p:bldP spid="16" grpId="0"/>
      <p:bldP spid="16" grpId="2"/>
      <p:bldP spid="17" grpId="0"/>
      <p:bldP spid="17" grpId="1"/>
      <p:bldP spid="24" grpId="0"/>
      <p:bldP spid="24" grpId="1"/>
      <p:bldP spid="25" grpId="0"/>
      <p:bldP spid="25" grpId="1"/>
      <p:bldP spid="26" grpId="0"/>
      <p:bldP spid="26" grpId="1"/>
      <p:bldP spid="27" grpId="0" animBg="1"/>
      <p:bldP spid="27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765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latin typeface="UTM Avo" panose="02040603050506020204" pitchFamily="18" charset="0"/>
              </a:rPr>
              <a:t>Tìm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latin typeface="UTM Avo" panose="02040603050506020204" pitchFamily="18" charset="0"/>
              </a:rPr>
              <a:t>tiếng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latin typeface="UTM Avo" panose="02040603050506020204" pitchFamily="18" charset="0"/>
              </a:rPr>
              <a:t>có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latin typeface="UTM Avo" panose="02040603050506020204" pitchFamily="18" charset="0"/>
              </a:rPr>
              <a:t>vần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ơn</a:t>
            </a:r>
            <a:r>
              <a:rPr lang="en-US" b="1" dirty="0" smtClean="0">
                <a:latin typeface="UTM Avo" panose="02040603050506020204" pitchFamily="18" charset="0"/>
              </a:rPr>
              <a:t>, </a:t>
            </a:r>
            <a:r>
              <a:rPr lang="en-US" b="1" dirty="0" err="1" smtClean="0">
                <a:latin typeface="UTM Avo" panose="02040603050506020204" pitchFamily="18" charset="0"/>
              </a:rPr>
              <a:t>tiếng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latin typeface="UTM Avo" panose="02040603050506020204" pitchFamily="18" charset="0"/>
              </a:rPr>
              <a:t>có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latin typeface="UTM Avo" panose="02040603050506020204" pitchFamily="18" charset="0"/>
              </a:rPr>
              <a:t>vần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ơt</a:t>
            </a:r>
            <a:r>
              <a:rPr lang="en-US" b="1" dirty="0" smtClean="0">
                <a:latin typeface="UTM Avo" panose="02040603050506020204" pitchFamily="18" charset="0"/>
              </a:rPr>
              <a:t>?</a:t>
            </a:r>
            <a:endParaRPr lang="en-US" b="1" dirty="0">
              <a:latin typeface="UTM Avo" panose="02040603050506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250" t="17111" r="30167" b="30000"/>
          <a:stretch/>
        </p:blipFill>
        <p:spPr>
          <a:xfrm>
            <a:off x="1097280" y="1479074"/>
            <a:ext cx="9753600" cy="50444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2651760" y="2773680"/>
            <a:ext cx="88392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45080" y="4389120"/>
            <a:ext cx="990600" cy="518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44640" y="2773680"/>
            <a:ext cx="67056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408420" y="4389120"/>
            <a:ext cx="906780" cy="518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754880" y="2636520"/>
            <a:ext cx="3916680" cy="1072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59680" y="4042569"/>
            <a:ext cx="3688080" cy="963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7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566" y="365760"/>
            <a:ext cx="2409226" cy="671785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1037545"/>
            <a:ext cx="9028611" cy="48668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C3399"/>
                </a:solidFill>
                <a:latin typeface="UTM Avo" panose="02040603050506020204" pitchFamily="18" charset="0"/>
              </a:rPr>
              <a:t>SƠN VÀ HÀ</a:t>
            </a:r>
          </a:p>
          <a:p>
            <a:pPr marL="457200" lvl="1" indent="0">
              <a:buNone/>
            </a:pPr>
            <a:r>
              <a:rPr lang="en-US" sz="2800" dirty="0" err="1" smtClean="0">
                <a:latin typeface="UTM Avo" panose="02040603050506020204" pitchFamily="18" charset="0"/>
              </a:rPr>
              <a:t>Giờ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kiểm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tra</a:t>
            </a:r>
            <a:r>
              <a:rPr lang="en-US" sz="2800" dirty="0" smtClean="0">
                <a:latin typeface="UTM Avo" panose="02040603050506020204" pitchFamily="18" charset="0"/>
              </a:rPr>
              <a:t>. </a:t>
            </a:r>
            <a:r>
              <a:rPr lang="en-US" sz="2800" dirty="0" err="1" smtClean="0">
                <a:latin typeface="UTM Avo" panose="02040603050506020204" pitchFamily="18" charset="0"/>
              </a:rPr>
              <a:t>Sơn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vừa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chép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đề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vừa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lẩm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nhẩm</a:t>
            </a:r>
            <a:r>
              <a:rPr lang="en-US" sz="2800" dirty="0" smtClean="0">
                <a:latin typeface="UTM Avo" panose="02040603050506020204" pitchFamily="18" charset="0"/>
              </a:rPr>
              <a:t>: “ </a:t>
            </a:r>
            <a:r>
              <a:rPr lang="en-US" sz="2800" dirty="0" err="1" smtClean="0">
                <a:latin typeface="UTM Avo" panose="02040603050506020204" pitchFamily="18" charset="0"/>
              </a:rPr>
              <a:t>Giỏ</a:t>
            </a:r>
            <a:endParaRPr lang="en-US" sz="2800" dirty="0">
              <a:latin typeface="UTM Avo" panose="020406030505060202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8 con </a:t>
            </a:r>
            <a:r>
              <a:rPr lang="en-US" dirty="0" err="1" smtClean="0">
                <a:latin typeface="UTM Avo" panose="02040603050506020204" pitchFamily="18" charset="0"/>
              </a:rPr>
              <a:t>cá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thờn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bơn</a:t>
            </a:r>
            <a:r>
              <a:rPr lang="en-US" dirty="0" smtClean="0">
                <a:latin typeface="UTM Avo" panose="02040603050506020204" pitchFamily="18" charset="0"/>
              </a:rPr>
              <a:t>. Cho </a:t>
            </a:r>
            <a:r>
              <a:rPr lang="en-US" dirty="0" err="1" smtClean="0">
                <a:latin typeface="UTM Avo" panose="02040603050506020204" pitchFamily="18" charset="0"/>
              </a:rPr>
              <a:t>bớt</a:t>
            </a:r>
            <a:r>
              <a:rPr lang="en-US" dirty="0" smtClean="0">
                <a:latin typeface="UTM Avo" panose="02040603050506020204" pitchFamily="18" charset="0"/>
              </a:rPr>
              <a:t> 5 con,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4”. </a:t>
            </a:r>
            <a:r>
              <a:rPr lang="en-US" dirty="0" err="1" smtClean="0">
                <a:latin typeface="UTM Avo" panose="02040603050506020204" pitchFamily="18" charset="0"/>
              </a:rPr>
              <a:t>Hà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thầm</a:t>
            </a:r>
            <a:r>
              <a:rPr lang="en-US" dirty="0" smtClean="0">
                <a:latin typeface="UTM Avo" panose="02040603050506020204" pitchFamily="18" charset="0"/>
              </a:rPr>
              <a:t>: “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3 </a:t>
            </a:r>
            <a:r>
              <a:rPr lang="en-US" dirty="0" err="1" smtClean="0">
                <a:latin typeface="UTM Avo" panose="02040603050506020204" pitchFamily="18" charset="0"/>
              </a:rPr>
              <a:t>chứ</a:t>
            </a:r>
            <a:r>
              <a:rPr lang="en-US" dirty="0" smtClean="0">
                <a:latin typeface="UTM Avo" panose="02040603050506020204" pitchFamily="18" charset="0"/>
              </a:rPr>
              <a:t>?”.</a:t>
            </a:r>
          </a:p>
          <a:p>
            <a:pPr marL="457200" lvl="1" indent="0">
              <a:buNone/>
            </a:pPr>
            <a:r>
              <a:rPr lang="en-US" sz="2800" dirty="0" err="1" smtClean="0">
                <a:latin typeface="UTM Avo" panose="02040603050506020204" pitchFamily="18" charset="0"/>
              </a:rPr>
              <a:t>Cô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Yến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đến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bên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Hà</a:t>
            </a:r>
            <a:r>
              <a:rPr lang="en-US" sz="2800" dirty="0" smtClean="0">
                <a:latin typeface="UTM Avo" panose="02040603050506020204" pitchFamily="18" charset="0"/>
              </a:rPr>
              <a:t>:</a:t>
            </a:r>
          </a:p>
          <a:p>
            <a:pPr lvl="1">
              <a:buFontTx/>
              <a:buChar char="-"/>
            </a:pPr>
            <a:r>
              <a:rPr lang="en-US" sz="2800" dirty="0" err="1" smtClean="0">
                <a:latin typeface="UTM Avo" panose="02040603050506020204" pitchFamily="18" charset="0"/>
              </a:rPr>
              <a:t>Hà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để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bạn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tự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làm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đi</a:t>
            </a:r>
            <a:r>
              <a:rPr lang="en-US" sz="2800" dirty="0" smtClean="0">
                <a:latin typeface="UTM Avo" panose="02040603050506020204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en-US" sz="2800" dirty="0" err="1" smtClean="0">
                <a:latin typeface="UTM Avo" panose="02040603050506020204" pitchFamily="18" charset="0"/>
              </a:rPr>
              <a:t>Hà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lễ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phép</a:t>
            </a:r>
            <a:r>
              <a:rPr lang="en-US" sz="2800" dirty="0" smtClean="0">
                <a:latin typeface="UTM Avo" panose="02040603050506020204" pitchFamily="18" charset="0"/>
              </a:rPr>
              <a:t>:</a:t>
            </a:r>
          </a:p>
          <a:p>
            <a:pPr lvl="1">
              <a:buFontTx/>
              <a:buChar char="-"/>
            </a:pPr>
            <a:r>
              <a:rPr lang="en-US" sz="2800" dirty="0" err="1" smtClean="0">
                <a:latin typeface="UTM Avo" panose="02040603050506020204" pitchFamily="18" charset="0"/>
              </a:rPr>
              <a:t>Dạ</a:t>
            </a:r>
            <a:endParaRPr lang="en-US" sz="2800" dirty="0" smtClean="0">
              <a:latin typeface="UTM Avo" panose="02040603050506020204" pitchFamily="18" charset="0"/>
            </a:endParaRPr>
          </a:p>
          <a:p>
            <a:pPr marL="457200" lvl="1" indent="0">
              <a:buNone/>
            </a:pPr>
            <a:r>
              <a:rPr lang="en-US" sz="2800" dirty="0" err="1" smtClean="0">
                <a:latin typeface="UTM Avo" panose="02040603050506020204" pitchFamily="18" charset="0"/>
              </a:rPr>
              <a:t>Sơn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ngẫm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nghĩ</a:t>
            </a:r>
            <a:r>
              <a:rPr lang="en-US" sz="2800" dirty="0" smtClean="0">
                <a:latin typeface="UTM Avo" panose="02040603050506020204" pitchFamily="18" charset="0"/>
              </a:rPr>
              <a:t>. </a:t>
            </a:r>
            <a:r>
              <a:rPr lang="en-US" sz="2800" dirty="0" err="1" smtClean="0">
                <a:latin typeface="UTM Avo" panose="02040603050506020204" pitchFamily="18" charset="0"/>
              </a:rPr>
              <a:t>Em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chợt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nghĩ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ra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và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nắn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nót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viết</a:t>
            </a:r>
            <a:r>
              <a:rPr lang="en-US" sz="2800" dirty="0" smtClean="0">
                <a:latin typeface="UTM Avo" panose="020406030505060202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UTM Avo" panose="02040603050506020204" pitchFamily="18" charset="0"/>
              </a:rPr>
              <a:t>“ 8 – 3 = 5”.</a:t>
            </a:r>
            <a:endParaRPr lang="en-US" dirty="0">
              <a:latin typeface="UTM Avo" panose="02040603050506020204" pitchFamily="18" charset="0"/>
            </a:endParaRPr>
          </a:p>
          <a:p>
            <a:pPr marL="0" indent="0" algn="r">
              <a:buNone/>
            </a:pPr>
            <a:r>
              <a:rPr lang="en-US" sz="2400" dirty="0" smtClean="0">
                <a:latin typeface="UTM Avo" panose="02040603050506020204" pitchFamily="18" charset="0"/>
              </a:rPr>
              <a:t>NGUYỄN LY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150" y="2416956"/>
            <a:ext cx="4261651" cy="194337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848600" y="1854201"/>
            <a:ext cx="1625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99933" y="2345267"/>
            <a:ext cx="14816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16200" y="4131733"/>
            <a:ext cx="12784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02466" y="1837267"/>
            <a:ext cx="127846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48600" y="4953000"/>
            <a:ext cx="12361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80667" y="2345267"/>
            <a:ext cx="4995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0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4172204"/>
            <a:ext cx="9613392" cy="1655762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thờn</a:t>
            </a:r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bơn</a:t>
            </a:r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bẹt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ở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nước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ngọt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thức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động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giáp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động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sống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27" b="86913" l="1800" r="97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4906" y="1206500"/>
            <a:ext cx="55689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6" y="-779326"/>
            <a:ext cx="13179972" cy="75832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503126" y="1688629"/>
            <a:ext cx="9270606" cy="2653051"/>
            <a:chOff x="5617562" y="1814754"/>
            <a:chExt cx="4605872" cy="1981657"/>
          </a:xfrm>
        </p:grpSpPr>
        <p:sp>
          <p:nvSpPr>
            <p:cNvPr id="9" name="TextBox 8"/>
            <p:cNvSpPr txBox="1"/>
            <p:nvPr/>
          </p:nvSpPr>
          <p:spPr>
            <a:xfrm>
              <a:off x="5617562" y="1814754"/>
              <a:ext cx="1429720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k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iểm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tra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33736" y="1907694"/>
              <a:ext cx="1789698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l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ẩm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nhẩm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2967" y="3106109"/>
              <a:ext cx="1616877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t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hờn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bơn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00371" y="3106743"/>
              <a:ext cx="667553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b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ớt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84802" y="5033181"/>
            <a:ext cx="2779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l</a:t>
            </a:r>
            <a:r>
              <a:rPr lang="en-US" sz="5400" dirty="0" err="1" smtClean="0">
                <a:solidFill>
                  <a:srgbClr val="FF0000"/>
                </a:solidFill>
                <a:latin typeface="UTM Avo" pitchFamily="18" charset="0"/>
              </a:rPr>
              <a:t>ễ</a:t>
            </a:r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UTM Avo" pitchFamily="18" charset="0"/>
              </a:rPr>
              <a:t>phép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9996" y="4833005"/>
            <a:ext cx="2802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n</a:t>
            </a:r>
            <a:r>
              <a:rPr lang="en-US" sz="5400" dirty="0" err="1" smtClean="0">
                <a:solidFill>
                  <a:srgbClr val="FF0000"/>
                </a:solidFill>
                <a:latin typeface="UTM Avo" pitchFamily="18" charset="0"/>
              </a:rPr>
              <a:t>ắn</a:t>
            </a:r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UTM Avo" pitchFamily="18" charset="0"/>
              </a:rPr>
              <a:t>nót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548" y="99988"/>
            <a:ext cx="448610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UTM Avo" pitchFamily="18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itchFamily="18" charset="0"/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itchFamily="18" charset="0"/>
              </a:rPr>
              <a:t>khó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306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UTM Avo</vt:lpstr>
      <vt:lpstr>Office Theme</vt:lpstr>
      <vt:lpstr>PowerPoint Presentation</vt:lpstr>
      <vt:lpstr>Khởi động</vt:lpstr>
      <vt:lpstr>PowerPoint Presentation</vt:lpstr>
      <vt:lpstr>PowerPoint Presentation</vt:lpstr>
      <vt:lpstr>Làm quen</vt:lpstr>
      <vt:lpstr>Tìm tiếng có vần ơn, tiếng có vần ơt?</vt:lpstr>
      <vt:lpstr>Tập đọc</vt:lpstr>
      <vt:lpstr>PowerPoint Presentation</vt:lpstr>
      <vt:lpstr>PowerPoint Presentation</vt:lpstr>
      <vt:lpstr>Tập đọc</vt:lpstr>
      <vt:lpstr>PowerPoint Presentation</vt:lpstr>
      <vt:lpstr>Tập viết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TRAN HUYEN</cp:lastModifiedBy>
  <cp:revision>24</cp:revision>
  <dcterms:created xsi:type="dcterms:W3CDTF">2020-08-10T01:11:59Z</dcterms:created>
  <dcterms:modified xsi:type="dcterms:W3CDTF">2025-12-08T23:14:55Z</dcterms:modified>
</cp:coreProperties>
</file>