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9"/>
  </p:notesMasterIdLst>
  <p:sldIdLst>
    <p:sldId id="320" r:id="rId3"/>
    <p:sldId id="354" r:id="rId4"/>
    <p:sldId id="283" r:id="rId5"/>
    <p:sldId id="377" r:id="rId6"/>
    <p:sldId id="359" r:id="rId7"/>
    <p:sldId id="327" r:id="rId8"/>
    <p:sldId id="363" r:id="rId9"/>
    <p:sldId id="260" r:id="rId10"/>
    <p:sldId id="294" r:id="rId11"/>
    <p:sldId id="360" r:id="rId12"/>
    <p:sldId id="367" r:id="rId13"/>
    <p:sldId id="335" r:id="rId14"/>
    <p:sldId id="365" r:id="rId15"/>
    <p:sldId id="380" r:id="rId16"/>
    <p:sldId id="264" r:id="rId17"/>
    <p:sldId id="258" r:id="rId18"/>
    <p:sldId id="257" r:id="rId19"/>
    <p:sldId id="379" r:id="rId20"/>
    <p:sldId id="262" r:id="rId21"/>
    <p:sldId id="261" r:id="rId22"/>
    <p:sldId id="385" r:id="rId23"/>
    <p:sldId id="381" r:id="rId24"/>
    <p:sldId id="382" r:id="rId25"/>
    <p:sldId id="386" r:id="rId26"/>
    <p:sldId id="374" r:id="rId27"/>
    <p:sldId id="3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E29"/>
    <a:srgbClr val="F7BAAC"/>
    <a:srgbClr val="C6DCF3"/>
    <a:srgbClr val="E67272"/>
    <a:srgbClr val="D82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A9160-F69C-4B0B-82B6-C9246361B173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21AE-068F-45B0-B659-243B070A0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5E1F1-7BD4-4A1E-8E83-962324D7B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9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E1F1-7BD4-4A1E-8E83-962324D7B1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E1F1-7BD4-4A1E-8E83-962324D7B1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93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4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989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01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05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6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9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6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12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0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87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4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3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5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2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2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6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4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7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0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A87ABE-544A-4C83-B78F-CFB8255A5C1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78860C-C233-4B5A-9AB2-B52CB126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3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8.png"/><Relationship Id="rId4" Type="http://schemas.openxmlformats.org/officeDocument/2006/relationships/image" Target="../media/image43.gif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43.gif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4.gif"/><Relationship Id="rId17" Type="http://schemas.openxmlformats.org/officeDocument/2006/relationships/image" Target="../media/image52.gif"/><Relationship Id="rId2" Type="http://schemas.openxmlformats.org/officeDocument/2006/relationships/audio" Target="../media/media4.mp3"/><Relationship Id="rId16" Type="http://schemas.openxmlformats.org/officeDocument/2006/relationships/image" Target="../media/image51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9.xml"/><Relationship Id="rId5" Type="http://schemas.microsoft.com/office/2007/relationships/media" Target="../media/media6.mp3"/><Relationship Id="rId15" Type="http://schemas.openxmlformats.org/officeDocument/2006/relationships/image" Target="../media/image50.gif"/><Relationship Id="rId10" Type="http://schemas.openxmlformats.org/officeDocument/2006/relationships/audio" Target="../media/media8.mp3"/><Relationship Id="rId19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gif"/><Relationship Id="rId11" Type="http://schemas.openxmlformats.org/officeDocument/2006/relationships/image" Target="../media/image55.gif"/><Relationship Id="rId5" Type="http://schemas.openxmlformats.org/officeDocument/2006/relationships/audio" Target="../media/audio4.wav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openxmlformats.org/officeDocument/2006/relationships/image" Target="../media/image54.gif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0" Type="http://schemas.openxmlformats.org/officeDocument/2006/relationships/image" Target="../media/image55.gif"/><Relationship Id="rId4" Type="http://schemas.openxmlformats.org/officeDocument/2006/relationships/audio" Target="../media/audio4.wav"/><Relationship Id="rId9" Type="http://schemas.openxmlformats.org/officeDocument/2006/relationships/image" Target="../media/image52.gif"/><Relationship Id="rId1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55.gif"/><Relationship Id="rId12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gif"/><Relationship Id="rId11" Type="http://schemas.openxmlformats.org/officeDocument/2006/relationships/image" Target="../media/image52.gif"/><Relationship Id="rId5" Type="http://schemas.openxmlformats.org/officeDocument/2006/relationships/image" Target="../media/image53.gif"/><Relationship Id="rId15" Type="http://schemas.microsoft.com/office/2007/relationships/hdphoto" Target="../media/hdphoto1.wdp"/><Relationship Id="rId10" Type="http://schemas.openxmlformats.org/officeDocument/2006/relationships/image" Target="../media/image54.gif"/><Relationship Id="rId4" Type="http://schemas.openxmlformats.org/officeDocument/2006/relationships/audio" Target="../media/audio4.wav"/><Relationship Id="rId9" Type="http://schemas.openxmlformats.org/officeDocument/2006/relationships/image" Target="../media/image43.gif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gif"/><Relationship Id="rId11" Type="http://schemas.openxmlformats.org/officeDocument/2006/relationships/image" Target="../media/image56.png"/><Relationship Id="rId5" Type="http://schemas.openxmlformats.org/officeDocument/2006/relationships/image" Target="../media/image53.gif"/><Relationship Id="rId15" Type="http://schemas.openxmlformats.org/officeDocument/2006/relationships/image" Target="../media/image3.PNG"/><Relationship Id="rId10" Type="http://schemas.openxmlformats.org/officeDocument/2006/relationships/image" Target="../media/image52.gif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gif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B5B9-8C80-4F7C-96E3-312254560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12443"/>
            <a:ext cx="12211666" cy="6882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65A8B0-8B97-419E-833D-3B648546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4503">
            <a:off x="10147909" y="176527"/>
            <a:ext cx="2264556" cy="1685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DC7CD-8C80-4F0D-B8E9-C5A2D7E6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00" y="4185137"/>
            <a:ext cx="827916" cy="1027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3A451-7EAB-4EEC-9555-74E8E4A33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16" y="4185137"/>
            <a:ext cx="827916" cy="1027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FC6E5-EA09-460E-B53C-F7CBC59F9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47" y="0"/>
            <a:ext cx="683993" cy="685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FAB99-CC2C-4677-BD0F-18EF6D78F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52" y="3098319"/>
            <a:ext cx="2285058" cy="1920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BD74F-B709-4FE4-970F-0F7FC794D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07" y="2395330"/>
            <a:ext cx="1686160" cy="562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8F14C2-FE46-478A-8817-18DB0C744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61" y="6046323"/>
            <a:ext cx="803907" cy="750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153A7D-9199-4E87-A499-556781C2AC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12" y="6317685"/>
            <a:ext cx="722945" cy="478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316B0A-ECA5-4A4C-AED5-94E9A4B2E5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06" y="1706434"/>
            <a:ext cx="2395936" cy="51515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75C4B1-6200-4C75-8413-CB09A0404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52" y="5067971"/>
            <a:ext cx="2117095" cy="1827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662B4D-3923-4FAF-A81B-38F0779B7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32" y="1"/>
            <a:ext cx="478049" cy="6064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88AD69-B75D-489D-A4EA-DB6E05530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153">
            <a:off x="11323030" y="-64459"/>
            <a:ext cx="715453" cy="7353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3BA688D-45CF-4836-95D6-8FAB8480C569}"/>
              </a:ext>
            </a:extLst>
          </p:cNvPr>
          <p:cNvSpPr/>
          <p:nvPr/>
        </p:nvSpPr>
        <p:spPr>
          <a:xfrm>
            <a:off x="3030966" y="1654600"/>
            <a:ext cx="6001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2400" b="1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 5: GIEO HẠT VÀ TRỒNG CÂY CON </a:t>
            </a:r>
          </a:p>
          <a:p>
            <a:pPr lvl="0" algn="ctr" defTabSz="914400">
              <a:defRPr/>
            </a:pPr>
            <a:r>
              <a:rPr lang="en-US" sz="2400" b="1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 CHẬU tiết 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C0B6AA-ED02-4DDA-B306-7B3D04FC08C8}"/>
              </a:ext>
            </a:extLst>
          </p:cNvPr>
          <p:cNvSpPr/>
          <p:nvPr/>
        </p:nvSpPr>
        <p:spPr>
          <a:xfrm>
            <a:off x="4320571" y="2508284"/>
            <a:ext cx="3153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MÔN: C</a:t>
            </a:r>
            <a:r>
              <a:rPr lang="en-US" b="1">
                <a:solidFill>
                  <a:prstClr val="white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ÔNG NGHỆ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- LỚP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4A1068-15BC-425F-81E4-847C3824F70D}"/>
              </a:ext>
            </a:extLst>
          </p:cNvPr>
          <p:cNvSpPr/>
          <p:nvPr/>
        </p:nvSpPr>
        <p:spPr>
          <a:xfrm>
            <a:off x="4502509" y="3439077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BỘ SÁCH: CÁNH DIỀU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F8D794-0B20-4966-94ED-BB1AC8381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9" y="5687891"/>
            <a:ext cx="1398883" cy="1207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5C6A18-8C4A-45FD-81C9-8E716C5C6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4" b="66610"/>
          <a:stretch/>
        </p:blipFill>
        <p:spPr>
          <a:xfrm flipH="1">
            <a:off x="1792298" y="4699016"/>
            <a:ext cx="1000896" cy="73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8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2471E3-8E05-4CE9-BAB7-8A4A5EA9C46F}"/>
              </a:ext>
            </a:extLst>
          </p:cNvPr>
          <p:cNvSpPr/>
          <p:nvPr/>
        </p:nvSpPr>
        <p:spPr>
          <a:xfrm>
            <a:off x="415635" y="-101600"/>
            <a:ext cx="11360729" cy="6287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vật liệu, vật dụng và dụng cụ cần thiết để gieo hạt, trồng cây con trong chậu là:</a:t>
            </a:r>
            <a:endParaRPr lang="en-US" sz="3200" b="1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Chậu và đĩa lót.												+ Xẻng nhỏ.</a:t>
            </a: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Cây con, hạt giống.											+ Găng tay.</a:t>
            </a: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solidFill>
                <a:srgbClr val="FFFF00"/>
              </a:solidFill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Giá thể, sỏi hoặc đá dăm</a:t>
            </a:r>
            <a:r>
              <a:rPr lang="en-US" sz="3200">
                <a:solidFill>
                  <a:srgbClr val="FFFF00"/>
                </a:solidFill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								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Bình tưới cây</a:t>
            </a:r>
            <a:endParaRPr lang="en-US" sz="32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3200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36C17-8F97-4198-ABB4-378FB6D86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23031" r="71389" b="60134"/>
          <a:stretch/>
        </p:blipFill>
        <p:spPr>
          <a:xfrm>
            <a:off x="489530" y="3749964"/>
            <a:ext cx="1847271" cy="1154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36C06-D145-403D-945D-83BDFBC9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1" t="21414" r="14305" b="58787"/>
          <a:stretch/>
        </p:blipFill>
        <p:spPr>
          <a:xfrm>
            <a:off x="2678542" y="3749964"/>
            <a:ext cx="2078185" cy="1134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FCE58-00E9-49B5-92A7-3905A1622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3" t="23031" r="40971" b="60134"/>
          <a:stretch/>
        </p:blipFill>
        <p:spPr>
          <a:xfrm>
            <a:off x="1297708" y="1789711"/>
            <a:ext cx="2078185" cy="115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5721-259B-4D09-9E76-39BB79FC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47494" r="72349" b="35671"/>
          <a:stretch/>
        </p:blipFill>
        <p:spPr>
          <a:xfrm>
            <a:off x="2519334" y="5710217"/>
            <a:ext cx="2078185" cy="1154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A0D8D-31DB-4842-91CF-A9D21309F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t="48409" r="47216" b="34756"/>
          <a:stretch/>
        </p:blipFill>
        <p:spPr>
          <a:xfrm>
            <a:off x="4939261" y="5716980"/>
            <a:ext cx="2209298" cy="1154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F32D4-9549-445F-B7AB-8F055F47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2" t="47447" r="11803" b="35718"/>
          <a:stretch/>
        </p:blipFill>
        <p:spPr>
          <a:xfrm>
            <a:off x="0" y="5716980"/>
            <a:ext cx="2177592" cy="115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D8857-99EF-45C7-8780-C6698E045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74947" r="37833" b="8218"/>
          <a:stretch/>
        </p:blipFill>
        <p:spPr>
          <a:xfrm>
            <a:off x="9513458" y="3730356"/>
            <a:ext cx="2177592" cy="1154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FE007-0DA7-4330-B58E-A12F885E3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6" t="75120" r="9087" b="8045"/>
          <a:stretch/>
        </p:blipFill>
        <p:spPr>
          <a:xfrm>
            <a:off x="9513458" y="5703454"/>
            <a:ext cx="2177592" cy="1154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CAEC1F-7B11-4771-8F82-4794A362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73963" r="65898" b="9202"/>
          <a:stretch/>
        </p:blipFill>
        <p:spPr>
          <a:xfrm>
            <a:off x="9513458" y="1757258"/>
            <a:ext cx="2177592" cy="11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5273919B-A097-4734-B5B4-FEB03C2C6E6E}"/>
              </a:ext>
            </a:extLst>
          </p:cNvPr>
          <p:cNvGrpSpPr/>
          <p:nvPr/>
        </p:nvGrpSpPr>
        <p:grpSpPr>
          <a:xfrm>
            <a:off x="205971" y="0"/>
            <a:ext cx="6506503" cy="802599"/>
            <a:chOff x="5063516" y="2205309"/>
            <a:chExt cx="4744350" cy="497503"/>
          </a:xfrm>
        </p:grpSpPr>
        <p:grpSp>
          <p:nvGrpSpPr>
            <p:cNvPr id="8" name="组合 18">
              <a:extLst>
                <a:ext uri="{FF2B5EF4-FFF2-40B4-BE49-F238E27FC236}">
                  <a16:creationId xmlns:a16="http://schemas.microsoft.com/office/drawing/2014/main" id="{5CFDE20B-9B6F-49A1-AAC9-DB27CFBB6274}"/>
                </a:ext>
              </a:extLst>
            </p:cNvPr>
            <p:cNvGrpSpPr/>
            <p:nvPr/>
          </p:nvGrpSpPr>
          <p:grpSpPr>
            <a:xfrm>
              <a:off x="5063516" y="2205309"/>
              <a:ext cx="4744350" cy="497503"/>
              <a:chOff x="5063516" y="2205309"/>
              <a:chExt cx="4744350" cy="497503"/>
            </a:xfrm>
          </p:grpSpPr>
          <p:sp>
            <p:nvSpPr>
              <p:cNvPr id="11" name="五边形 21">
                <a:extLst>
                  <a:ext uri="{FF2B5EF4-FFF2-40B4-BE49-F238E27FC236}">
                    <a16:creationId xmlns:a16="http://schemas.microsoft.com/office/drawing/2014/main" id="{AB2EDFB1-6799-4873-A2F8-27D3B019040C}"/>
                  </a:ext>
                </a:extLst>
              </p:cNvPr>
              <p:cNvSpPr/>
              <p:nvPr/>
            </p:nvSpPr>
            <p:spPr>
              <a:xfrm flipH="1">
                <a:off x="5063516" y="220530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76DCD4AD-DE81-4484-AAD7-468EA38E065A}"/>
                  </a:ext>
                </a:extLst>
              </p:cNvPr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文本框 3">
              <a:extLst>
                <a:ext uri="{FF2B5EF4-FFF2-40B4-BE49-F238E27FC236}">
                  <a16:creationId xmlns:a16="http://schemas.microsoft.com/office/drawing/2014/main" id="{2A3B4AE0-47D1-4895-B508-78C83E5B4C38}"/>
                </a:ext>
              </a:extLst>
            </p:cNvPr>
            <p:cNvSpPr txBox="1"/>
            <p:nvPr/>
          </p:nvSpPr>
          <p:spPr>
            <a:xfrm>
              <a:off x="5604790" y="2305347"/>
              <a:ext cx="4203075" cy="31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Cho giá thể vào chậu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0" name="文本框 3">
              <a:extLst>
                <a:ext uri="{FF2B5EF4-FFF2-40B4-BE49-F238E27FC236}">
                  <a16:creationId xmlns:a16="http://schemas.microsoft.com/office/drawing/2014/main" id="{BDE160F7-D522-4267-AE7B-EF8BEA0AAB6C}"/>
                </a:ext>
              </a:extLst>
            </p:cNvPr>
            <p:cNvSpPr txBox="1"/>
            <p:nvPr/>
          </p:nvSpPr>
          <p:spPr>
            <a:xfrm>
              <a:off x="5272853" y="2305348"/>
              <a:ext cx="331937" cy="36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3D5009-DF6F-4E52-8EA0-CE2401078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13" y="-228500"/>
            <a:ext cx="3126690" cy="2544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DD011-B7FD-474A-A718-480EA9F26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15258" r="726" b="-8593"/>
          <a:stretch/>
        </p:blipFill>
        <p:spPr>
          <a:xfrm>
            <a:off x="-95026" y="1087120"/>
            <a:ext cx="10183906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A75D7-5E11-4EAE-9EDB-F7B3E0101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20" y="0"/>
            <a:ext cx="125679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1454F-BAA3-4301-9A18-9B6A896AF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80698" r="23969" b="-7398"/>
          <a:stretch/>
        </p:blipFill>
        <p:spPr>
          <a:xfrm>
            <a:off x="3474720" y="2184400"/>
            <a:ext cx="6979920" cy="18592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3CAD53C-9640-4C2C-AD7C-0B696A9B82D1}"/>
              </a:ext>
            </a:extLst>
          </p:cNvPr>
          <p:cNvSpPr/>
          <p:nvPr/>
        </p:nvSpPr>
        <p:spPr>
          <a:xfrm>
            <a:off x="6918960" y="2545080"/>
            <a:ext cx="568960" cy="568960"/>
          </a:xfrm>
          <a:prstGeom prst="ellipse">
            <a:avLst/>
          </a:prstGeom>
          <a:solidFill>
            <a:srgbClr val="C6D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BC5672-8E52-4DA5-ADC0-E6D91CCE6933}"/>
              </a:ext>
            </a:extLst>
          </p:cNvPr>
          <p:cNvSpPr/>
          <p:nvPr/>
        </p:nvSpPr>
        <p:spPr>
          <a:xfrm>
            <a:off x="8310880" y="2473960"/>
            <a:ext cx="568960" cy="568960"/>
          </a:xfrm>
          <a:prstGeom prst="ellipse">
            <a:avLst/>
          </a:prstGeom>
          <a:solidFill>
            <a:srgbClr val="F7B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9CD65A-DEFF-4BF5-8DC7-1C351014BE23}"/>
              </a:ext>
            </a:extLst>
          </p:cNvPr>
          <p:cNvSpPr/>
          <p:nvPr/>
        </p:nvSpPr>
        <p:spPr>
          <a:xfrm>
            <a:off x="9631680" y="2545080"/>
            <a:ext cx="568960" cy="568960"/>
          </a:xfrm>
          <a:prstGeom prst="ellipse">
            <a:avLst/>
          </a:prstGeom>
          <a:solidFill>
            <a:srgbClr val="61B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3BC19-C42C-487F-B84B-0EC69864A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3" t="27259" r="4308" b="22962"/>
          <a:stretch/>
        </p:blipFill>
        <p:spPr>
          <a:xfrm>
            <a:off x="3210560" y="3429000"/>
            <a:ext cx="3058160" cy="3413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9C53C-3904-4878-80BA-130101A23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4" t="27999" r="34647" b="22221"/>
          <a:stretch/>
        </p:blipFill>
        <p:spPr>
          <a:xfrm>
            <a:off x="6207760" y="3403600"/>
            <a:ext cx="3058160" cy="3413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A99EF-45CE-4402-B77E-9A1291E70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28740" r="65531" b="21480"/>
          <a:stretch/>
        </p:blipFill>
        <p:spPr>
          <a:xfrm>
            <a:off x="9204960" y="3413760"/>
            <a:ext cx="305816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B69C94-D057-4F16-A81A-04D2FC275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/>
          <a:stretch/>
        </p:blipFill>
        <p:spPr>
          <a:xfrm>
            <a:off x="1483360" y="2716888"/>
            <a:ext cx="9042400" cy="1352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72F58-17F1-4D02-BF08-9C9D018DB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0" y="-32646"/>
            <a:ext cx="5574990" cy="27495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FB5CDE-49D8-4FD8-BCFF-C8A5492BAB0D}"/>
              </a:ext>
            </a:extLst>
          </p:cNvPr>
          <p:cNvSpPr/>
          <p:nvPr/>
        </p:nvSpPr>
        <p:spPr>
          <a:xfrm>
            <a:off x="1574800" y="4212474"/>
            <a:ext cx="895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</a:rPr>
              <a:t>Vì nếu nén chặt giá thể sẽ giảm độ thoáng và t</a:t>
            </a:r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</a:rPr>
              <a:t>i xốp của giá thể dẫn đến rễ của cây con sẽ khó phát triển.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22436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8FAD3-E8B3-4907-BC7C-2D1520397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0" y="884465"/>
            <a:ext cx="12192000" cy="5562743"/>
          </a:xfrm>
          <a:prstGeom prst="rect">
            <a:avLst/>
          </a:prstGeom>
        </p:spPr>
      </p:pic>
      <p:sp>
        <p:nvSpPr>
          <p:cNvPr id="7" name="五边形 21">
            <a:extLst>
              <a:ext uri="{FF2B5EF4-FFF2-40B4-BE49-F238E27FC236}">
                <a16:creationId xmlns:a16="http://schemas.microsoft.com/office/drawing/2014/main" id="{EC4B9695-5940-4CB3-A169-6496DC7B1537}"/>
              </a:ext>
            </a:extLst>
          </p:cNvPr>
          <p:cNvSpPr/>
          <p:nvPr/>
        </p:nvSpPr>
        <p:spPr>
          <a:xfrm flipH="1">
            <a:off x="147010" y="0"/>
            <a:ext cx="6034805" cy="8025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426FEB16-02ED-423B-8018-C71803A52BF0}"/>
              </a:ext>
            </a:extLst>
          </p:cNvPr>
          <p:cNvSpPr txBox="1"/>
          <p:nvPr/>
        </p:nvSpPr>
        <p:spPr>
          <a:xfrm>
            <a:off x="751581" y="133703"/>
            <a:ext cx="54854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b="1" i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Gieo hạt và trồng cây con trong chậu</a:t>
            </a:r>
            <a:endParaRPr lang="zh-CN" altLang="en-US" sz="2667" b="1" i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6067229A-E6ED-4D6F-AD40-C71EA1702C20}"/>
              </a:ext>
            </a:extLst>
          </p:cNvPr>
          <p:cNvSpPr/>
          <p:nvPr/>
        </p:nvSpPr>
        <p:spPr>
          <a:xfrm rot="2700000">
            <a:off x="285394" y="235888"/>
            <a:ext cx="510131" cy="41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75C1DF0B-A243-45FA-8E89-EDA222C41F0C}"/>
              </a:ext>
            </a:extLst>
          </p:cNvPr>
          <p:cNvSpPr txBox="1"/>
          <p:nvPr/>
        </p:nvSpPr>
        <p:spPr>
          <a:xfrm>
            <a:off x="318372" y="133705"/>
            <a:ext cx="433209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E67272"/>
                </a:solidFill>
                <a:latin typeface="Segoe Print" pitchFamily="2" charset="0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rgbClr val="E67272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63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E15536-FD9E-46EA-BCCB-51A59B99F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76" y="0"/>
            <a:ext cx="3823389" cy="14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044052" y="1494095"/>
            <a:ext cx="7437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Chậu cây, giá thể, sỏi hoặc đá dăm, hạt giống.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892275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liệu nào cần thiết để gieo hạt trong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56133" y="19756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Xẻng nhỏ, gang tay, bình tưới cây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056133" y="243123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Chậu, giá thể, hạt giống, xẻng nhỏ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076782" y="2892902"/>
            <a:ext cx="6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Chậu, giá thể, hạt giống, bình tưới cây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trước khi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99946" y="1411497"/>
            <a:ext cx="7192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Không cần làm gì</a:t>
            </a:r>
          </a:p>
          <a:p>
            <a:pPr defTabSz="914400"/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99946" y="1905641"/>
            <a:ext cx="7395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Rải thật nhiều sỏi hoặc đá dăm dưới đáy chậu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8978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Trộn giá thể với sỏi hoặc đá dăm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99946" y="2893930"/>
            <a:ext cx="6267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Rải 1 lớp sỏi hoặc đá dăm dày khoảng 2cm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24C89-73DF-4A07-9C27-E57B8777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05" y="1862656"/>
            <a:ext cx="9094202" cy="44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gì sau khi cho giá thể vào chậu?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6410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Cần nén chặt giá thể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64106" y="1905641"/>
            <a:ext cx="6226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Cần cho đầy giá thể vào chậu và nén chặt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6410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Không nên nén chặt giá thể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04746" y="2893930"/>
            <a:ext cx="6551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Chỉ cần cho giá thể vào chậu không cần nén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gieo hạt vào chậu em cần làm gì?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35" name="Content Placeholder 6">
            <a:extLst>
              <a:ext uri="{FF2B5EF4-FFF2-40B4-BE49-F238E27FC236}">
                <a16:creationId xmlns:a16="http://schemas.microsoft.com/office/drawing/2014/main" id="{E79FEBC6-940E-4494-AB60-54D01E3FE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19697" r="36017" b="53222"/>
          <a:stretch/>
        </p:blipFill>
        <p:spPr>
          <a:xfrm>
            <a:off x="3969494" y="1392577"/>
            <a:ext cx="965200" cy="1879600"/>
          </a:xfrm>
        </p:spPr>
      </p:pic>
      <p:sp>
        <p:nvSpPr>
          <p:cNvPr id="29" name="Rectangle 28"/>
          <p:cNvSpPr/>
          <p:nvPr/>
        </p:nvSpPr>
        <p:spPr>
          <a:xfrm>
            <a:off x="408554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Cần nén chặt giá thể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85546" y="1905641"/>
            <a:ext cx="6226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Cần cho đầy giá thể vào chậu và nén chặt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05865" y="2911718"/>
            <a:ext cx="6551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Chỉ cần cho giá thể vào chậu không cần nén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65226" y="2399785"/>
            <a:ext cx="8055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Rải một lớp giá thể mỏng lên trên để lấp kín hạt giống</a:t>
            </a:r>
          </a:p>
        </p:txBody>
      </p:sp>
    </p:spTree>
    <p:extLst>
      <p:ext uri="{BB962C8B-B14F-4D97-AF65-F5344CB8AC3E}">
        <p14:creationId xmlns:p14="http://schemas.microsoft.com/office/powerpoint/2010/main" val="32529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F9B1-A7F6-47F2-A88B-47513FB1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0" y="1574167"/>
            <a:ext cx="547116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giúp bạn thỏ no bụng rồi.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CA6E3-023B-4C76-8DDD-D777A0CA9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A25FB-3C9B-48CE-A112-4981C61A1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27" y="4001294"/>
            <a:ext cx="1073146" cy="13100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DAF-515F-4E8A-8473-BE54F13F0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8BD4F-A94F-4FE0-A22E-A7AEACF8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0953"/>
            <a:ext cx="12182475" cy="6816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9EB90-7339-49AD-A7A1-E0796F776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5"/>
          <a:stretch/>
        </p:blipFill>
        <p:spPr>
          <a:xfrm>
            <a:off x="2453640" y="638928"/>
            <a:ext cx="7848600" cy="61287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91D890-6AAA-460E-8365-6EC25453A525}"/>
              </a:ext>
            </a:extLst>
          </p:cNvPr>
          <p:cNvSpPr/>
          <p:nvPr/>
        </p:nvSpPr>
        <p:spPr>
          <a:xfrm>
            <a:off x="3352800" y="0"/>
            <a:ext cx="4861560" cy="609600"/>
          </a:xfrm>
          <a:prstGeom prst="roundRect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46360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E02EF-B891-4856-A93A-87A4E87C8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0953"/>
            <a:ext cx="12182475" cy="6816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078AF5-84E1-415C-8E9F-DF3B9FB72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62668" r="7074" b="3555"/>
          <a:stretch/>
        </p:blipFill>
        <p:spPr>
          <a:xfrm>
            <a:off x="1546859" y="1377313"/>
            <a:ext cx="8793099" cy="45358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F4F3B3-EC66-4210-9DCF-808DE87192B1}"/>
              </a:ext>
            </a:extLst>
          </p:cNvPr>
          <p:cNvSpPr/>
          <p:nvPr/>
        </p:nvSpPr>
        <p:spPr>
          <a:xfrm>
            <a:off x="1546859" y="0"/>
            <a:ext cx="9098280" cy="609600"/>
          </a:xfrm>
          <a:prstGeom prst="roundRect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NHẬN XÉT, ĐÁNH GIÁ</a:t>
            </a:r>
          </a:p>
        </p:txBody>
      </p:sp>
    </p:spTree>
    <p:extLst>
      <p:ext uri="{BB962C8B-B14F-4D97-AF65-F5344CB8AC3E}">
        <p14:creationId xmlns:p14="http://schemas.microsoft.com/office/powerpoint/2010/main" val="123314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6D70D-63A9-4A57-8360-13DB783A838C}"/>
              </a:ext>
            </a:extLst>
          </p:cNvPr>
          <p:cNvSpPr/>
          <p:nvPr/>
        </p:nvSpPr>
        <p:spPr>
          <a:xfrm>
            <a:off x="1268729" y="449580"/>
            <a:ext cx="9654541" cy="5958840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 hạt trong chậu gồm 4 b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ớc: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Chuẩn bị vật liệu, vật dụng và dụng cụ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Cho giá thể vào chậu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Gieo hạt giống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n</a:t>
            </a:r>
            <a:r>
              <a:rPr lang="vi-VN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4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53570-6F5A-4119-A87F-7BEC6C2DEC86}"/>
              </a:ext>
            </a:extLst>
          </p:cNvPr>
          <p:cNvSpPr/>
          <p:nvPr/>
        </p:nvSpPr>
        <p:spPr>
          <a:xfrm>
            <a:off x="1268729" y="449580"/>
            <a:ext cx="9654541" cy="5958840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just">
              <a:spcAft>
                <a:spcPts val="0"/>
              </a:spcAft>
            </a:pPr>
            <a:r>
              <a:rPr lang="en-US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cùng người thân lựa chọn các vật liệu, dụng cụ phù hợp và hạt giống để tiến hành gieo một loại hoa mà em thích.</a:t>
            </a:r>
            <a:endParaRPr lang="en-US" sz="4800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98" y="-1101889"/>
            <a:ext cx="7539239" cy="673345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75129" y="877116"/>
            <a:ext cx="4810760" cy="91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4377">
              <a:lnSpc>
                <a:spcPct val="130000"/>
              </a:lnSpc>
              <a:defRPr/>
            </a:pPr>
            <a:r>
              <a:rPr lang="en-US" sz="44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altLang="zh-CN" sz="4400" b="1" kern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5548C-7333-41D8-BCC0-658E651A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39" y="0"/>
            <a:ext cx="4010025" cy="240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2105E-EA0B-47B7-8DD6-D25D0FBEF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549"/>
            <a:ext cx="12192000" cy="4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ng Eggplant Growing Time Lapse - 110 Days in 55 Seconds">
            <a:hlinkClick r:id="" action="ppaction://media"/>
            <a:extLst>
              <a:ext uri="{FF2B5EF4-FFF2-40B4-BE49-F238E27FC236}">
                <a16:creationId xmlns:a16="http://schemas.microsoft.com/office/drawing/2014/main" id="{64F6AC98-8D76-41FA-8EC0-71EF894E9B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1" y="73025"/>
            <a:ext cx="6945745" cy="650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4A2D5-87F4-4026-A99C-D1C9C4E5F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/>
          <a:stretch/>
        </p:blipFill>
        <p:spPr>
          <a:xfrm>
            <a:off x="138546" y="157018"/>
            <a:ext cx="4566300" cy="2120595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79D9C31E-A222-4188-BA18-C93D3B19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1" y="2384135"/>
            <a:ext cx="4810760" cy="286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4377">
              <a:lnSpc>
                <a:spcPct val="130000"/>
              </a:lnSpc>
              <a:defRPr/>
            </a:pP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tạo thành chậu hoa như 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trên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gieo hạt giống vào chậu và chăm sóc để cây lớn lên, khoẻ mạnh, cho hoa đẹp và đậu quả.</a:t>
            </a:r>
          </a:p>
        </p:txBody>
      </p:sp>
    </p:spTree>
    <p:extLst>
      <p:ext uri="{BB962C8B-B14F-4D97-AF65-F5344CB8AC3E}">
        <p14:creationId xmlns:p14="http://schemas.microsoft.com/office/powerpoint/2010/main" val="33569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90ADA-5680-4F41-AE25-7F54E6DE7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/>
          <a:stretch/>
        </p:blipFill>
        <p:spPr>
          <a:xfrm>
            <a:off x="-38576" y="28021"/>
            <a:ext cx="12160473" cy="6829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A09061-80C4-4393-87B7-2A0854BD0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15119" y="670561"/>
            <a:ext cx="2146955" cy="6010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289008-5005-4959-ACF5-6CD01E18D5C5}"/>
              </a:ext>
            </a:extLst>
          </p:cNvPr>
          <p:cNvSpPr/>
          <p:nvPr/>
        </p:nvSpPr>
        <p:spPr>
          <a:xfrm>
            <a:off x="3232727" y="113075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/>
              <a:t>Bài 5: Gieo hạt và trồng cây con trong chậu</a:t>
            </a:r>
            <a:endParaRPr lang="en-US" sz="3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E7B46-2115-443E-8D25-2C210C1CA1DB}"/>
              </a:ext>
            </a:extLst>
          </p:cNvPr>
          <p:cNvSpPr/>
          <p:nvPr/>
        </p:nvSpPr>
        <p:spPr>
          <a:xfrm>
            <a:off x="3083559" y="67056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/>
              <a:t>Công nghệ</a:t>
            </a:r>
            <a:endParaRPr lang="en-US" sz="3600" b="1" u="sng"/>
          </a:p>
        </p:txBody>
      </p:sp>
    </p:spTree>
    <p:extLst>
      <p:ext uri="{BB962C8B-B14F-4D97-AF65-F5344CB8AC3E}">
        <p14:creationId xmlns:p14="http://schemas.microsoft.com/office/powerpoint/2010/main" val="2176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5E7F4FE-F956-442D-B0CD-9963CBBFA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8" y="-3399"/>
            <a:ext cx="12227057" cy="6818434"/>
          </a:xfrm>
          <a:prstGeom prst="rect">
            <a:avLst/>
          </a:prstGeom>
          <a:solidFill>
            <a:srgbClr val="05B33B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60FF35-7FEF-41E6-8E5C-FA0A5ADF3B97}"/>
              </a:ext>
            </a:extLst>
          </p:cNvPr>
          <p:cNvGrpSpPr/>
          <p:nvPr/>
        </p:nvGrpSpPr>
        <p:grpSpPr>
          <a:xfrm>
            <a:off x="33766" y="859868"/>
            <a:ext cx="12089408" cy="4115948"/>
            <a:chOff x="33141" y="822960"/>
            <a:chExt cx="12089408" cy="41159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7215B0-45A2-4062-ACEB-82ED6224D421}"/>
                </a:ext>
              </a:extLst>
            </p:cNvPr>
            <p:cNvSpPr/>
            <p:nvPr/>
          </p:nvSpPr>
          <p:spPr>
            <a:xfrm>
              <a:off x="5621187" y="822960"/>
              <a:ext cx="820253" cy="52444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1"/>
                </a:gs>
                <a:gs pos="52000">
                  <a:srgbClr val="1208D6"/>
                </a:gs>
                <a:gs pos="100000">
                  <a:schemeClr val="bg1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D406BDA-F588-45E6-A372-592EED55C24F}"/>
                </a:ext>
              </a:extLst>
            </p:cNvPr>
            <p:cNvSpPr/>
            <p:nvPr/>
          </p:nvSpPr>
          <p:spPr>
            <a:xfrm>
              <a:off x="33141" y="1347401"/>
              <a:ext cx="12089408" cy="3591507"/>
            </a:xfrm>
            <a:prstGeom prst="roundRect">
              <a:avLst/>
            </a:prstGeom>
            <a:solidFill>
              <a:srgbClr val="0070C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C311DB-64A3-4868-ACC5-D3426B70D944}"/>
              </a:ext>
            </a:extLst>
          </p:cNvPr>
          <p:cNvGrpSpPr/>
          <p:nvPr/>
        </p:nvGrpSpPr>
        <p:grpSpPr>
          <a:xfrm>
            <a:off x="1958916" y="194956"/>
            <a:ext cx="8377192" cy="786030"/>
            <a:chOff x="2207089" y="331133"/>
            <a:chExt cx="7495921" cy="734556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572F56C-E617-47F0-92DF-6D4CBD467F08}"/>
                </a:ext>
              </a:extLst>
            </p:cNvPr>
            <p:cNvSpPr/>
            <p:nvPr/>
          </p:nvSpPr>
          <p:spPr>
            <a:xfrm>
              <a:off x="2207089" y="331133"/>
              <a:ext cx="7495921" cy="734555"/>
            </a:xfrm>
            <a:prstGeom prst="hexagon">
              <a:avLst/>
            </a:prstGeom>
            <a:gradFill flip="none" rotWithShape="1">
              <a:gsLst>
                <a:gs pos="0">
                  <a:srgbClr val="4B93D0"/>
                </a:gs>
                <a:gs pos="0">
                  <a:srgbClr val="3288CB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50000">
                  <a:srgbClr val="1208D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178FC12F-30F9-4CAE-97BA-D7FC602D53A1}"/>
                </a:ext>
              </a:extLst>
            </p:cNvPr>
            <p:cNvSpPr/>
            <p:nvPr/>
          </p:nvSpPr>
          <p:spPr>
            <a:xfrm>
              <a:off x="2469004" y="342812"/>
              <a:ext cx="6963507" cy="71120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523014D-9A2F-4469-AC36-5118A4653E0B}"/>
                </a:ext>
              </a:extLst>
            </p:cNvPr>
            <p:cNvSpPr/>
            <p:nvPr/>
          </p:nvSpPr>
          <p:spPr>
            <a:xfrm>
              <a:off x="2710933" y="331134"/>
              <a:ext cx="6459663" cy="734555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5000">
                  <a:schemeClr val="accent1">
                    <a:lumMod val="45000"/>
                    <a:lumOff val="55000"/>
                  </a:schemeClr>
                </a:gs>
                <a:gs pos="54000">
                  <a:srgbClr val="1208D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6BFF8F-C355-4591-9C32-8CFD020E6EB3}"/>
                </a:ext>
              </a:extLst>
            </p:cNvPr>
            <p:cNvSpPr/>
            <p:nvPr/>
          </p:nvSpPr>
          <p:spPr>
            <a:xfrm>
              <a:off x="2469003" y="406022"/>
              <a:ext cx="6963507" cy="54648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-US" sz="3200" b="1">
                  <a:solidFill>
                    <a:schemeClr val="bg1"/>
                  </a:solidFill>
                  <a:latin typeface="Montserrat Black" panose="00000A00000000000000" pitchFamily="2" charset="0"/>
                </a:rPr>
                <a:t>YÊU CẦU CẦN ĐẠT</a:t>
              </a:r>
              <a:endParaRPr lang="vi-VN" sz="3200" b="1" kern="0">
                <a:solidFill>
                  <a:schemeClr val="bg1"/>
                </a:solidFill>
                <a:latin typeface="Montserrat Black" panose="00000A00000000000000" pitchFamily="2" charset="0"/>
                <a:ea typeface="Adobe Fan Heiti Std B" panose="020B0700000000000000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16A990-16FB-475C-A2C3-15746A636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81" y="4425466"/>
            <a:ext cx="2953480" cy="24470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C24426-7DF4-4918-9F57-A33A7E25A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753" y="42965"/>
            <a:ext cx="1089351" cy="1105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C3A6FC-A156-4ED3-8BBE-3FF7EEC59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60" y="5353649"/>
            <a:ext cx="1125444" cy="1141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34EEF9-6548-4053-91FA-8211DE9A0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" y="-117477"/>
            <a:ext cx="1744797" cy="1744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598B19-80A4-41C6-B432-A8D24060F0A5}"/>
              </a:ext>
            </a:extLst>
          </p:cNvPr>
          <p:cNvSpPr/>
          <p:nvPr/>
        </p:nvSpPr>
        <p:spPr>
          <a:xfrm>
            <a:off x="1445645" y="1947582"/>
            <a:ext cx="10130492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khi học xong bài này em sẽ:</a:t>
            </a:r>
            <a:endParaRPr lang="en-US" sz="3600" b="1"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ắt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nội dung các bước gieo hạt và trồng cây con trong chậu.</a:t>
            </a:r>
          </a:p>
          <a:p>
            <a:pPr algn="just">
              <a:spcAft>
                <a:spcPts val="0"/>
              </a:spcAft>
            </a:pP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việc gieo hạt trong chậu.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2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AD5C2-064A-4E80-B625-93C2ED646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" y="1037"/>
            <a:ext cx="12189732" cy="685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81EDA-7A42-4D44-A383-63BE48E44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210" y="1432282"/>
            <a:ext cx="7141579" cy="2479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512B2-7057-407D-B23A-9BDDD7DEF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9"/>
          <a:stretch/>
        </p:blipFill>
        <p:spPr>
          <a:xfrm>
            <a:off x="3841204" y="0"/>
            <a:ext cx="4791744" cy="138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37DCD-A007-4636-AB2A-A83C3F910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13796"/>
            <a:ext cx="1161089" cy="2823844"/>
          </a:xfrm>
          <a:prstGeom prst="rect">
            <a:avLst/>
          </a:prstGeom>
        </p:spPr>
      </p:pic>
      <p:pic>
        <p:nvPicPr>
          <p:cNvPr id="8" name="Picture 4" descr="Download Software Development Services - Covent Garden PNG Image ...">
            <a:extLst>
              <a:ext uri="{FF2B5EF4-FFF2-40B4-BE49-F238E27FC236}">
                <a16:creationId xmlns:a16="http://schemas.microsoft.com/office/drawing/2014/main" id="{9A3E9C0A-738E-4E0C-8E41-FA7A19FA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83" y="4349200"/>
            <a:ext cx="784392" cy="78439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0BD01-6947-4457-AC6F-B4E539748A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4893" b="9783"/>
          <a:stretch/>
        </p:blipFill>
        <p:spPr>
          <a:xfrm>
            <a:off x="9869970" y="319545"/>
            <a:ext cx="2320895" cy="4029655"/>
          </a:xfrm>
          <a:prstGeom prst="rect">
            <a:avLst/>
          </a:prstGeom>
        </p:spPr>
      </p:pic>
      <p:pic>
        <p:nvPicPr>
          <p:cNvPr id="13" name="Bắt đầu khám phá">
            <a:hlinkClick r:id="" action="ppaction://media"/>
            <a:extLst>
              <a:ext uri="{FF2B5EF4-FFF2-40B4-BE49-F238E27FC236}">
                <a16:creationId xmlns:a16="http://schemas.microsoft.com/office/drawing/2014/main" id="{36D281FF-50CA-4E92-B38D-03A82A87E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76" end="1497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9410" y="104422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3"/>
    </mc:Choice>
    <mc:Fallback xmlns="">
      <p:transition advClick="0" advTm="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850" y="510803"/>
            <a:ext cx="5441556" cy="5552631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541873" y="2751916"/>
            <a:ext cx="3155047" cy="1354168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4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5016210" y="1522745"/>
            <a:ext cx="6956874" cy="663337"/>
            <a:chOff x="4085721" y="1971268"/>
            <a:chExt cx="4944183" cy="497503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8"/>
              <a:ext cx="4944183" cy="497503"/>
              <a:chOff x="4085721" y="1971268"/>
              <a:chExt cx="4944183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8"/>
                <a:ext cx="4944183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5396687" y="2039552"/>
              <a:ext cx="274693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Chuẩn bị vật liệu dụng cụ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217093" y="2008799"/>
              <a:ext cx="36332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5458691" y="2672695"/>
            <a:ext cx="6506503" cy="802599"/>
            <a:chOff x="5063516" y="2205309"/>
            <a:chExt cx="4744350" cy="497503"/>
          </a:xfrm>
        </p:grpSpPr>
        <p:grpSp>
          <p:nvGrpSpPr>
            <p:cNvPr id="61" name="组合 18"/>
            <p:cNvGrpSpPr/>
            <p:nvPr/>
          </p:nvGrpSpPr>
          <p:grpSpPr>
            <a:xfrm>
              <a:off x="5063516" y="2205309"/>
              <a:ext cx="4744350" cy="497503"/>
              <a:chOff x="5063516" y="220530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063516" y="220530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604790" y="2305347"/>
              <a:ext cx="4203075" cy="31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Cho giá thể vào chậu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6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五边形 21">
            <a:extLst>
              <a:ext uri="{FF2B5EF4-FFF2-40B4-BE49-F238E27FC236}">
                <a16:creationId xmlns:a16="http://schemas.microsoft.com/office/drawing/2014/main" id="{1AB139FF-45C2-44B3-BC03-BC5D22BA3628}"/>
              </a:ext>
            </a:extLst>
          </p:cNvPr>
          <p:cNvSpPr/>
          <p:nvPr/>
        </p:nvSpPr>
        <p:spPr>
          <a:xfrm flipH="1">
            <a:off x="5917890" y="3885463"/>
            <a:ext cx="6034805" cy="8025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7978465F-E5E8-4AD6-9934-B75AABC8F82A}"/>
              </a:ext>
            </a:extLst>
          </p:cNvPr>
          <p:cNvSpPr txBox="1"/>
          <p:nvPr/>
        </p:nvSpPr>
        <p:spPr>
          <a:xfrm>
            <a:off x="6522461" y="4019166"/>
            <a:ext cx="54854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b="1" i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Gieo hạt và trồng cây con trong chậu</a:t>
            </a:r>
            <a:endParaRPr lang="zh-CN" altLang="en-US" sz="2667" b="1" i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4D41BCEA-D49F-4291-8A6B-69C12D15B210}"/>
              </a:ext>
            </a:extLst>
          </p:cNvPr>
          <p:cNvSpPr/>
          <p:nvPr/>
        </p:nvSpPr>
        <p:spPr>
          <a:xfrm rot="2700000">
            <a:off x="6056274" y="4121351"/>
            <a:ext cx="510131" cy="41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C6C18800-3207-4725-A2E8-E4828443F472}"/>
              </a:ext>
            </a:extLst>
          </p:cNvPr>
          <p:cNvSpPr txBox="1"/>
          <p:nvPr/>
        </p:nvSpPr>
        <p:spPr>
          <a:xfrm>
            <a:off x="6089252" y="4019168"/>
            <a:ext cx="433209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E67272"/>
                </a:solidFill>
                <a:latin typeface="Segoe Print" pitchFamily="2" charset="0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rgbClr val="E67272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EDAA6-0C9A-469D-BC95-0905DE67A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>
          <a:xfrm>
            <a:off x="797599" y="512180"/>
            <a:ext cx="12192000" cy="6345820"/>
          </a:xfrm>
          <a:prstGeom prst="rect">
            <a:avLst/>
          </a:prstGeom>
        </p:spPr>
      </p:pic>
      <p:grpSp>
        <p:nvGrpSpPr>
          <p:cNvPr id="16" name="组合 16">
            <a:extLst>
              <a:ext uri="{FF2B5EF4-FFF2-40B4-BE49-F238E27FC236}">
                <a16:creationId xmlns:a16="http://schemas.microsoft.com/office/drawing/2014/main" id="{4DFB8BD0-480D-4267-A275-A8201A66157F}"/>
              </a:ext>
            </a:extLst>
          </p:cNvPr>
          <p:cNvGrpSpPr/>
          <p:nvPr/>
        </p:nvGrpSpPr>
        <p:grpSpPr>
          <a:xfrm>
            <a:off x="0" y="0"/>
            <a:ext cx="6956874" cy="663337"/>
            <a:chOff x="4085721" y="1971268"/>
            <a:chExt cx="4944183" cy="497503"/>
          </a:xfrm>
        </p:grpSpPr>
        <p:grpSp>
          <p:nvGrpSpPr>
            <p:cNvPr id="17" name="组合 13">
              <a:extLst>
                <a:ext uri="{FF2B5EF4-FFF2-40B4-BE49-F238E27FC236}">
                  <a16:creationId xmlns:a16="http://schemas.microsoft.com/office/drawing/2014/main" id="{4932A648-373D-440D-BED8-2C1035AD6366}"/>
                </a:ext>
              </a:extLst>
            </p:cNvPr>
            <p:cNvGrpSpPr/>
            <p:nvPr/>
          </p:nvGrpSpPr>
          <p:grpSpPr>
            <a:xfrm>
              <a:off x="4085721" y="1971268"/>
              <a:ext cx="4944183" cy="497503"/>
              <a:chOff x="4085721" y="1971268"/>
              <a:chExt cx="4944183" cy="497503"/>
            </a:xfrm>
          </p:grpSpPr>
          <p:sp>
            <p:nvSpPr>
              <p:cNvPr id="20" name="五边形 10">
                <a:extLst>
                  <a:ext uri="{FF2B5EF4-FFF2-40B4-BE49-F238E27FC236}">
                    <a16:creationId xmlns:a16="http://schemas.microsoft.com/office/drawing/2014/main" id="{71B3EB9F-2B7E-491B-A350-81C32B9A741E}"/>
                  </a:ext>
                </a:extLst>
              </p:cNvPr>
              <p:cNvSpPr/>
              <p:nvPr/>
            </p:nvSpPr>
            <p:spPr>
              <a:xfrm flipH="1">
                <a:off x="4085721" y="1971268"/>
                <a:ext cx="4944183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39587CF2-A8D7-4D9D-9BC0-B012C1AC0AAC}"/>
                  </a:ext>
                </a:extLst>
              </p:cNvPr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8" name="文本框 3">
              <a:extLst>
                <a:ext uri="{FF2B5EF4-FFF2-40B4-BE49-F238E27FC236}">
                  <a16:creationId xmlns:a16="http://schemas.microsoft.com/office/drawing/2014/main" id="{B371F489-7668-4020-B257-7E7D8169B265}"/>
                </a:ext>
              </a:extLst>
            </p:cNvPr>
            <p:cNvSpPr txBox="1"/>
            <p:nvPr/>
          </p:nvSpPr>
          <p:spPr>
            <a:xfrm>
              <a:off x="5396687" y="2039552"/>
              <a:ext cx="274693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7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Chuẩn bị vật liệu dụng cụ</a:t>
              </a:r>
              <a:endParaRPr lang="zh-CN" altLang="en-US" sz="2667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9" name="文本框 3">
              <a:extLst>
                <a:ext uri="{FF2B5EF4-FFF2-40B4-BE49-F238E27FC236}">
                  <a16:creationId xmlns:a16="http://schemas.microsoft.com/office/drawing/2014/main" id="{EDF44054-87E1-4E85-A987-5065B1888204}"/>
                </a:ext>
              </a:extLst>
            </p:cNvPr>
            <p:cNvSpPr txBox="1"/>
            <p:nvPr/>
          </p:nvSpPr>
          <p:spPr>
            <a:xfrm>
              <a:off x="4217093" y="2008799"/>
              <a:ext cx="36332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2ED74E1C-E80E-4315-934B-589799CB4FB9}"/>
              </a:ext>
            </a:extLst>
          </p:cNvPr>
          <p:cNvSpPr/>
          <p:nvPr/>
        </p:nvSpPr>
        <p:spPr>
          <a:xfrm>
            <a:off x="1909289" y="2035909"/>
            <a:ext cx="590309" cy="2141316"/>
          </a:xfrm>
          <a:prstGeom prst="leftBrac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183F8316-B388-41E1-A9A9-35466904678C}"/>
              </a:ext>
            </a:extLst>
          </p:cNvPr>
          <p:cNvSpPr txBox="1"/>
          <p:nvPr/>
        </p:nvSpPr>
        <p:spPr>
          <a:xfrm>
            <a:off x="734546" y="2830976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 liệu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007BD-6281-412E-8D32-DC6C135CF071}"/>
              </a:ext>
            </a:extLst>
          </p:cNvPr>
          <p:cNvSpPr/>
          <p:nvPr/>
        </p:nvSpPr>
        <p:spPr>
          <a:xfrm>
            <a:off x="777750" y="5623686"/>
            <a:ext cx="128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 cụ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583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C5814E-EAC2-4004-9945-0FB9B6C23B8E}:295"/>
  <p:tag name="GENSWF_SLIDE_TITLE" val="Thông tin bài giảng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A6B79F-E417-4402-AD5C-B17B1970DD50}:327"/>
  <p:tag name="GENSWF_SLIDE_TITLE" val="Yêu cầu cần đạt"/>
  <p:tag name="ISPRING_CUSTOM_TIMING_USED" val="1"/>
  <p:tag name="ISPRING_PRESENTER_ID" val="{7A28A63E-0224-4C60-8CC6-3A21768957EE}"/>
  <p:tag name="ISPRING_SLIDE_INDENT_LEVEL" val="1"/>
  <p:tag name="GENSWF_ADVANCE_TIME" val="19.000"/>
  <p:tag name="ISPRING_SLIDE_ID_2" val="{6795AC6F-827D-42C3-BBCF-3CA6FD28204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UID" val="{35B7FB1C-8510-4983-9C14-5246D4CF371C}:320"/>
  <p:tag name="ISPRING_CUSTOM_TIMING_USED" val="1"/>
  <p:tag name="GENSWF_ADVANCE_TIME" val="5.003"/>
  <p:tag name="GENSWF_SLIDE_TITLE" val="Khám phá kiến thức"/>
  <p:tag name="ISPRING_PRESENTER_ID" val="{7A28A63E-0224-4C60-8CC6-3A21768957EE}"/>
  <p:tag name="ISPRING_SLIDE_ID_2" val="{8EFDF666-843F-47DB-A527-E37CC0608F6D}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2684</TotalTime>
  <Words>710</Words>
  <Application>Microsoft Office PowerPoint</Application>
  <PresentationFormat>Widescreen</PresentationFormat>
  <Paragraphs>91</Paragraphs>
  <Slides>26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Century Gothic</vt:lpstr>
      <vt:lpstr>Montserrat Black</vt:lpstr>
      <vt:lpstr>Segoe Print</vt:lpstr>
      <vt:lpstr>Times New Roman</vt:lpstr>
      <vt:lpstr>Wingdings 3</vt:lpstr>
      <vt:lpstr>Slice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em đã giúp bạn thỏ no bụng rồi.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114</cp:revision>
  <dcterms:created xsi:type="dcterms:W3CDTF">2023-03-09T18:58:29Z</dcterms:created>
  <dcterms:modified xsi:type="dcterms:W3CDTF">2025-11-28T08:44:15Z</dcterms:modified>
</cp:coreProperties>
</file>