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74" r:id="rId4"/>
    <p:sldId id="273" r:id="rId5"/>
    <p:sldId id="268" r:id="rId6"/>
  </p:sldIdLst>
  <p:sldSz cx="16276638" cy="9144000"/>
  <p:notesSz cx="6858000" cy="9144000"/>
  <p:defaultTex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88DFE8"/>
    <a:srgbClr val="FFCC29"/>
    <a:srgbClr val="FFDB69"/>
    <a:srgbClr val="FEF4EC"/>
    <a:srgbClr val="F688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6" d="100"/>
          <a:sy n="66" d="100"/>
        </p:scale>
        <p:origin x="-451" y="-86"/>
      </p:cViewPr>
      <p:guideLst>
        <p:guide orient="horz" pos="2880"/>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079AE0-E343-4431-9E77-3AB2AF9D83DA}" type="datetimeFigureOut">
              <a:rPr lang="en-US" smtClean="0"/>
              <a:t>8/23/2022</a:t>
            </a:fld>
            <a:endParaRPr lang="en-US"/>
          </a:p>
        </p:txBody>
      </p:sp>
      <p:sp>
        <p:nvSpPr>
          <p:cNvPr id="4" name="Slide Image Placeholder 3"/>
          <p:cNvSpPr>
            <a:spLocks noGrp="1" noRot="1" noChangeAspect="1"/>
          </p:cNvSpPr>
          <p:nvPr>
            <p:ph type="sldImg" idx="2"/>
          </p:nvPr>
        </p:nvSpPr>
        <p:spPr>
          <a:xfrm>
            <a:off x="377825" y="685800"/>
            <a:ext cx="61023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46B89-F200-43AA-B36B-6A2EF4B500BB}" type="slidenum">
              <a:rPr lang="en-US" smtClean="0"/>
              <a:t>‹#›</a:t>
            </a:fld>
            <a:endParaRPr lang="en-US"/>
          </a:p>
        </p:txBody>
      </p:sp>
    </p:spTree>
    <p:extLst>
      <p:ext uri="{BB962C8B-B14F-4D97-AF65-F5344CB8AC3E}">
        <p14:creationId xmlns:p14="http://schemas.microsoft.com/office/powerpoint/2010/main" val="4054154378"/>
      </p:ext>
    </p:extLst>
  </p:cSld>
  <p:clrMap bg1="lt1" tx1="dk1" bg2="lt2" tx2="dk2" accent1="accent1" accent2="accent2" accent3="accent3" accent4="accent4" accent5="accent5" accent6="accent6" hlink="hlink" folHlink="folHlink"/>
  <p:notesStyle>
    <a:lvl1pPr marL="0" algn="l" defTabSz="1452524" rtl="0" eaLnBrk="1" latinLnBrk="0" hangingPunct="1">
      <a:defRPr sz="1900" kern="1200">
        <a:solidFill>
          <a:schemeClr val="tx1"/>
        </a:solidFill>
        <a:latin typeface="+mn-lt"/>
        <a:ea typeface="+mn-ea"/>
        <a:cs typeface="+mn-cs"/>
      </a:defRPr>
    </a:lvl1pPr>
    <a:lvl2pPr marL="726262" algn="l" defTabSz="1452524" rtl="0" eaLnBrk="1" latinLnBrk="0" hangingPunct="1">
      <a:defRPr sz="1900" kern="1200">
        <a:solidFill>
          <a:schemeClr val="tx1"/>
        </a:solidFill>
        <a:latin typeface="+mn-lt"/>
        <a:ea typeface="+mn-ea"/>
        <a:cs typeface="+mn-cs"/>
      </a:defRPr>
    </a:lvl2pPr>
    <a:lvl3pPr marL="1452524" algn="l" defTabSz="1452524" rtl="0" eaLnBrk="1" latinLnBrk="0" hangingPunct="1">
      <a:defRPr sz="1900" kern="1200">
        <a:solidFill>
          <a:schemeClr val="tx1"/>
        </a:solidFill>
        <a:latin typeface="+mn-lt"/>
        <a:ea typeface="+mn-ea"/>
        <a:cs typeface="+mn-cs"/>
      </a:defRPr>
    </a:lvl3pPr>
    <a:lvl4pPr marL="2178787" algn="l" defTabSz="1452524" rtl="0" eaLnBrk="1" latinLnBrk="0" hangingPunct="1">
      <a:defRPr sz="1900" kern="1200">
        <a:solidFill>
          <a:schemeClr val="tx1"/>
        </a:solidFill>
        <a:latin typeface="+mn-lt"/>
        <a:ea typeface="+mn-ea"/>
        <a:cs typeface="+mn-cs"/>
      </a:defRPr>
    </a:lvl4pPr>
    <a:lvl5pPr marL="2905049" algn="l" defTabSz="1452524" rtl="0" eaLnBrk="1" latinLnBrk="0" hangingPunct="1">
      <a:defRPr sz="1900" kern="1200">
        <a:solidFill>
          <a:schemeClr val="tx1"/>
        </a:solidFill>
        <a:latin typeface="+mn-lt"/>
        <a:ea typeface="+mn-ea"/>
        <a:cs typeface="+mn-cs"/>
      </a:defRPr>
    </a:lvl5pPr>
    <a:lvl6pPr marL="3631311" algn="l" defTabSz="1452524" rtl="0" eaLnBrk="1" latinLnBrk="0" hangingPunct="1">
      <a:defRPr sz="1900" kern="1200">
        <a:solidFill>
          <a:schemeClr val="tx1"/>
        </a:solidFill>
        <a:latin typeface="+mn-lt"/>
        <a:ea typeface="+mn-ea"/>
        <a:cs typeface="+mn-cs"/>
      </a:defRPr>
    </a:lvl6pPr>
    <a:lvl7pPr marL="4357573" algn="l" defTabSz="1452524" rtl="0" eaLnBrk="1" latinLnBrk="0" hangingPunct="1">
      <a:defRPr sz="1900" kern="1200">
        <a:solidFill>
          <a:schemeClr val="tx1"/>
        </a:solidFill>
        <a:latin typeface="+mn-lt"/>
        <a:ea typeface="+mn-ea"/>
        <a:cs typeface="+mn-cs"/>
      </a:defRPr>
    </a:lvl7pPr>
    <a:lvl8pPr marL="5083835" algn="l" defTabSz="1452524" rtl="0" eaLnBrk="1" latinLnBrk="0" hangingPunct="1">
      <a:defRPr sz="1900" kern="1200">
        <a:solidFill>
          <a:schemeClr val="tx1"/>
        </a:solidFill>
        <a:latin typeface="+mn-lt"/>
        <a:ea typeface="+mn-ea"/>
        <a:cs typeface="+mn-cs"/>
      </a:defRPr>
    </a:lvl8pPr>
    <a:lvl9pPr marL="5810098" algn="l" defTabSz="1452524"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46B89-F200-43AA-B36B-6A2EF4B500BB}" type="slidenum">
              <a:rPr lang="en-US" smtClean="0"/>
              <a:t>5</a:t>
            </a:fld>
            <a:endParaRPr lang="en-US"/>
          </a:p>
        </p:txBody>
      </p:sp>
    </p:spTree>
    <p:extLst>
      <p:ext uri="{BB962C8B-B14F-4D97-AF65-F5344CB8AC3E}">
        <p14:creationId xmlns:p14="http://schemas.microsoft.com/office/powerpoint/2010/main" val="1798755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0707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4637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71084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8827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4B3276-3901-471F-8285-C92A8E75787C}"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80153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4B3276-3901-471F-8285-C92A8E75787C}"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06658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4B3276-3901-471F-8285-C92A8E75787C}" type="datetimeFigureOut">
              <a:rPr lang="en-US" smtClean="0"/>
              <a:t>8/23/2022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77644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4B3276-3901-471F-8285-C92A8E75787C}" type="datetimeFigureOut">
              <a:rPr lang="en-US" smtClean="0"/>
              <a:t>8/23/2022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78900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3276-3901-471F-8285-C92A8E75787C}" type="datetimeFigureOut">
              <a:rPr lang="en-US" smtClean="0"/>
              <a:t>8/23/2022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90407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17497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endParaRPr lang="en-US"/>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56998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5252" tIns="72626" rIns="145252" bIns="72626" rtlCol="0" anchor="ctr">
            <a:normAutofit/>
          </a:bodyPr>
          <a:lstStyle/>
          <a:p>
            <a:r>
              <a:rPr lang="en-US"/>
              <a:t>Click to edit Master title style</a:t>
            </a:r>
          </a:p>
        </p:txBody>
      </p:sp>
      <p:sp>
        <p:nvSpPr>
          <p:cNvPr id="3" name="Text Placeholder 2"/>
          <p:cNvSpPr>
            <a:spLocks noGrp="1"/>
          </p:cNvSpPr>
          <p:nvPr>
            <p:ph type="body" idx="1"/>
          </p:nvPr>
        </p:nvSpPr>
        <p:spPr>
          <a:xfrm>
            <a:off x="813832" y="2133601"/>
            <a:ext cx="14648974" cy="6034617"/>
          </a:xfrm>
          <a:prstGeom prst="rect">
            <a:avLst/>
          </a:prstGeom>
        </p:spPr>
        <p:txBody>
          <a:bodyPr vert="horz" lIns="145252" tIns="72626" rIns="145252" bIns="726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4"/>
            <a:ext cx="3797882" cy="486833"/>
          </a:xfrm>
          <a:prstGeom prst="rect">
            <a:avLst/>
          </a:prstGeom>
        </p:spPr>
        <p:txBody>
          <a:bodyPr vert="horz" lIns="145252" tIns="72626" rIns="145252" bIns="72626" rtlCol="0" anchor="ctr"/>
          <a:lstStyle>
            <a:lvl1pPr algn="l">
              <a:defRPr sz="1900">
                <a:solidFill>
                  <a:schemeClr val="tx1">
                    <a:tint val="75000"/>
                  </a:schemeClr>
                </a:solidFill>
              </a:defRPr>
            </a:lvl1pPr>
          </a:lstStyle>
          <a:p>
            <a:fld id="{774B3276-3901-471F-8285-C92A8E75787C}" type="datetimeFigureOut">
              <a:rPr lang="en-US" smtClean="0"/>
              <a:t>8/23/2022</a:t>
            </a:fld>
            <a:endParaRPr lang="en-US"/>
          </a:p>
        </p:txBody>
      </p:sp>
      <p:sp>
        <p:nvSpPr>
          <p:cNvPr id="5" name="Footer Placeholder 4"/>
          <p:cNvSpPr>
            <a:spLocks noGrp="1"/>
          </p:cNvSpPr>
          <p:nvPr>
            <p:ph type="ftr" sz="quarter" idx="3"/>
          </p:nvPr>
        </p:nvSpPr>
        <p:spPr>
          <a:xfrm>
            <a:off x="5561185" y="8475134"/>
            <a:ext cx="5154269" cy="486833"/>
          </a:xfrm>
          <a:prstGeom prst="rect">
            <a:avLst/>
          </a:prstGeom>
        </p:spPr>
        <p:txBody>
          <a:bodyPr vert="horz" lIns="145252" tIns="72626" rIns="145252" bIns="72626" rtlCol="0" anchor="ctr"/>
          <a:lstStyle>
            <a:lvl1pPr algn="ctr">
              <a:defRPr sz="1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4"/>
            <a:ext cx="3797882" cy="486833"/>
          </a:xfrm>
          <a:prstGeom prst="rect">
            <a:avLst/>
          </a:prstGeom>
        </p:spPr>
        <p:txBody>
          <a:bodyPr vert="horz" lIns="145252" tIns="72626" rIns="145252" bIns="72626" rtlCol="0" anchor="ctr"/>
          <a:lstStyle>
            <a:lvl1pPr algn="r">
              <a:defRPr sz="1900">
                <a:solidFill>
                  <a:schemeClr val="tx1">
                    <a:tint val="75000"/>
                  </a:schemeClr>
                </a:solidFill>
              </a:defRPr>
            </a:lvl1pPr>
          </a:lstStyle>
          <a:p>
            <a:fld id="{4356E0E0-0191-4DF9-B347-48BEABCB12B3}" type="slidenum">
              <a:rPr lang="en-US" smtClean="0"/>
              <a:t>‹#›</a:t>
            </a:fld>
            <a:endParaRPr lang="en-US"/>
          </a:p>
        </p:txBody>
      </p:sp>
    </p:spTree>
    <p:extLst>
      <p:ext uri="{BB962C8B-B14F-4D97-AF65-F5344CB8AC3E}">
        <p14:creationId xmlns:p14="http://schemas.microsoft.com/office/powerpoint/2010/main" val="2265790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2524" rtl="0" eaLnBrk="1" latinLnBrk="0" hangingPunct="1">
        <a:spcBef>
          <a:spcPct val="0"/>
        </a:spcBef>
        <a:buNone/>
        <a:defRPr sz="7000" kern="1200">
          <a:solidFill>
            <a:schemeClr val="tx1"/>
          </a:solidFill>
          <a:latin typeface="+mj-lt"/>
          <a:ea typeface="+mj-ea"/>
          <a:cs typeface="+mj-cs"/>
        </a:defRPr>
      </a:lvl1pPr>
    </p:titleStyle>
    <p:bodyStyle>
      <a:lvl1pPr marL="544697" indent="-544697" algn="l" defTabSz="1452524" rtl="0" eaLnBrk="1" latinLnBrk="0" hangingPunct="1">
        <a:spcBef>
          <a:spcPct val="20000"/>
        </a:spcBef>
        <a:buFont typeface="Arial" pitchFamily="34" charset="0"/>
        <a:buChar char="•"/>
        <a:defRPr sz="5100" kern="1200">
          <a:solidFill>
            <a:schemeClr val="tx1"/>
          </a:solidFill>
          <a:latin typeface="+mn-lt"/>
          <a:ea typeface="+mn-ea"/>
          <a:cs typeface="+mn-cs"/>
        </a:defRPr>
      </a:lvl1pPr>
      <a:lvl2pPr marL="1180176" indent="-453914" algn="l" defTabSz="1452524"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815656" indent="-363131" algn="l" defTabSz="1452524"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41918"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268180"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pic>
        <p:nvPicPr>
          <p:cNvPr id="8"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5719" y="5208617"/>
            <a:ext cx="4445000" cy="3897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chemeClr val="bg1"/>
                </a:solidFill>
                <a:latin typeface="Times New Roman" pitchFamily="18" charset="0"/>
              </a:rPr>
              <a:t>TRƯỜNG TIỂU HỌC ……</a:t>
            </a:r>
          </a:p>
        </p:txBody>
      </p:sp>
      <p:sp>
        <p:nvSpPr>
          <p:cNvPr id="10" name="Text Box 14"/>
          <p:cNvSpPr txBox="1">
            <a:spLocks noChangeArrowheads="1"/>
          </p:cNvSpPr>
          <p:nvPr/>
        </p:nvSpPr>
        <p:spPr bwMode="auto">
          <a:xfrm>
            <a:off x="1496219" y="4343401"/>
            <a:ext cx="13500099" cy="1591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Đạo đức lớp 3</a:t>
            </a:r>
          </a:p>
          <a:p>
            <a:pPr algn="ctr" eaLnBrk="1" hangingPunct="1">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4: EM HAM HỌC HỎI (T2)</a:t>
            </a:r>
          </a:p>
        </p:txBody>
      </p:sp>
      <p:sp>
        <p:nvSpPr>
          <p:cNvPr id="11" name="Text Box 17"/>
          <p:cNvSpPr txBox="1">
            <a:spLocks noChangeArrowheads="1"/>
          </p:cNvSpPr>
          <p:nvPr/>
        </p:nvSpPr>
        <p:spPr bwMode="auto">
          <a:xfrm>
            <a:off x="2480250" y="2460115"/>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12"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672" y="6019799"/>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p:cNvCxnSpPr/>
          <p:nvPr/>
        </p:nvCxnSpPr>
        <p:spPr>
          <a:xfrm flipV="1">
            <a:off x="5407784" y="1447800"/>
            <a:ext cx="5985862" cy="0"/>
          </a:xfrm>
          <a:prstGeom prst="line">
            <a:avLst/>
          </a:prstGeom>
          <a:ln>
            <a:solidFill>
              <a:schemeClr val="bg1"/>
            </a:solidFill>
          </a:ln>
        </p:spPr>
        <p:style>
          <a:lnRef idx="2">
            <a:schemeClr val="dk1"/>
          </a:lnRef>
          <a:fillRef idx="0">
            <a:schemeClr val="dk1"/>
          </a:fillRef>
          <a:effectRef idx="1">
            <a:schemeClr val="dk1"/>
          </a:effectRef>
          <a:fontRef idx="minor">
            <a:schemeClr val="tx1"/>
          </a:fontRef>
        </p:style>
      </p:cxnSp>
      <p:pic>
        <p:nvPicPr>
          <p:cNvPr id="14" name="Picture 7" descr="BƯỚM 58"/>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1308424">
            <a:off x="14263487" y="307883"/>
            <a:ext cx="1162751" cy="1516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8" descr="animal-14[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417220" flipH="1">
            <a:off x="2891907" y="6715346"/>
            <a:ext cx="1069334" cy="777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5"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a:off x="14692416" y="-109904"/>
            <a:ext cx="1382714" cy="1653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25731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11"/>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11"/>
                                        </p:tgtEl>
                                        <p:attrNameLst>
                                          <p:attrName>style.color</p:attrName>
                                        </p:attrNameLst>
                                      </p:cBhvr>
                                      <p:by>
                                        <p:hsl h="7200000" s="0" l="0"/>
                                      </p:by>
                                    </p:animClr>
                                    <p:animClr clrSpc="hsl" dir="cw">
                                      <p:cBhvr>
                                        <p:cTn id="9" dur="2000" fill="hold"/>
                                        <p:tgtEl>
                                          <p:spTgt spid="11"/>
                                        </p:tgtEl>
                                        <p:attrNameLst>
                                          <p:attrName>fillcolor</p:attrName>
                                        </p:attrNameLst>
                                      </p:cBhvr>
                                      <p:by>
                                        <p:hsl h="7200000" s="0" l="0"/>
                                      </p:by>
                                    </p:animClr>
                                    <p:animClr clrSpc="hsl" dir="cw">
                                      <p:cBhvr>
                                        <p:cTn id="10" dur="2000" fill="hold"/>
                                        <p:tgtEl>
                                          <p:spTgt spid="11"/>
                                        </p:tgtEl>
                                        <p:attrNameLst>
                                          <p:attrName>stroke.color</p:attrName>
                                        </p:attrNameLst>
                                      </p:cBhvr>
                                      <p:by>
                                        <p:hsl h="7200000" s="0" l="0"/>
                                      </p:by>
                                    </p:animClr>
                                    <p:set>
                                      <p:cBhvr>
                                        <p:cTn id="11" dur="20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436675"/>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236910" y="0"/>
            <a:ext cx="5492209" cy="930735"/>
            <a:chOff x="4539228" y="172432"/>
            <a:chExt cx="5399539" cy="930735"/>
          </a:xfrm>
        </p:grpSpPr>
        <p:grpSp>
          <p:nvGrpSpPr>
            <p:cNvPr id="3" name="Group 2"/>
            <p:cNvGrpSpPr/>
            <p:nvPr/>
          </p:nvGrpSpPr>
          <p:grpSpPr>
            <a:xfrm>
              <a:off x="4539228" y="172432"/>
              <a:ext cx="5399539" cy="930735"/>
              <a:chOff x="4539228" y="172432"/>
              <a:chExt cx="5399539" cy="930735"/>
            </a:xfrm>
          </p:grpSpPr>
          <p:sp>
            <p:nvSpPr>
              <p:cNvPr id="5" name="TextBox 4"/>
              <p:cNvSpPr txBox="1"/>
              <p:nvPr/>
            </p:nvSpPr>
            <p:spPr>
              <a:xfrm>
                <a:off x="4539228" y="172432"/>
                <a:ext cx="5399539" cy="523220"/>
              </a:xfrm>
              <a:prstGeom prst="rect">
                <a:avLst/>
              </a:prstGeom>
              <a:solidFill>
                <a:schemeClr val="bg1"/>
              </a:solidFill>
            </p:spPr>
            <p:txBody>
              <a:bodyPr wrap="none" rtlCol="0">
                <a:spAutoFit/>
              </a:bodyPr>
              <a:lstStyle/>
              <a:p>
                <a:r>
                  <a:rPr lang="en-US" sz="2800">
                    <a:solidFill>
                      <a:srgbClr val="0000CC"/>
                    </a:solidFill>
                    <a:latin typeface="Times New Roman" pitchFamily="18" charset="0"/>
                    <a:cs typeface="Times New Roman" pitchFamily="18" charset="0"/>
                  </a:rPr>
                  <a:t>Thứ……ngày…..tháng…..năm…….</a:t>
                </a:r>
              </a:p>
            </p:txBody>
          </p:sp>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gr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6" name="Text Box 14"/>
          <p:cNvSpPr txBox="1">
            <a:spLocks noChangeArrowheads="1"/>
          </p:cNvSpPr>
          <p:nvPr/>
        </p:nvSpPr>
        <p:spPr bwMode="auto">
          <a:xfrm>
            <a:off x="1034383" y="1524000"/>
            <a:ext cx="11828336"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600" b="1" u="sng">
                <a:solidFill>
                  <a:srgbClr val="FF0000"/>
                </a:solidFill>
                <a:latin typeface="Times New Roman" pitchFamily="18" charset="0"/>
              </a:rPr>
              <a:t>3. Kể chuyện theo tranh và thảo luận cùng bạn</a:t>
            </a:r>
          </a:p>
        </p:txBody>
      </p:sp>
      <p:sp>
        <p:nvSpPr>
          <p:cNvPr id="10" name="Text Box 14">
            <a:extLst>
              <a:ext uri="{FF2B5EF4-FFF2-40B4-BE49-F238E27FC236}">
                <a16:creationId xmlns:a16="http://schemas.microsoft.com/office/drawing/2014/main" xmlns="" id="{C031A6FE-6AD0-4413-9171-D9019EC00CF3}"/>
              </a:ext>
            </a:extLst>
          </p:cNvPr>
          <p:cNvSpPr txBox="1">
            <a:spLocks noChangeArrowheads="1"/>
          </p:cNvSpPr>
          <p:nvPr/>
        </p:nvSpPr>
        <p:spPr bwMode="auto">
          <a:xfrm>
            <a:off x="4480719" y="898134"/>
            <a:ext cx="7026385"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latin typeface="Times New Roman" pitchFamily="18" charset="0"/>
              </a:rPr>
              <a:t>Bài 4: EM HAM HỌC HỎI (T1)</a:t>
            </a:r>
          </a:p>
        </p:txBody>
      </p:sp>
      <p:pic>
        <p:nvPicPr>
          <p:cNvPr id="8" name="Picture 7">
            <a:extLst>
              <a:ext uri="{FF2B5EF4-FFF2-40B4-BE49-F238E27FC236}">
                <a16:creationId xmlns:a16="http://schemas.microsoft.com/office/drawing/2014/main" xmlns="" id="{0D5EBDD9-6D2E-4903-8BAE-2D8710D85DC2}"/>
              </a:ext>
            </a:extLst>
          </p:cNvPr>
          <p:cNvPicPr>
            <a:picLocks noChangeAspect="1"/>
          </p:cNvPicPr>
          <p:nvPr/>
        </p:nvPicPr>
        <p:blipFill rotWithShape="1">
          <a:blip r:embed="rId2"/>
          <a:srcRect l="1253" t="4789" r="4161" b="16389"/>
          <a:stretch/>
        </p:blipFill>
        <p:spPr>
          <a:xfrm>
            <a:off x="342928" y="2262845"/>
            <a:ext cx="8275582" cy="6725249"/>
          </a:xfrm>
          <a:prstGeom prst="rect">
            <a:avLst/>
          </a:prstGeom>
        </p:spPr>
      </p:pic>
      <p:sp>
        <p:nvSpPr>
          <p:cNvPr id="11" name="Rectangle 10">
            <a:extLst>
              <a:ext uri="{FF2B5EF4-FFF2-40B4-BE49-F238E27FC236}">
                <a16:creationId xmlns:a16="http://schemas.microsoft.com/office/drawing/2014/main" xmlns="" id="{7D5204B8-A521-4960-AA14-0B058A09A766}"/>
              </a:ext>
            </a:extLst>
          </p:cNvPr>
          <p:cNvSpPr/>
          <p:nvPr/>
        </p:nvSpPr>
        <p:spPr>
          <a:xfrm>
            <a:off x="8810743" y="2818685"/>
            <a:ext cx="6604135" cy="1015663"/>
          </a:xfrm>
          <a:prstGeom prst="rect">
            <a:avLst/>
          </a:prstGeom>
        </p:spPr>
        <p:txBody>
          <a:bodyPr wrap="square">
            <a:spAutoFit/>
          </a:bodyPr>
          <a:lstStyle/>
          <a:p>
            <a:pPr algn="just"/>
            <a:r>
              <a:rPr lang="nl-NL" sz="3000" b="1">
                <a:solidFill>
                  <a:srgbClr val="FF0000"/>
                </a:solidFill>
                <a:latin typeface="Times New Roman" pitchFamily="18" charset="0"/>
                <a:cs typeface="Times New Roman" pitchFamily="18" charset="0"/>
              </a:rPr>
              <a:t>a) Bảo có phải là người ham học hỏi không? Vì sao?</a:t>
            </a:r>
            <a:endParaRPr lang="en-US" sz="3000">
              <a:solidFill>
                <a:srgbClr val="FF0000"/>
              </a:solidFill>
            </a:endParaRPr>
          </a:p>
        </p:txBody>
      </p:sp>
      <p:sp>
        <p:nvSpPr>
          <p:cNvPr id="12" name="Rectangle 11">
            <a:extLst>
              <a:ext uri="{FF2B5EF4-FFF2-40B4-BE49-F238E27FC236}">
                <a16:creationId xmlns:a16="http://schemas.microsoft.com/office/drawing/2014/main" xmlns="" id="{0292C575-FF45-46C8-B355-21E9D913C112}"/>
              </a:ext>
            </a:extLst>
          </p:cNvPr>
          <p:cNvSpPr/>
          <p:nvPr/>
        </p:nvSpPr>
        <p:spPr>
          <a:xfrm>
            <a:off x="8810743" y="3962400"/>
            <a:ext cx="6604135" cy="3785652"/>
          </a:xfrm>
          <a:prstGeom prst="rect">
            <a:avLst/>
          </a:prstGeom>
        </p:spPr>
        <p:txBody>
          <a:bodyPr wrap="square">
            <a:spAutoFit/>
          </a:bodyPr>
          <a:lstStyle/>
          <a:p>
            <a:pPr algn="just"/>
            <a:r>
              <a:rPr lang="nl-NL" sz="3000" b="1">
                <a:solidFill>
                  <a:srgbClr val="0000FF"/>
                </a:solidFill>
                <a:latin typeface="Times New Roman" pitchFamily="18" charset="0"/>
                <a:cs typeface="Times New Roman" pitchFamily="18" charset="0"/>
              </a:rPr>
              <a:t>- Trong câu chuyện này Bảo không phải là người ham học hỏi, vì khi gặp bài toán khó, Bảo đã không tham gia thảo luận cùng các bạn và cũng không nhờ sự hướng dẫn của cô giáo. Ngoài ra, Bảo chưa thể hiện được sự kiên trì, quyết tâm dẫn đến không muốn tiếp tục thực hiện bài toán.</a:t>
            </a:r>
            <a:endParaRPr lang="en-US" sz="3000"/>
          </a:p>
        </p:txBody>
      </p:sp>
      <p:sp>
        <p:nvSpPr>
          <p:cNvPr id="13" name="Rectangle 12">
            <a:extLst>
              <a:ext uri="{FF2B5EF4-FFF2-40B4-BE49-F238E27FC236}">
                <a16:creationId xmlns:a16="http://schemas.microsoft.com/office/drawing/2014/main" xmlns="" id="{99C6401F-DC10-467F-9C8C-1AED133D92CB}"/>
              </a:ext>
            </a:extLst>
          </p:cNvPr>
          <p:cNvSpPr/>
          <p:nvPr/>
        </p:nvSpPr>
        <p:spPr>
          <a:xfrm>
            <a:off x="8780421" y="2830309"/>
            <a:ext cx="6604135" cy="1077218"/>
          </a:xfrm>
          <a:prstGeom prst="rect">
            <a:avLst/>
          </a:prstGeom>
        </p:spPr>
        <p:txBody>
          <a:bodyPr wrap="square">
            <a:spAutoFit/>
          </a:bodyPr>
          <a:lstStyle/>
          <a:p>
            <a:pPr algn="just"/>
            <a:r>
              <a:rPr lang="nl-NL" sz="3200" b="1">
                <a:solidFill>
                  <a:srgbClr val="FF0000"/>
                </a:solidFill>
                <a:latin typeface="Times New Roman" pitchFamily="18" charset="0"/>
                <a:cs typeface="Times New Roman" pitchFamily="18" charset="0"/>
              </a:rPr>
              <a:t>b) Theo em, việc ham học hỏi có lợi ích gì?</a:t>
            </a:r>
            <a:endParaRPr lang="en-US" sz="3200">
              <a:solidFill>
                <a:srgbClr val="FF0000"/>
              </a:solidFill>
            </a:endParaRPr>
          </a:p>
        </p:txBody>
      </p:sp>
      <p:sp>
        <p:nvSpPr>
          <p:cNvPr id="14" name="Rectangle 13">
            <a:extLst>
              <a:ext uri="{FF2B5EF4-FFF2-40B4-BE49-F238E27FC236}">
                <a16:creationId xmlns:a16="http://schemas.microsoft.com/office/drawing/2014/main" xmlns="" id="{11BD50CB-0B6F-4E24-926D-A3B10B63E1FA}"/>
              </a:ext>
            </a:extLst>
          </p:cNvPr>
          <p:cNvSpPr/>
          <p:nvPr/>
        </p:nvSpPr>
        <p:spPr>
          <a:xfrm>
            <a:off x="8810742" y="3980706"/>
            <a:ext cx="6604135" cy="2554545"/>
          </a:xfrm>
          <a:prstGeom prst="rect">
            <a:avLst/>
          </a:prstGeom>
        </p:spPr>
        <p:txBody>
          <a:bodyPr wrap="square">
            <a:spAutoFit/>
          </a:bodyPr>
          <a:lstStyle/>
          <a:p>
            <a:pPr algn="just"/>
            <a:r>
              <a:rPr lang="nl-NL" sz="3200" b="1">
                <a:solidFill>
                  <a:srgbClr val="0000FF"/>
                </a:solidFill>
                <a:latin typeface="Times New Roman" pitchFamily="18" charset="0"/>
                <a:cs typeface="Times New Roman" pitchFamily="18" charset="0"/>
              </a:rPr>
              <a:t>- Một số lợi ích của việc ham học hỏi: thông minh hơn, biết được nhiều điều mới mẻ, đem lại niềm vui, trò chuyện tốt hơn với nhiều người, rèn luyện tính siêng năng, kiên trì.</a:t>
            </a:r>
            <a:endParaRPr lang="en-US" sz="3200"/>
          </a:p>
        </p:txBody>
      </p:sp>
    </p:spTree>
    <p:extLst>
      <p:ext uri="{BB962C8B-B14F-4D97-AF65-F5344CB8AC3E}">
        <p14:creationId xmlns:p14="http://schemas.microsoft.com/office/powerpoint/2010/main" val="171896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xit" presetSubtype="10" fill="hold" grpId="1" nodeType="clickEffect">
                                  <p:stCondLst>
                                    <p:cond delay="0"/>
                                  </p:stCondLst>
                                  <p:childTnLst>
                                    <p:animEffect transition="out" filter="blinds(horizontal)">
                                      <p:cBhvr>
                                        <p:cTn id="26" dur="500"/>
                                        <p:tgtEl>
                                          <p:spTgt spid="11"/>
                                        </p:tgtEl>
                                      </p:cBhvr>
                                    </p:animEffect>
                                    <p:set>
                                      <p:cBhvr>
                                        <p:cTn id="27" dur="1" fill="hold">
                                          <p:stCondLst>
                                            <p:cond delay="499"/>
                                          </p:stCondLst>
                                        </p:cTn>
                                        <p:tgtEl>
                                          <p:spTgt spid="11"/>
                                        </p:tgtEl>
                                        <p:attrNameLst>
                                          <p:attrName>style.visibility</p:attrName>
                                        </p:attrNameLst>
                                      </p:cBhvr>
                                      <p:to>
                                        <p:strVal val="hidden"/>
                                      </p:to>
                                    </p:set>
                                  </p:childTnLst>
                                </p:cTn>
                              </p:par>
                              <p:par>
                                <p:cTn id="28" presetID="3" presetClass="exit" presetSubtype="10" fill="hold" grpId="1" nodeType="withEffect">
                                  <p:stCondLst>
                                    <p:cond delay="0"/>
                                  </p:stCondLst>
                                  <p:childTnLst>
                                    <p:animEffect transition="out" filter="blinds(horizontal)">
                                      <p:cBhvr>
                                        <p:cTn id="29" dur="500"/>
                                        <p:tgtEl>
                                          <p:spTgt spid="12"/>
                                        </p:tgtEl>
                                      </p:cBhvr>
                                    </p:animEffect>
                                    <p:set>
                                      <p:cBhvr>
                                        <p:cTn id="30" dur="1" fill="hold">
                                          <p:stCondLst>
                                            <p:cond delay="499"/>
                                          </p:stCondLst>
                                        </p:cTn>
                                        <p:tgtEl>
                                          <p:spTgt spid="1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1" grpId="0"/>
      <p:bldP spid="11" grpId="1"/>
      <p:bldP spid="12" grpId="0"/>
      <p:bldP spid="12" grpId="1"/>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236910" y="0"/>
            <a:ext cx="5492209" cy="930735"/>
            <a:chOff x="4539228" y="172432"/>
            <a:chExt cx="5399539" cy="930735"/>
          </a:xfrm>
        </p:grpSpPr>
        <p:grpSp>
          <p:nvGrpSpPr>
            <p:cNvPr id="3" name="Group 2"/>
            <p:cNvGrpSpPr/>
            <p:nvPr/>
          </p:nvGrpSpPr>
          <p:grpSpPr>
            <a:xfrm>
              <a:off x="4539228" y="172432"/>
              <a:ext cx="5399539" cy="930735"/>
              <a:chOff x="4539228" y="172432"/>
              <a:chExt cx="5399539" cy="930735"/>
            </a:xfrm>
          </p:grpSpPr>
          <p:sp>
            <p:nvSpPr>
              <p:cNvPr id="5" name="TextBox 4"/>
              <p:cNvSpPr txBox="1"/>
              <p:nvPr/>
            </p:nvSpPr>
            <p:spPr>
              <a:xfrm>
                <a:off x="4539228" y="172432"/>
                <a:ext cx="5399539" cy="523220"/>
              </a:xfrm>
              <a:prstGeom prst="rect">
                <a:avLst/>
              </a:prstGeom>
              <a:solidFill>
                <a:schemeClr val="bg1"/>
              </a:solidFill>
            </p:spPr>
            <p:txBody>
              <a:bodyPr wrap="none" rtlCol="0">
                <a:spAutoFit/>
              </a:bodyPr>
              <a:lstStyle/>
              <a:p>
                <a:r>
                  <a:rPr lang="en-US" sz="2800">
                    <a:solidFill>
                      <a:srgbClr val="0000CC"/>
                    </a:solidFill>
                    <a:latin typeface="Times New Roman" pitchFamily="18" charset="0"/>
                    <a:cs typeface="Times New Roman" pitchFamily="18" charset="0"/>
                  </a:rPr>
                  <a:t>Thứ……ngày…..tháng…..năm…….</a:t>
                </a:r>
              </a:p>
            </p:txBody>
          </p:sp>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gr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1" name="Text Box 14">
            <a:extLst>
              <a:ext uri="{FF2B5EF4-FFF2-40B4-BE49-F238E27FC236}">
                <a16:creationId xmlns:a16="http://schemas.microsoft.com/office/drawing/2014/main" xmlns="" id="{1191C968-8AAD-40E7-9BEA-5FCDD47509DF}"/>
              </a:ext>
            </a:extLst>
          </p:cNvPr>
          <p:cNvSpPr txBox="1">
            <a:spLocks noChangeArrowheads="1"/>
          </p:cNvSpPr>
          <p:nvPr/>
        </p:nvSpPr>
        <p:spPr bwMode="auto">
          <a:xfrm>
            <a:off x="4480719" y="898134"/>
            <a:ext cx="7026385"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latin typeface="Times New Roman" pitchFamily="18" charset="0"/>
              </a:rPr>
              <a:t>Bài 4: EM HAM HỌC HỎI (T2)</a:t>
            </a:r>
          </a:p>
        </p:txBody>
      </p:sp>
      <p:sp>
        <p:nvSpPr>
          <p:cNvPr id="7" name="Rectangle 6"/>
          <p:cNvSpPr/>
          <p:nvPr/>
        </p:nvSpPr>
        <p:spPr>
          <a:xfrm>
            <a:off x="1204119" y="4302696"/>
            <a:ext cx="12649200" cy="538609"/>
          </a:xfrm>
          <a:prstGeom prst="rect">
            <a:avLst/>
          </a:prstGeom>
        </p:spPr>
        <p:txBody>
          <a:bodyPr wrap="square">
            <a:spAutoFit/>
          </a:bodyPr>
          <a:lstStyle/>
          <a:p>
            <a:r>
              <a:rPr lang="nl-NL" b="1" dirty="0"/>
              <a:t>Nói về những lợi ích của việc ham học hỏi</a:t>
            </a:r>
            <a:endParaRPr lang="en-US" dirty="0"/>
          </a:p>
        </p:txBody>
      </p:sp>
    </p:spTree>
    <p:extLst>
      <p:ext uri="{BB962C8B-B14F-4D97-AF65-F5344CB8AC3E}">
        <p14:creationId xmlns:p14="http://schemas.microsoft.com/office/powerpoint/2010/main" val="1250259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 descr="Anh dep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719" y="218988"/>
            <a:ext cx="14417345" cy="8459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WordArt 3"/>
          <p:cNvSpPr>
            <a:spLocks noChangeArrowheads="1" noChangeShapeType="1" noTextEdit="1"/>
          </p:cNvSpPr>
          <p:nvPr/>
        </p:nvSpPr>
        <p:spPr bwMode="auto">
          <a:xfrm>
            <a:off x="1966119" y="3657600"/>
            <a:ext cx="12649200" cy="15827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311788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0" fill="hold"/>
                                        <p:tgtEl>
                                          <p:spTgt spid="25"/>
                                        </p:tgtEl>
                                        <p:attrNameLst>
                                          <p:attrName>ppt_w</p:attrName>
                                        </p:attrNameLst>
                                      </p:cBhvr>
                                      <p:tavLst>
                                        <p:tav tm="0">
                                          <p:val>
                                            <p:fltVal val="0"/>
                                          </p:val>
                                        </p:tav>
                                        <p:tav tm="100000">
                                          <p:val>
                                            <p:strVal val="#ppt_w"/>
                                          </p:val>
                                        </p:tav>
                                      </p:tavLst>
                                    </p:anim>
                                    <p:anim calcmode="lin" valueType="num">
                                      <p:cBhvr>
                                        <p:cTn id="8" dur="5000" fill="hold"/>
                                        <p:tgtEl>
                                          <p:spTgt spid="25"/>
                                        </p:tgtEl>
                                        <p:attrNameLst>
                                          <p:attrName>ppt_h</p:attrName>
                                        </p:attrNameLst>
                                      </p:cBhvr>
                                      <p:tavLst>
                                        <p:tav tm="0">
                                          <p:val>
                                            <p:fltVal val="0"/>
                                          </p:val>
                                        </p:tav>
                                        <p:tav tm="100000">
                                          <p:val>
                                            <p:strVal val="#ppt_h"/>
                                          </p:val>
                                        </p:tav>
                                      </p:tavLst>
                                    </p:anim>
                                    <p:animEffect transition="in" filter="fade">
                                      <p:cBhvr>
                                        <p:cTn id="9" dur="5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1047</TotalTime>
  <Words>243</Words>
  <Application>Microsoft Office PowerPoint</Application>
  <PresentationFormat>Custom</PresentationFormat>
  <Paragraphs>20</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184</cp:revision>
  <dcterms:created xsi:type="dcterms:W3CDTF">2022-07-10T01:37:20Z</dcterms:created>
  <dcterms:modified xsi:type="dcterms:W3CDTF">2022-08-23T14:58:51Z</dcterms:modified>
</cp:coreProperties>
</file>