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Bricolage Grotesque Semi Bold" panose="020B0604020202020204" charset="0"/>
      <p:regular r:id="rId16"/>
    </p:embeddedFont>
    <p:embeddedFont>
      <p:font typeface="Inter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542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-3-7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-3-4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70243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Đạo Đức: Đi Học Đúng Giờ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Bài học này giúp học sinh hình thành phẩm chất chăm chỉ và năng lực điều chỉnh hành vi, tập trung vào việc đi học đúng giờ.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3425" y="576263"/>
            <a:ext cx="5373767" cy="523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Tích Hợp Quyền Con Người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1650206"/>
            <a:ext cx="6326148" cy="632614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78447" y="1650206"/>
            <a:ext cx="6326148" cy="2144792"/>
          </a:xfrm>
          <a:prstGeom prst="roundRect">
            <a:avLst>
              <a:gd name="adj" fmla="val 4104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617" y="1867376"/>
            <a:ext cx="628650" cy="6286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68496" y="2040255"/>
            <a:ext cx="282893" cy="28289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795617" y="2705576"/>
            <a:ext cx="2619375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Quyền Được Đi Học</a:t>
            </a:r>
            <a:endParaRPr lang="en-US" sz="2050" dirty="0"/>
          </a:p>
        </p:txBody>
      </p:sp>
      <p:sp>
        <p:nvSpPr>
          <p:cNvPr id="8" name="Text 3"/>
          <p:cNvSpPr/>
          <p:nvPr/>
        </p:nvSpPr>
        <p:spPr>
          <a:xfrm>
            <a:off x="7795617" y="3242548"/>
            <a:ext cx="5891808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Mỗi trẻ em đều có quyền được đến trường và học tập.</a:t>
            </a:r>
            <a:endParaRPr lang="en-US" sz="1650" dirty="0"/>
          </a:p>
        </p:txBody>
      </p:sp>
      <p:sp>
        <p:nvSpPr>
          <p:cNvPr id="9" name="Shape 4"/>
          <p:cNvSpPr/>
          <p:nvPr/>
        </p:nvSpPr>
        <p:spPr>
          <a:xfrm>
            <a:off x="7578447" y="4004548"/>
            <a:ext cx="6326148" cy="2144792"/>
          </a:xfrm>
          <a:prstGeom prst="roundRect">
            <a:avLst>
              <a:gd name="adj" fmla="val 4104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617" y="4221718"/>
            <a:ext cx="628650" cy="628650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68496" y="4394597"/>
            <a:ext cx="282893" cy="282893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795617" y="5059918"/>
            <a:ext cx="2619375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Bổn Phận Xã Hội</a:t>
            </a:r>
            <a:endParaRPr lang="en-US" sz="2050" dirty="0"/>
          </a:p>
        </p:txBody>
      </p:sp>
      <p:sp>
        <p:nvSpPr>
          <p:cNvPr id="13" name="Text 6"/>
          <p:cNvSpPr/>
          <p:nvPr/>
        </p:nvSpPr>
        <p:spPr>
          <a:xfrm>
            <a:off x="7795617" y="5596890"/>
            <a:ext cx="5891808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Trẻ em có bổn phận đóng góp cho cộng đồng xã hội.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89302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Khởi Động Bài Học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389643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Chúng ta sẽ bắt đầu bài học với bài hát quen thuộc: </a:t>
            </a:r>
            <a:r>
              <a:rPr lang="en-US" sz="1750" dirty="0">
                <a:solidFill>
                  <a:srgbClr val="E7BF6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"Đi Học"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51449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Dù đến trường cùng ba mẹ hay một mình, việc đi học đúng giờ mang lại lợi ích gì và cần làm gì để thực hiện điều đó?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09618"/>
            <a:ext cx="1111150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Khám Phá Vấn Đề: Lợi Ích Của Việc Đi Học Đúng Giờ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451675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Quan sát tranh và thảo luận nhóm đôi để trả lời các câu hỏi: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134808"/>
            <a:ext cx="4196358" cy="2320409"/>
          </a:xfrm>
          <a:prstGeom prst="roundRect">
            <a:avLst>
              <a:gd name="adj" fmla="val 410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81" y="5029200"/>
            <a:ext cx="272177" cy="272177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579" y="7288649"/>
            <a:ext cx="272177" cy="27217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164431" y="55054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Tranh Vẽ Gì?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164431" y="5995868"/>
            <a:ext cx="34550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Mô tả nội dung bức tranh và lời thoại.</a:t>
            </a:r>
            <a:endParaRPr lang="en-US" sz="1750" dirty="0"/>
          </a:p>
        </p:txBody>
      </p:sp>
      <p:sp>
        <p:nvSpPr>
          <p:cNvPr id="10" name="Shape 5"/>
          <p:cNvSpPr/>
          <p:nvPr/>
        </p:nvSpPr>
        <p:spPr>
          <a:xfrm>
            <a:off x="5216962" y="5134808"/>
            <a:ext cx="4196358" cy="2320409"/>
          </a:xfrm>
          <a:prstGeom prst="roundRect">
            <a:avLst>
              <a:gd name="adj" fmla="val 410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353" y="5029200"/>
            <a:ext cx="272177" cy="272177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751" y="7288649"/>
            <a:ext cx="272177" cy="272177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5587603" y="5505450"/>
            <a:ext cx="30513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Đồng Tình Hay Không?</a:t>
            </a:r>
            <a:endParaRPr lang="en-US" sz="2200" dirty="0"/>
          </a:p>
        </p:txBody>
      </p:sp>
      <p:sp>
        <p:nvSpPr>
          <p:cNvPr id="14" name="Text 7"/>
          <p:cNvSpPr/>
          <p:nvPr/>
        </p:nvSpPr>
        <p:spPr>
          <a:xfrm>
            <a:off x="5587603" y="5995868"/>
            <a:ext cx="34550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 đồng tình hay không đồng tình với việc làm của bạn nào? Vì sao?</a:t>
            </a:r>
            <a:endParaRPr lang="en-US" sz="1750" dirty="0"/>
          </a:p>
        </p:txBody>
      </p:sp>
      <p:sp>
        <p:nvSpPr>
          <p:cNvPr id="15" name="Shape 8"/>
          <p:cNvSpPr/>
          <p:nvPr/>
        </p:nvSpPr>
        <p:spPr>
          <a:xfrm>
            <a:off x="9640133" y="5134808"/>
            <a:ext cx="4196358" cy="2320409"/>
          </a:xfrm>
          <a:prstGeom prst="roundRect">
            <a:avLst>
              <a:gd name="adj" fmla="val 410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525" y="5029200"/>
            <a:ext cx="272177" cy="272177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9923" y="7288649"/>
            <a:ext cx="272177" cy="272177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0010775" y="55054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Lợi Ích Là Gì?</a:t>
            </a:r>
            <a:endParaRPr lang="en-US" sz="2200" dirty="0"/>
          </a:p>
        </p:txBody>
      </p:sp>
      <p:sp>
        <p:nvSpPr>
          <p:cNvPr id="19" name="Text 10"/>
          <p:cNvSpPr/>
          <p:nvPr/>
        </p:nvSpPr>
        <p:spPr>
          <a:xfrm>
            <a:off x="10010775" y="5995868"/>
            <a:ext cx="34550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Theo em, việc đi học đúng giờ mang lại lợi ích gì?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09869"/>
            <a:ext cx="724804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Luyện Tập: Giải Quyết Tình Huống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271700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Quan sát 3 bức tranh và nêu tình huống. Thảo luận nhóm đôi để xác định:</a:t>
            </a: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697962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54674" y="3924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Nên Làm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2154674" y="441519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Những việc nào nên làm để đi học đúng giờ?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058847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154674" y="52856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Không Nên Làm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2154674" y="577607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Những việc nào không nên làm?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29370"/>
            <a:ext cx="643723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Để Đi Học Đúng Giờ, Cần Phải: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253650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257901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6143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Chuẩn Bị Sớm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10479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Chuẩn bị đầy đủ quần áo, sách vở từ tối hôm trước, không thức khuya.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28422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78860" y="432673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43620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Đặt Báo Thức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485251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Để đồng hồ báo thức hoặc nhờ bố mẹ gọi dậy đúng giờ.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66904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8860" y="571154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469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Thói Quen Tốt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3732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Tập thói quen dậy sớm, đúng giờ mỗi ngày.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3910"/>
            <a:ext cx="688109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Thực Hành: Vận Dụng Kiến Thức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77451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Quan sát tranh, nêu nội dung và đóng vai theo tình huống. Em sẽ khuyên bạn điều gì?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3538538"/>
            <a:ext cx="4221599" cy="272188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460" y="3538538"/>
            <a:ext cx="4221599" cy="2721888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510" y="3538538"/>
            <a:ext cx="4221599" cy="27218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254" y="401717"/>
            <a:ext cx="3499485" cy="365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Ai Luôn Đi Học Đúng Giờ?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11254" y="1059061"/>
            <a:ext cx="13607891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Bạn nào ở lớp mình luôn đi học đúng giờ? Hãy cùng nhau học hỏi và noi gương bạn nhé!</a:t>
            </a:r>
            <a:endParaRPr lang="en-US" sz="1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54" y="1621393"/>
            <a:ext cx="8022074" cy="8022074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8897422" y="1621393"/>
            <a:ext cx="5229225" cy="915472"/>
          </a:xfrm>
          <a:prstGeom prst="roundRect">
            <a:avLst>
              <a:gd name="adj" fmla="val 3830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051131" y="1775103"/>
            <a:ext cx="1826181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Tuyên Dương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9051131" y="2149435"/>
            <a:ext cx="4921806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Khen ngợi những bạn có thói quen tốt.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8897422" y="2682954"/>
            <a:ext cx="5229225" cy="915472"/>
          </a:xfrm>
          <a:prstGeom prst="roundRect">
            <a:avLst>
              <a:gd name="adj" fmla="val 3830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051131" y="2836664"/>
            <a:ext cx="1826181" cy="228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Học Hỏi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9051131" y="3210997"/>
            <a:ext cx="4921806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Cùng nhau rèn luyện để đi học đúng giờ.</a:t>
            </a:r>
            <a:endParaRPr lang="en-US" sz="11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333161"/>
            <a:ext cx="706433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Kết Luận: Quyền Lợi và Bổn Phận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1133951" y="5495449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7BF6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"Được đi học là quyền lợi của trẻ em. Đi học đúng giờ giúp em thực hiện tốt quyền được đi học của mình."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240298"/>
            <a:ext cx="30480" cy="873204"/>
          </a:xfrm>
          <a:prstGeom prst="rect">
            <a:avLst/>
          </a:prstGeom>
          <a:solidFill>
            <a:srgbClr val="E7BF6A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636865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Nội quy mình nhớ khắc ghi, Đến trường học tập em đi đúng giờ.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</Words>
  <Application>Microsoft Office PowerPoint</Application>
  <PresentationFormat>Custom</PresentationFormat>
  <Paragraphs>54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Bricolage Grotesque Semi Bold</vt:lpstr>
      <vt:lpstr>Inter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TRAN HUYEN</cp:lastModifiedBy>
  <cp:revision>2</cp:revision>
  <dcterms:created xsi:type="dcterms:W3CDTF">2025-11-30T13:34:54Z</dcterms:created>
  <dcterms:modified xsi:type="dcterms:W3CDTF">2025-11-30T14:14:07Z</dcterms:modified>
</cp:coreProperties>
</file>