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53" r:id="rId4"/>
    <p:sldId id="427" r:id="rId5"/>
    <p:sldId id="428" r:id="rId6"/>
    <p:sldId id="443" r:id="rId7"/>
    <p:sldId id="449" r:id="rId8"/>
    <p:sldId id="450" r:id="rId9"/>
    <p:sldId id="451" r:id="rId10"/>
    <p:sldId id="452"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CC"/>
    <a:srgbClr val="FF0066"/>
    <a:srgbClr val="C5F3F3"/>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8" d="100"/>
          <a:sy n="68" d="100"/>
        </p:scale>
        <p:origin x="45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Giai%20nghia%20tu/thieng%20lieng.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a:t>
            </a:r>
            <a:r>
              <a:rPr lang="vi-VN" altLang="en-US" sz="3500" b="1" dirty="0" smtClean="0">
                <a:solidFill>
                  <a:srgbClr val="FF0066"/>
                </a:solidFill>
                <a:latin typeface="Times New Roman" pitchFamily="18" charset="0"/>
              </a:rPr>
              <a:t>CỘNG HÒA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09400" y="2152663"/>
            <a:ext cx="13382995" cy="477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 NHÀ RÔNG </a:t>
            </a:r>
            <a:endPar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err="1">
                <a:solidFill>
                  <a:srgbClr val="3333FF"/>
                </a:solidFill>
                <a:latin typeface="Times New Roman" panose="02020603050405020304" pitchFamily="18" charset="0"/>
                <a:cs typeface="Times New Roman" panose="02020603050405020304" pitchFamily="18" charset="0"/>
              </a:rPr>
              <a:t>Luyện</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tập</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về</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từ</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có</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nghĩa</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giống</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nhau</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và</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dấu</a:t>
            </a:r>
            <a:r>
              <a:rPr lang="en-US" sz="5400" b="1" dirty="0">
                <a:solidFill>
                  <a:srgbClr val="3333FF"/>
                </a:solidFill>
                <a:latin typeface="Times New Roman" panose="02020603050405020304" pitchFamily="18" charset="0"/>
                <a:cs typeface="Times New Roman" panose="02020603050405020304" pitchFamily="18" charset="0"/>
              </a:rPr>
              <a:t> </a:t>
            </a:r>
            <a:r>
              <a:rPr lang="en-US" sz="5400" b="1" dirty="0" err="1">
                <a:solidFill>
                  <a:srgbClr val="3333FF"/>
                </a:solidFill>
                <a:latin typeface="Times New Roman" panose="02020603050405020304" pitchFamily="18" charset="0"/>
                <a:cs typeface="Times New Roman" panose="02020603050405020304" pitchFamily="18" charset="0"/>
              </a:rPr>
              <a:t>hai</a:t>
            </a:r>
            <a:r>
              <a:rPr lang="en-US" sz="5400" b="1" dirty="0">
                <a:solidFill>
                  <a:srgbClr val="3333FF"/>
                </a:solidFill>
                <a:latin typeface="Times New Roman" panose="02020603050405020304" pitchFamily="18" charset="0"/>
                <a:cs typeface="Times New Roman" panose="02020603050405020304" pitchFamily="18" charset="0"/>
              </a:rPr>
              <a:t> </a:t>
            </a:r>
            <a:r>
              <a:rPr lang="vi-VN" sz="5400" b="1" dirty="0">
                <a:solidFill>
                  <a:srgbClr val="3333FF"/>
                </a:solidFill>
                <a:latin typeface="Times New Roman" panose="02020603050405020304" pitchFamily="18" charset="0"/>
                <a:cs typeface="Times New Roman" panose="02020603050405020304" pitchFamily="18" charset="0"/>
              </a:rPr>
              <a:t>chấm</a:t>
            </a:r>
            <a:endParaRPr lang="en-US" sz="54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a:t>
            </a:r>
            <a:r>
              <a:rPr lang="vi-VN" altLang="en-US" sz="2400" b="1" i="1" dirty="0" smtClean="0">
                <a:solidFill>
                  <a:srgbClr val="FF0066"/>
                </a:solidFill>
                <a:latin typeface="Times New Roman" pitchFamily="18" charset="0"/>
              </a:rPr>
              <a:t> Nguyễn Thị Hoa Cúc</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t>
            </a:r>
            <a:r>
              <a:rPr lang="vi-VN" altLang="en-US" sz="2400" b="1" i="1" dirty="0" smtClean="0">
                <a:solidFill>
                  <a:srgbClr val="FF0066"/>
                </a:solidFill>
                <a:latin typeface="Times New Roman" pitchFamily="18" charset="0"/>
              </a:rPr>
              <a:t> A</a:t>
            </a:r>
            <a:endParaRPr lang="en-US" altLang="en-US" sz="2400" b="1" i="1" dirty="0">
              <a:solidFill>
                <a:srgbClr val="FF0066"/>
              </a:solidFill>
              <a:latin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EDCA87-367F-4A83-885D-206999F2FDAD}"/>
              </a:ext>
            </a:extLst>
          </p:cNvPr>
          <p:cNvPicPr>
            <a:picLocks noChangeAspect="1"/>
          </p:cNvPicPr>
          <p:nvPr/>
        </p:nvPicPr>
        <p:blipFill rotWithShape="1">
          <a:blip r:embed="rId2"/>
          <a:srcRect l="3264" t="45148" b="-1"/>
          <a:stretch/>
        </p:blipFill>
        <p:spPr>
          <a:xfrm>
            <a:off x="7330917" y="5410200"/>
            <a:ext cx="8915400" cy="3362201"/>
          </a:xfrm>
          <a:prstGeom prst="rect">
            <a:avLst/>
          </a:prstGeom>
        </p:spPr>
      </p:pic>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1356520" y="155448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Text Box 14">
            <a:extLst>
              <a:ext uri="{FF2B5EF4-FFF2-40B4-BE49-F238E27FC236}">
                <a16:creationId xmlns:a16="http://schemas.microsoft.com/office/drawing/2014/main" id="{9D2B69ED-6035-4BEF-9440-5BC9FA897C08}"/>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14" name="Rectangle 13">
            <a:extLst>
              <a:ext uri="{FF2B5EF4-FFF2-40B4-BE49-F238E27FC236}">
                <a16:creationId xmlns:a16="http://schemas.microsoft.com/office/drawing/2014/main" id="{83E56DEF-2D0E-4A92-8041-CAD85A587EC1}"/>
              </a:ext>
            </a:extLst>
          </p:cNvPr>
          <p:cNvSpPr/>
          <p:nvPr/>
        </p:nvSpPr>
        <p:spPr>
          <a:xfrm>
            <a:off x="702160" y="3081841"/>
            <a:ext cx="14896788" cy="126695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a) Tây Nguyên là nơi chung sống của nhiều dân tộc anh em  Gia-rai, Ê-đê, Ba-na, Xơ-đăng, Mnông,…</a:t>
            </a:r>
          </a:p>
        </p:txBody>
      </p:sp>
      <p:sp>
        <p:nvSpPr>
          <p:cNvPr id="15" name="TextBox 14">
            <a:extLst>
              <a:ext uri="{FF2B5EF4-FFF2-40B4-BE49-F238E27FC236}">
                <a16:creationId xmlns:a16="http://schemas.microsoft.com/office/drawing/2014/main" id="{2C277C00-EF31-49C1-9EDF-DCD3DABB7715}"/>
              </a:ext>
            </a:extLst>
          </p:cNvPr>
          <p:cNvSpPr txBox="1"/>
          <p:nvPr/>
        </p:nvSpPr>
        <p:spPr>
          <a:xfrm>
            <a:off x="702160" y="2420034"/>
            <a:ext cx="13891100" cy="646331"/>
          </a:xfrm>
          <a:prstGeom prst="rect">
            <a:avLst/>
          </a:prstGeom>
          <a:noFill/>
        </p:spPr>
        <p:txBody>
          <a:bodyPr wrap="square" rtlCol="0">
            <a:spAutoFit/>
          </a:bodyPr>
          <a:lstStyle/>
          <a:p>
            <a:r>
              <a:rPr lang="en-US" sz="3600" b="1">
                <a:latin typeface="Times New Roman" pitchFamily="18" charset="0"/>
                <a:cs typeface="Times New Roman" pitchFamily="18" charset="0"/>
              </a:rPr>
              <a:t>2) Em cần đặt dấu hai chấm vào những chỗ nào trong các câu sau: </a:t>
            </a:r>
          </a:p>
        </p:txBody>
      </p:sp>
      <p:sp>
        <p:nvSpPr>
          <p:cNvPr id="16" name="Rectangle 15">
            <a:extLst>
              <a:ext uri="{FF2B5EF4-FFF2-40B4-BE49-F238E27FC236}">
                <a16:creationId xmlns:a16="http://schemas.microsoft.com/office/drawing/2014/main" id="{17A4CF5B-C7F1-47C3-8F15-F1F8F8532028}"/>
              </a:ext>
            </a:extLst>
          </p:cNvPr>
          <p:cNvSpPr/>
          <p:nvPr/>
        </p:nvSpPr>
        <p:spPr>
          <a:xfrm>
            <a:off x="702160" y="4348791"/>
            <a:ext cx="14903917" cy="126695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b) Tây Nguyên có những cảnh đẹp nổi tiếng  hồ Lắk, thác Pren, vườn quốc gia Chư Mom Ray…</a:t>
            </a:r>
          </a:p>
        </p:txBody>
      </p:sp>
      <p:sp>
        <p:nvSpPr>
          <p:cNvPr id="17" name="Rectangle 16">
            <a:extLst>
              <a:ext uri="{FF2B5EF4-FFF2-40B4-BE49-F238E27FC236}">
                <a16:creationId xmlns:a16="http://schemas.microsoft.com/office/drawing/2014/main" id="{19295777-A532-4B5C-9210-C33BBDA29994}"/>
              </a:ext>
            </a:extLst>
          </p:cNvPr>
          <p:cNvSpPr/>
          <p:nvPr/>
        </p:nvSpPr>
        <p:spPr>
          <a:xfrm>
            <a:off x="702160" y="5664161"/>
            <a:ext cx="6293159" cy="2485745"/>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c) Tây Nguyên trồng nhiều loại cây công nghiệp, cây ăn quả cà phê, hồ tiêu, cao su, điều, chanh leo,…</a:t>
            </a:r>
          </a:p>
        </p:txBody>
      </p:sp>
      <p:sp>
        <p:nvSpPr>
          <p:cNvPr id="21" name="TextBox 20">
            <a:extLst>
              <a:ext uri="{FF2B5EF4-FFF2-40B4-BE49-F238E27FC236}">
                <a16:creationId xmlns:a16="http://schemas.microsoft.com/office/drawing/2014/main" id="{E9DE4DE0-3E86-4908-A156-DBED7EF662E1}"/>
              </a:ext>
            </a:extLst>
          </p:cNvPr>
          <p:cNvSpPr txBox="1"/>
          <p:nvPr/>
        </p:nvSpPr>
        <p:spPr>
          <a:xfrm>
            <a:off x="12512199" y="3097081"/>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
        <p:nvSpPr>
          <p:cNvPr id="22" name="TextBox 21">
            <a:extLst>
              <a:ext uri="{FF2B5EF4-FFF2-40B4-BE49-F238E27FC236}">
                <a16:creationId xmlns:a16="http://schemas.microsoft.com/office/drawing/2014/main" id="{789D283D-9DEB-42BE-B064-F4DD58E5BBD5}"/>
              </a:ext>
            </a:extLst>
          </p:cNvPr>
          <p:cNvSpPr txBox="1"/>
          <p:nvPr/>
        </p:nvSpPr>
        <p:spPr>
          <a:xfrm>
            <a:off x="1448068" y="6284781"/>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
        <p:nvSpPr>
          <p:cNvPr id="23" name="TextBox 22">
            <a:extLst>
              <a:ext uri="{FF2B5EF4-FFF2-40B4-BE49-F238E27FC236}">
                <a16:creationId xmlns:a16="http://schemas.microsoft.com/office/drawing/2014/main" id="{BC8112DF-44F0-466A-9865-F1C3F7F91EF4}"/>
              </a:ext>
            </a:extLst>
          </p:cNvPr>
          <p:cNvSpPr txBox="1"/>
          <p:nvPr/>
        </p:nvSpPr>
        <p:spPr>
          <a:xfrm>
            <a:off x="9387999" y="4352305"/>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
        <p:nvSpPr>
          <p:cNvPr id="19" name="TextBox 18"/>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821121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19" y="228600"/>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grpSp>
        <p:nvGrpSpPr>
          <p:cNvPr id="33" name="Group 32"/>
          <p:cNvGrpSpPr/>
          <p:nvPr/>
        </p:nvGrpSpPr>
        <p:grpSpPr>
          <a:xfrm>
            <a:off x="4617134" y="42893"/>
            <a:ext cx="6166240" cy="1013727"/>
            <a:chOff x="4539228" y="103852"/>
            <a:chExt cx="6062196" cy="1013727"/>
          </a:xfrm>
        </p:grpSpPr>
        <p:grpSp>
          <p:nvGrpSpPr>
            <p:cNvPr id="35" name="Group 34"/>
            <p:cNvGrpSpPr/>
            <p:nvPr/>
          </p:nvGrpSpPr>
          <p:grpSpPr>
            <a:xfrm>
              <a:off x="4539228" y="103852"/>
              <a:ext cx="6062196" cy="1013727"/>
              <a:chOff x="4539228" y="103852"/>
              <a:chExt cx="6062196" cy="1013727"/>
            </a:xfrm>
          </p:grpSpPr>
          <p:sp>
            <p:nvSpPr>
              <p:cNvPr id="37" name="TextBox 36"/>
              <p:cNvSpPr txBox="1"/>
              <p:nvPr/>
            </p:nvSpPr>
            <p:spPr>
              <a:xfrm>
                <a:off x="4539228" y="103852"/>
                <a:ext cx="606219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19</a:t>
                </a:r>
                <a:r>
                  <a:rPr lang="en-US" sz="3200" dirty="0" smtClean="0">
                    <a:solidFill>
                      <a:srgbClr val="0000CC"/>
                    </a:solidFill>
                    <a:latin typeface="Times New Roman" pitchFamily="18" charset="0"/>
                    <a:cs typeface="Times New Roman" pitchFamily="18" charset="0"/>
                  </a:rPr>
                  <a:t> tháng 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62ABC4B-37D8-4218-BDD8-6DF6A00C0C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034" y="0"/>
            <a:ext cx="16272568"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Nhà rông đẹp bậc nhất Tây Nguyên - VnExpress Du lịch">
            <a:extLst>
              <a:ext uri="{FF2B5EF4-FFF2-40B4-BE49-F238E27FC236}">
                <a16:creationId xmlns:a16="http://schemas.microsoft.com/office/drawing/2014/main" id="{140A4916-3DA7-4DE9-A127-675C6A043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94" r="-2" b="-2"/>
          <a:stretch/>
        </p:blipFill>
        <p:spPr bwMode="auto">
          <a:xfrm>
            <a:off x="429517" y="428976"/>
            <a:ext cx="7576136" cy="4023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à Rông Tây Nguyên - Những điều kỳ thú về nhà rông ở Tây Nguyên">
            <a:extLst>
              <a:ext uri="{FF2B5EF4-FFF2-40B4-BE49-F238E27FC236}">
                <a16:creationId xmlns:a16="http://schemas.microsoft.com/office/drawing/2014/main" id="{A0E129C8-C25A-49F4-B037-3EAE6BC43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85" r="-2" b="2654"/>
          <a:stretch/>
        </p:blipFill>
        <p:spPr bwMode="auto">
          <a:xfrm>
            <a:off x="429517" y="4681137"/>
            <a:ext cx="7576136" cy="3719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Rông, niềm kiêu hãnh của người dân Tây Nguyên - Kênh ...">
            <a:extLst>
              <a:ext uri="{FF2B5EF4-FFF2-40B4-BE49-F238E27FC236}">
                <a16:creationId xmlns:a16="http://schemas.microsoft.com/office/drawing/2014/main" id="{99979B33-4E07-4D36-B119-64568A4D87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53" r="26591"/>
          <a:stretch/>
        </p:blipFill>
        <p:spPr bwMode="auto">
          <a:xfrm>
            <a:off x="8270984" y="428977"/>
            <a:ext cx="7576135" cy="797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81996"/>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7559785" cy="2461660"/>
            <a:chOff x="4617134" y="42893"/>
            <a:chExt cx="7559785" cy="2461660"/>
          </a:xfrm>
        </p:grpSpPr>
        <p:grpSp>
          <p:nvGrpSpPr>
            <p:cNvPr id="14" name="Group 13"/>
            <p:cNvGrpSpPr/>
            <p:nvPr/>
          </p:nvGrpSpPr>
          <p:grpSpPr>
            <a:xfrm>
              <a:off x="4617134" y="42893"/>
              <a:ext cx="4281060" cy="1013727"/>
              <a:chOff x="4539228" y="103852"/>
              <a:chExt cx="4208825" cy="1013727"/>
            </a:xfrm>
          </p:grpSpPr>
          <p:grpSp>
            <p:nvGrpSpPr>
              <p:cNvPr id="15" name="Group 14"/>
              <p:cNvGrpSpPr/>
              <p:nvPr/>
            </p:nvGrpSpPr>
            <p:grpSpPr>
              <a:xfrm>
                <a:off x="4539228" y="103852"/>
                <a:ext cx="4208825" cy="1013727"/>
                <a:chOff x="4539228" y="103852"/>
                <a:chExt cx="4208825" cy="1013727"/>
              </a:xfrm>
            </p:grpSpPr>
            <p:sp>
              <p:nvSpPr>
                <p:cNvPr id="17" name="TextBox 16"/>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32511" y="1066800"/>
              <a:ext cx="7444408"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itchFamily="18" charset="0"/>
                </a:rPr>
                <a:t>ĐỌC: NHÀ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RÔNG</a:t>
              </a:r>
              <a:endParaRPr lang="vi-VN" sz="2800" b="1" dirty="0" smtClean="0">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spcBef>
                  <a:spcPts val="0"/>
                </a:spcBef>
                <a:defRPr/>
              </a:pPr>
              <a:r>
                <a:rPr lang="en-US" sz="2800" b="1" dirty="0" err="1">
                  <a:solidFill>
                    <a:srgbClr val="3333FF"/>
                  </a:solidFill>
                  <a:latin typeface="Times New Roman" panose="02020603050405020304" pitchFamily="18" charset="0"/>
                  <a:cs typeface="Times New Roman" panose="02020603050405020304" pitchFamily="18" charset="0"/>
                </a:rPr>
                <a:t>Luyện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tập</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về</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từ</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có</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nghĩa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giống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nhau</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và</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dấu</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hai</a:t>
              </a:r>
              <a:r>
                <a:rPr lang="en-US" sz="2800" b="1" dirty="0">
                  <a:solidFill>
                    <a:srgbClr val="3333FF"/>
                  </a:solidFill>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chấm</a:t>
              </a:r>
              <a:endParaRPr lang="en-US" sz="28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1563435" y="2751892"/>
            <a:ext cx="13737684"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diễn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chậm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rãi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nhấn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giọng</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tả</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548354" y="5215117"/>
            <a:ext cx="13578681"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của làng.</a:t>
            </a:r>
            <a:endParaRPr lang="en-US" sz="3800" b="1">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khang trang.</a:t>
            </a:r>
          </a:p>
          <a:p>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dân làng.</a:t>
            </a:r>
          </a:p>
          <a:p>
            <a:r>
              <a:rPr lang="en-US" sz="3800" b="1">
                <a:solidFill>
                  <a:srgbClr val="0000CC"/>
                </a:solidFill>
                <a:latin typeface="Times New Roman" pitchFamily="18" charset="0"/>
                <a:cs typeface="Times New Roman" pitchFamily="18" charset="0"/>
              </a:rPr>
              <a:t>+ Đoạn 4: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5311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19</a:t>
            </a:r>
            <a:r>
              <a:rPr lang="en-US" sz="3200" dirty="0" smtClean="0">
                <a:solidFill>
                  <a:srgbClr val="0000CC"/>
                </a:solidFill>
                <a:latin typeface="Times New Roman" pitchFamily="18" charset="0"/>
                <a:cs typeface="Times New Roman" pitchFamily="18" charset="0"/>
              </a:rPr>
              <a:t> tháng 11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2025</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69754"/>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73732" y="4435704"/>
            <a:ext cx="13941217" cy="1505220"/>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1" name="Rectangle 20">
            <a:hlinkClick r:id="rId2" action="ppaction://hlinkpres?slideindex=1&amp;slidetitle="/>
          </p:cNvPr>
          <p:cNvSpPr/>
          <p:nvPr/>
        </p:nvSpPr>
        <p:spPr>
          <a:xfrm>
            <a:off x="2468559" y="7303726"/>
            <a:ext cx="22639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cỏ tranh, </a:t>
            </a:r>
          </a:p>
        </p:txBody>
      </p:sp>
      <p:sp>
        <p:nvSpPr>
          <p:cNvPr id="27" name="Rectangle 26"/>
          <p:cNvSpPr/>
          <p:nvPr/>
        </p:nvSpPr>
        <p:spPr>
          <a:xfrm>
            <a:off x="1427714" y="2647120"/>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340706" y="6561643"/>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521007" y="3461022"/>
            <a:ext cx="13548200"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grpSp>
        <p:nvGrpSpPr>
          <p:cNvPr id="32" name="Group 31"/>
          <p:cNvGrpSpPr/>
          <p:nvPr/>
        </p:nvGrpSpPr>
        <p:grpSpPr>
          <a:xfrm>
            <a:off x="4617134" y="42893"/>
            <a:ext cx="4281060" cy="1013727"/>
            <a:chOff x="4539228" y="103852"/>
            <a:chExt cx="4208825" cy="1013727"/>
          </a:xfrm>
        </p:grpSpPr>
        <p:grpSp>
          <p:nvGrpSpPr>
            <p:cNvPr id="34" name="Group 33"/>
            <p:cNvGrpSpPr/>
            <p:nvPr/>
          </p:nvGrpSpPr>
          <p:grpSpPr>
            <a:xfrm>
              <a:off x="4539228" y="103852"/>
              <a:ext cx="4208825" cy="1013727"/>
              <a:chOff x="4539228" y="103852"/>
              <a:chExt cx="4208825" cy="1013727"/>
            </a:xfrm>
          </p:grpSpPr>
          <p:sp>
            <p:nvSpPr>
              <p:cNvPr id="36" name="TextBox 35"/>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Rectangle 15">
            <a:hlinkClick r:id="rId2" action="ppaction://hlinkpres?slideindex=1&amp;slidetitle="/>
            <a:extLst>
              <a:ext uri="{FF2B5EF4-FFF2-40B4-BE49-F238E27FC236}">
                <a16:creationId xmlns:a16="http://schemas.microsoft.com/office/drawing/2014/main" id="{2168F178-0B8C-402A-A284-F380B7E55283}"/>
              </a:ext>
            </a:extLst>
          </p:cNvPr>
          <p:cNvSpPr/>
          <p:nvPr/>
        </p:nvSpPr>
        <p:spPr>
          <a:xfrm>
            <a:off x="4755037" y="7303726"/>
            <a:ext cx="163068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bề thế, </a:t>
            </a:r>
          </a:p>
        </p:txBody>
      </p:sp>
      <p:sp>
        <p:nvSpPr>
          <p:cNvPr id="17" name="Rectangle 16">
            <a:hlinkClick r:id="rId2" action="ppaction://hlinkpres?slideindex=1&amp;slidetitle="/>
            <a:extLst>
              <a:ext uri="{FF2B5EF4-FFF2-40B4-BE49-F238E27FC236}">
                <a16:creationId xmlns:a16="http://schemas.microsoft.com/office/drawing/2014/main" id="{260B9C6C-EDFE-4BE8-8DA8-3187961241B2}"/>
              </a:ext>
            </a:extLst>
          </p:cNvPr>
          <p:cNvSpPr/>
          <p:nvPr/>
        </p:nvSpPr>
        <p:spPr>
          <a:xfrm>
            <a:off x="6557527" y="7303726"/>
            <a:ext cx="2153704"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già làng, </a:t>
            </a:r>
          </a:p>
        </p:txBody>
      </p:sp>
      <p:sp>
        <p:nvSpPr>
          <p:cNvPr id="18" name="Text Box 14">
            <a:extLst>
              <a:ext uri="{FF2B5EF4-FFF2-40B4-BE49-F238E27FC236}">
                <a16:creationId xmlns:a16="http://schemas.microsoft.com/office/drawing/2014/main" id="{6E3CF4BD-3650-4885-B033-7F996D6CC8C8}"/>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19" name="Rectangle 18">
            <a:hlinkClick r:id="rId2" action="ppaction://hlinkpres?slideindex=1&amp;slidetitle="/>
            <a:extLst>
              <a:ext uri="{FF2B5EF4-FFF2-40B4-BE49-F238E27FC236}">
                <a16:creationId xmlns:a16="http://schemas.microsoft.com/office/drawing/2014/main" id="{A982518D-B603-4114-9E19-E358404F85C5}"/>
              </a:ext>
            </a:extLst>
          </p:cNvPr>
          <p:cNvSpPr/>
          <p:nvPr/>
        </p:nvSpPr>
        <p:spPr>
          <a:xfrm>
            <a:off x="8653080" y="7303726"/>
            <a:ext cx="184743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vót, </a:t>
            </a:r>
          </a:p>
        </p:txBody>
      </p:sp>
      <p:sp>
        <p:nvSpPr>
          <p:cNvPr id="20" name="Rectangle 19">
            <a:hlinkClick r:id="rId2" action="ppaction://hlinkpres?slideindex=1&amp;slidetitle="/>
            <a:extLst>
              <a:ext uri="{FF2B5EF4-FFF2-40B4-BE49-F238E27FC236}">
                <a16:creationId xmlns:a16="http://schemas.microsoft.com/office/drawing/2014/main" id="{29197EDE-D0FB-422D-A556-97556E537416}"/>
              </a:ext>
            </a:extLst>
          </p:cNvPr>
          <p:cNvSpPr/>
          <p:nvPr/>
        </p:nvSpPr>
        <p:spPr>
          <a:xfrm>
            <a:off x="9846664" y="7303726"/>
            <a:ext cx="184743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nam, </a:t>
            </a:r>
          </a:p>
        </p:txBody>
      </p:sp>
      <p:sp>
        <p:nvSpPr>
          <p:cNvPr id="22" name="TextBox 21"/>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30" grpId="0"/>
      <p:bldP spid="16" grpId="0"/>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2507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84084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79110"/>
            <a:ext cx="10233818"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Câu 1: Nhà rông có đặc điểm gì nổi bật?</a:t>
            </a:r>
          </a:p>
        </p:txBody>
      </p:sp>
      <p:sp>
        <p:nvSpPr>
          <p:cNvPr id="12" name="Rectangle 11"/>
          <p:cNvSpPr/>
          <p:nvPr/>
        </p:nvSpPr>
        <p:spPr>
          <a:xfrm>
            <a:off x="5582404" y="3425441"/>
            <a:ext cx="10297994" cy="1876347"/>
          </a:xfrm>
          <a:prstGeom prst="rect">
            <a:avLst/>
          </a:prstGeom>
        </p:spPr>
        <p:txBody>
          <a:bodyPr wrap="square">
            <a:spAutoFit/>
          </a:bodyPr>
          <a:lstStyle/>
          <a:p>
            <a:pPr>
              <a:lnSpc>
                <a:spcPct val="110000"/>
              </a:lnSpc>
            </a:pPr>
            <a:r>
              <a:rPr lang="en-US" sz="3600" b="1">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Quy mô: Lớn, cao, đẹp nhất trong làng.</a:t>
            </a:r>
            <a:endParaRPr lang="en-US" sz="3600" b="1">
              <a:solidFill>
                <a:srgbClr val="0000CC"/>
              </a:solidFill>
              <a:latin typeface="Times New Roman" pitchFamily="18" charset="0"/>
              <a:cs typeface="Times New Roman" pitchFamily="18" charset="0"/>
            </a:endParaRPr>
          </a:p>
          <a:p>
            <a:pPr>
              <a:lnSpc>
                <a:spcPct val="110000"/>
              </a:lnSpc>
            </a:pPr>
            <a:r>
              <a:rPr lang="nl-NL" sz="3600" b="1">
                <a:solidFill>
                  <a:srgbClr val="0000CC"/>
                </a:solidFill>
                <a:latin typeface="Times New Roman" pitchFamily="18" charset="0"/>
                <a:cs typeface="Times New Roman" pitchFamily="18" charset="0"/>
              </a:rPr>
              <a:t>   - Vật liệu: Làm bằng gỗ tốt, kết hợp chất liệu tre nứa và lợp cỏ tranh</a:t>
            </a:r>
            <a:r>
              <a:rPr lang="en-US" sz="3600" b="1">
                <a:solidFill>
                  <a:srgbClr val="0000CC"/>
                </a:solidFill>
                <a:latin typeface="Times New Roman" pitchFamily="18" charset="0"/>
                <a:cs typeface="Times New Roman" pitchFamily="18" charset="0"/>
              </a:rPr>
              <a:t>.</a:t>
            </a: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9FC19FC9-C489-429E-93DE-D6BC5C20E700}"/>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90B418B6-70ED-47FD-AA76-9D393C8C253D}"/>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D529A552-B2DB-4B7C-8399-7D8711A30258}"/>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11B0E843-1668-48C2-8DC0-46D46D3D099E}"/>
              </a:ext>
            </a:extLst>
          </p:cNvPr>
          <p:cNvSpPr/>
          <p:nvPr/>
        </p:nvSpPr>
        <p:spPr>
          <a:xfrm>
            <a:off x="5671065" y="5469159"/>
            <a:ext cx="10233818"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Câu 2: Nhà rông được dùng để làm gì?</a:t>
            </a:r>
          </a:p>
        </p:txBody>
      </p:sp>
      <p:sp>
        <p:nvSpPr>
          <p:cNvPr id="36" name="Rectangle 35">
            <a:extLst>
              <a:ext uri="{FF2B5EF4-FFF2-40B4-BE49-F238E27FC236}">
                <a16:creationId xmlns:a16="http://schemas.microsoft.com/office/drawing/2014/main" id="{88577161-ABA0-40AE-A06A-A054CB5D0C93}"/>
              </a:ext>
            </a:extLst>
          </p:cNvPr>
          <p:cNvSpPr/>
          <p:nvPr/>
        </p:nvSpPr>
        <p:spPr>
          <a:xfrm>
            <a:off x="5652768" y="6115490"/>
            <a:ext cx="10029352" cy="2485745"/>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Để đón tiếp khách đến làng, nơi già làng bàn việc chung. Nơi đàn ông ngồi trò chuyện, vót nan, đan nát. Là chỗ ngủ của con trai từ thiếu niên cho đến khi lấy vợ. Là nơi tổ chức những lễ cúng.</a:t>
            </a:r>
            <a:endParaRPr lang="en-US" sz="3600" b="1">
              <a:solidFill>
                <a:srgbClr val="0000CC"/>
              </a:solidFill>
              <a:latin typeface="Times New Roman" pitchFamily="18" charset="0"/>
              <a:cs typeface="Times New Roman" pitchFamily="18" charset="0"/>
            </a:endParaRPr>
          </a:p>
        </p:txBody>
      </p:sp>
      <p:sp>
        <p:nvSpPr>
          <p:cNvPr id="22" name="TextBox 21"/>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3"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11824"/>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827595"/>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06901" y="2707081"/>
            <a:ext cx="9090818" cy="1876347"/>
          </a:xfrm>
          <a:prstGeom prst="rect">
            <a:avLst/>
          </a:prstGeom>
        </p:spPr>
        <p:txBody>
          <a:bodyPr wrap="square">
            <a:spAutoFit/>
          </a:bodyPr>
          <a:lstStyle/>
          <a:p>
            <a:pPr algn="just">
              <a:lnSpc>
                <a:spcPct val="110000"/>
              </a:lnSpc>
            </a:pPr>
            <a:r>
              <a:rPr lang="en-US" sz="3600" b="1">
                <a:solidFill>
                  <a:srgbClr val="FF0000"/>
                </a:solidFill>
                <a:latin typeface="Times New Roman" pitchFamily="18" charset="0"/>
                <a:cs typeface="Times New Roman" pitchFamily="18" charset="0"/>
              </a:rPr>
              <a:t>     Câu 3: </a:t>
            </a:r>
            <a:r>
              <a:rPr lang="nl-NL" sz="3600" b="1">
                <a:solidFill>
                  <a:srgbClr val="FF0000"/>
                </a:solidFill>
                <a:latin typeface="Times New Roman" pitchFamily="18" charset="0"/>
                <a:cs typeface="Times New Roman" pitchFamily="18" charset="0"/>
              </a:rPr>
              <a:t>Vì sao có thể nói nhà rông thể hiện tài năng và tinh thần cộng đồng của người Tây Nguyên?</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637859" y="4724400"/>
            <a:ext cx="10380960" cy="370454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Có thể nói nhà rông là nơi thể hiện tài năng và tinh thần cộng đồng của người dân Tây Nguyên vì: Dân làng cùng nhau làm nhà rông. Làng càng lớn và có nhiều người tài giỏi thì nhà rông càng bề thế, khang trang. Mỗi khi nói đến Tây Nguyên là người ta thường nhắc đến nhà rông.</a:t>
            </a: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0FBC6FC0-3CDB-4AAA-AACA-63A06187B3BD}"/>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E79239B2-AC83-43CF-9750-33AB3A64F85D}"/>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C4E4E34A-C805-4797-A640-78DBA7635F7F}"/>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
        <p:nvSpPr>
          <p:cNvPr id="19" name="TextBox 18"/>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852319" y="28194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11824"/>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827595"/>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18600"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36880" y="4485863"/>
              <a:ext cx="6857683" cy="2423484"/>
            </a:xfrm>
            <a:prstGeom prst="rect">
              <a:avLst/>
            </a:prstGeom>
          </p:spPr>
          <p:txBody>
            <a:bodyPr wrap="square">
              <a:spAutoFit/>
            </a:bodyPr>
            <a:lstStyle/>
            <a:p>
              <a:pPr algn="just">
                <a:lnSpc>
                  <a:spcPct val="107000"/>
                </a:lnSpc>
                <a:spcAft>
                  <a:spcPts val="800"/>
                </a:spcAft>
              </a:pPr>
              <a:r>
                <a:rPr lang="en-US" sz="3600" b="1" i="1">
                  <a:solidFill>
                    <a:srgbClr val="FF0000"/>
                  </a:solidFill>
                  <a:latin typeface="Times New Roman" pitchFamily="18" charset="0"/>
                  <a:cs typeface="Times New Roman" pitchFamily="18" charset="0"/>
                </a:rPr>
                <a:t>     </a:t>
              </a:r>
              <a:r>
                <a:rPr lang="nl-NL" sz="3600" b="1" i="1">
                  <a:solidFill>
                    <a:srgbClr val="FF0000"/>
                  </a:solidFill>
                  <a:latin typeface="Times New Roman" pitchFamily="18" charset="0"/>
                  <a:cs typeface="Times New Roman" pitchFamily="18" charset="0"/>
                </a:rPr>
                <a:t>Tả đặc điểm của nhà rông ở Tây nguyên và những sinh hoạt cộng đồng của người Tây nguyên gắn với nhà rông.</a:t>
              </a:r>
              <a:r>
                <a:rPr lang="en-US" sz="3600" b="1" i="1">
                  <a:solidFill>
                    <a:srgbClr val="FF0000"/>
                  </a:solidFill>
                  <a:latin typeface="Times New Roman" pitchFamily="18" charset="0"/>
                  <a:cs typeface="Times New Roman" pitchFamily="18" charset="0"/>
                </a:rPr>
                <a:t>.</a:t>
              </a:r>
            </a:p>
          </p:txBody>
        </p:sp>
      </p:grpSp>
      <p:sp>
        <p:nvSpPr>
          <p:cNvPr id="25" name="Text Box 14">
            <a:extLst>
              <a:ext uri="{FF2B5EF4-FFF2-40B4-BE49-F238E27FC236}">
                <a16:creationId xmlns:a16="http://schemas.microsoft.com/office/drawing/2014/main" id="{AD5AEE15-0EDE-4CAB-B635-141C15460451}"/>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152FE072-12C5-4BE2-8269-46304D552833}"/>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23A20C3D-5D3B-4C44-B543-125BDB51DB80}"/>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
        <p:nvSpPr>
          <p:cNvPr id="22" name="TextBox 21"/>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24F1A8A0-33A9-44ED-BC5C-D3F7109C4A41}"/>
              </a:ext>
            </a:extLst>
          </p:cNvPr>
          <p:cNvSpPr txBox="1"/>
          <p:nvPr/>
        </p:nvSpPr>
        <p:spPr>
          <a:xfrm>
            <a:off x="1356520" y="2600119"/>
            <a:ext cx="139446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 Xếp các từ ngữ sau thành 3 cặp từ ngữ có nghĩa giống nhau:</a:t>
            </a:r>
          </a:p>
        </p:txBody>
      </p:sp>
      <p:sp>
        <p:nvSpPr>
          <p:cNvPr id="22" name="Text Box 14">
            <a:extLst>
              <a:ext uri="{FF2B5EF4-FFF2-40B4-BE49-F238E27FC236}">
                <a16:creationId xmlns:a16="http://schemas.microsoft.com/office/drawing/2014/main" id="{57E478C6-2983-47F0-A219-771E57B0603F}"/>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4029BA21-3660-4E27-98C6-CB64714E527A}"/>
              </a:ext>
            </a:extLst>
          </p:cNvPr>
          <p:cNvPicPr>
            <a:picLocks noChangeAspect="1"/>
          </p:cNvPicPr>
          <p:nvPr/>
        </p:nvPicPr>
        <p:blipFill rotWithShape="1">
          <a:blip r:embed="rId2">
            <a:extLst>
              <a:ext uri="{28A0092B-C50C-407E-A947-70E740481C1C}">
                <a14:useLocalDpi xmlns:a14="http://schemas.microsoft.com/office/drawing/2010/main" val="0"/>
              </a:ext>
            </a:extLst>
          </a:blip>
          <a:srcRect t="-1" r="60186" b="74366"/>
          <a:stretch/>
        </p:blipFill>
        <p:spPr>
          <a:xfrm>
            <a:off x="1507226" y="3551842"/>
            <a:ext cx="4802293" cy="1310180"/>
          </a:xfrm>
          <a:prstGeom prst="rect">
            <a:avLst/>
          </a:prstGeom>
        </p:spPr>
      </p:pic>
      <p:pic>
        <p:nvPicPr>
          <p:cNvPr id="27" name="Picture 26" descr="Graphical user interface, text, application, chat or text message&#10;&#10;Description automatically generated">
            <a:extLst>
              <a:ext uri="{FF2B5EF4-FFF2-40B4-BE49-F238E27FC236}">
                <a16:creationId xmlns:a16="http://schemas.microsoft.com/office/drawing/2014/main" id="{497A6EA5-FA20-42FD-85CB-4D290078F405}"/>
              </a:ext>
            </a:extLst>
          </p:cNvPr>
          <p:cNvPicPr>
            <a:picLocks noChangeAspect="1"/>
          </p:cNvPicPr>
          <p:nvPr/>
        </p:nvPicPr>
        <p:blipFill rotWithShape="1">
          <a:blip r:embed="rId2">
            <a:extLst>
              <a:ext uri="{28A0092B-C50C-407E-A947-70E740481C1C}">
                <a14:useLocalDpi xmlns:a14="http://schemas.microsoft.com/office/drawing/2010/main" val="0"/>
              </a:ext>
            </a:extLst>
          </a:blip>
          <a:srcRect t="37562" r="60186" b="36803"/>
          <a:stretch/>
        </p:blipFill>
        <p:spPr>
          <a:xfrm>
            <a:off x="1507226" y="5015871"/>
            <a:ext cx="4802293" cy="1310181"/>
          </a:xfrm>
          <a:prstGeom prst="rect">
            <a:avLst/>
          </a:prstGeom>
        </p:spPr>
      </p:pic>
      <p:pic>
        <p:nvPicPr>
          <p:cNvPr id="28" name="Picture 27" descr="Graphical user interface, text, application, chat or text message&#10;&#10;Description automatically generated">
            <a:extLst>
              <a:ext uri="{FF2B5EF4-FFF2-40B4-BE49-F238E27FC236}">
                <a16:creationId xmlns:a16="http://schemas.microsoft.com/office/drawing/2014/main" id="{7D3AEEA0-3959-43A1-A018-F92D6B726020}"/>
              </a:ext>
            </a:extLst>
          </p:cNvPr>
          <p:cNvPicPr>
            <a:picLocks noChangeAspect="1"/>
          </p:cNvPicPr>
          <p:nvPr/>
        </p:nvPicPr>
        <p:blipFill rotWithShape="1">
          <a:blip r:embed="rId2">
            <a:extLst>
              <a:ext uri="{28A0092B-C50C-407E-A947-70E740481C1C}">
                <a14:useLocalDpi xmlns:a14="http://schemas.microsoft.com/office/drawing/2010/main" val="0"/>
              </a:ext>
            </a:extLst>
          </a:blip>
          <a:srcRect t="75125" r="60186" b="-1672"/>
          <a:stretch/>
        </p:blipFill>
        <p:spPr>
          <a:xfrm>
            <a:off x="1507226" y="6477002"/>
            <a:ext cx="4802293" cy="1356819"/>
          </a:xfrm>
          <a:prstGeom prst="rect">
            <a:avLst/>
          </a:prstGeom>
        </p:spPr>
      </p:pic>
      <p:pic>
        <p:nvPicPr>
          <p:cNvPr id="30" name="Picture 29" descr="Graphical user interface, text, application, chat or text message&#10;&#10;Description automatically generated">
            <a:extLst>
              <a:ext uri="{FF2B5EF4-FFF2-40B4-BE49-F238E27FC236}">
                <a16:creationId xmlns:a16="http://schemas.microsoft.com/office/drawing/2014/main" id="{0829D45E-92BC-4D17-9ABE-51CB3689C14A}"/>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75124" b="-1672"/>
          <a:stretch/>
        </p:blipFill>
        <p:spPr>
          <a:xfrm>
            <a:off x="8313739" y="6477000"/>
            <a:ext cx="5278256" cy="1356821"/>
          </a:xfrm>
          <a:prstGeom prst="rect">
            <a:avLst/>
          </a:prstGeom>
        </p:spPr>
      </p:pic>
      <p:pic>
        <p:nvPicPr>
          <p:cNvPr id="29" name="Picture 28" descr="Graphical user interface, text, application, chat or text message&#10;&#10;Description automatically generated">
            <a:extLst>
              <a:ext uri="{FF2B5EF4-FFF2-40B4-BE49-F238E27FC236}">
                <a16:creationId xmlns:a16="http://schemas.microsoft.com/office/drawing/2014/main" id="{BBBC06ED-0F12-4C6F-A266-51A913CDC3C0}"/>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37562" b="36803"/>
          <a:stretch/>
        </p:blipFill>
        <p:spPr>
          <a:xfrm>
            <a:off x="8328820" y="5015871"/>
            <a:ext cx="5278256" cy="1310179"/>
          </a:xfrm>
          <a:prstGeom prst="rect">
            <a:avLst/>
          </a:prstGeom>
        </p:spPr>
      </p:pic>
      <p:pic>
        <p:nvPicPr>
          <p:cNvPr id="24" name="Picture 23" descr="Graphical user interface, text, application, chat or text message&#10;&#10;Description automatically generated">
            <a:extLst>
              <a:ext uri="{FF2B5EF4-FFF2-40B4-BE49-F238E27FC236}">
                <a16:creationId xmlns:a16="http://schemas.microsoft.com/office/drawing/2014/main" id="{29C711A6-B0EC-4EB5-9175-318335B8EE86}"/>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1" b="74366"/>
          <a:stretch/>
        </p:blipFill>
        <p:spPr>
          <a:xfrm>
            <a:off x="8290719" y="3551842"/>
            <a:ext cx="5278256" cy="1310179"/>
          </a:xfrm>
          <a:prstGeom prst="rect">
            <a:avLst/>
          </a:prstGeom>
        </p:spPr>
      </p:pic>
      <p:sp>
        <p:nvSpPr>
          <p:cNvPr id="18" name="TextBox 17"/>
          <p:cNvSpPr txBox="1"/>
          <p:nvPr/>
        </p:nvSpPr>
        <p:spPr>
          <a:xfrm>
            <a:off x="4617134" y="42893"/>
            <a:ext cx="6166240"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tư, ngày 16 tháng 11 năm 2022</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161 -0.00347 L -0.14796 0.31649 " pathEditMode="relative" rAng="0" ptsTypes="AA">
                                      <p:cBhvr>
                                        <p:cTn id="6" dur="2000" fill="hold"/>
                                        <p:tgtEl>
                                          <p:spTgt spid="24"/>
                                        </p:tgtEl>
                                        <p:attrNameLst>
                                          <p:attrName>ppt_x</p:attrName>
                                          <p:attrName>ppt_y</p:attrName>
                                        </p:attrNameLst>
                                      </p:cBhvr>
                                      <p:rCtr x="-6818" y="15990"/>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01336 0.00694 L -0.15205 -0.15677 " pathEditMode="relative" rAng="0" ptsTypes="AA">
                                      <p:cBhvr>
                                        <p:cTn id="10" dur="2000" fill="hold"/>
                                        <p:tgtEl>
                                          <p:spTgt spid="29"/>
                                        </p:tgtEl>
                                        <p:attrNameLst>
                                          <p:attrName>ppt_x</p:attrName>
                                          <p:attrName>ppt_y</p:attrName>
                                        </p:attrNameLst>
                                      </p:cBhvr>
                                      <p:rCtr x="-6935" y="-8194"/>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0.01268 -0.00521 L -0.1504 -0.14844 " pathEditMode="relative" rAng="0" ptsTypes="AA">
                                      <p:cBhvr>
                                        <p:cTn id="14" dur="2000" fill="hold"/>
                                        <p:tgtEl>
                                          <p:spTgt spid="30"/>
                                        </p:tgtEl>
                                        <p:attrNameLst>
                                          <p:attrName>ppt_x</p:attrName>
                                          <p:attrName>ppt_y</p:attrName>
                                        </p:attrNameLst>
                                      </p:cBhvr>
                                      <p:rCtr x="-6886" y="-71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794</Words>
  <Application>Microsoft Office PowerPoint</Application>
  <PresentationFormat>Custom</PresentationFormat>
  <Paragraphs>80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Xiem Do</dc:creator>
  <cp:lastModifiedBy>Windows User</cp:lastModifiedBy>
  <cp:revision>8</cp:revision>
  <dcterms:created xsi:type="dcterms:W3CDTF">2022-08-20T03:30:50Z</dcterms:created>
  <dcterms:modified xsi:type="dcterms:W3CDTF">2025-11-16T14:26:09Z</dcterms:modified>
</cp:coreProperties>
</file>