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07" r:id="rId3"/>
    <p:sldId id="408" r:id="rId4"/>
    <p:sldId id="441" r:id="rId5"/>
    <p:sldId id="444" r:id="rId6"/>
    <p:sldId id="442" r:id="rId7"/>
    <p:sldId id="443"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68" d="100"/>
          <a:sy n="68" d="100"/>
        </p:scale>
        <p:origin x="456" y="7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6.jpeg"/><Relationship Id="rId3" Type="http://schemas.openxmlformats.org/officeDocument/2006/relationships/image" Target="../media/image9.jpeg"/><Relationship Id="rId7" Type="http://schemas.openxmlformats.org/officeDocument/2006/relationships/image" Target="../media/image12.jpeg"/><Relationship Id="rId12" Type="http://schemas.openxmlformats.org/officeDocument/2006/relationships/hyperlink" Target="Khoi%20dong/Cau%203.pptx" TargetMode="External"/><Relationship Id="rId2" Type="http://schemas.openxmlformats.org/officeDocument/2006/relationships/hyperlink" Target="Khoi%20dong/Cau%204.pptx" TargetMode="External"/><Relationship Id="rId1" Type="http://schemas.openxmlformats.org/officeDocument/2006/relationships/slideLayout" Target="../slideLayouts/slideLayout2.xml"/><Relationship Id="rId6" Type="http://schemas.openxmlformats.org/officeDocument/2006/relationships/image" Target="../media/image11.jpeg"/><Relationship Id="rId11" Type="http://schemas.openxmlformats.org/officeDocument/2006/relationships/image" Target="../media/image15.jpeg"/><Relationship Id="rId5" Type="http://schemas.openxmlformats.org/officeDocument/2006/relationships/image" Target="../media/image10.jpeg"/><Relationship Id="rId10" Type="http://schemas.openxmlformats.org/officeDocument/2006/relationships/image" Target="../media/image14.jpeg"/><Relationship Id="rId4" Type="http://schemas.openxmlformats.org/officeDocument/2006/relationships/hyperlink" Target="Khoi%20dong/Cau%202.pptx" TargetMode="External"/><Relationship Id="rId9" Type="http://schemas.openxmlformats.org/officeDocument/2006/relationships/hyperlink" Target="Khoi%20dong/Cau%201.ppt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a:t>
            </a:r>
            <a:r>
              <a:rPr lang="en-US" altLang="en-US" sz="3500" b="1" dirty="0" smtClean="0">
                <a:solidFill>
                  <a:srgbClr val="FF0066"/>
                </a:solidFill>
                <a:latin typeface="Times New Roman" pitchFamily="18" charset="0"/>
              </a:rPr>
              <a:t>HỌC</a:t>
            </a:r>
            <a:r>
              <a:rPr lang="en-US" altLang="en-US" sz="3500" b="1" dirty="0">
                <a:solidFill>
                  <a:srgbClr val="FF0066"/>
                </a:solidFill>
                <a:latin typeface="Times New Roman" pitchFamily="18" charset="0"/>
              </a:rPr>
              <a:t> </a:t>
            </a:r>
            <a:r>
              <a:rPr lang="vi-VN" altLang="en-US" sz="3500" b="1" dirty="0" smtClean="0">
                <a:solidFill>
                  <a:srgbClr val="FF0066"/>
                </a:solidFill>
                <a:latin typeface="Times New Roman" pitchFamily="18" charset="0"/>
              </a:rPr>
              <a:t>CỘNG HÒA</a:t>
            </a:r>
            <a:endParaRPr lang="en-US" altLang="en-US" sz="3500" b="1" dirty="0">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6096000"/>
            <a:ext cx="1532049" cy="198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975519" y="3886200"/>
            <a:ext cx="14325600" cy="1576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38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KỂ CHUYỆN: BỘ LÔNG RỰC RỠ CỦA CHIM THIÊN ĐƯỜNG</a:t>
            </a:r>
          </a:p>
        </p:txBody>
      </p:sp>
      <p:sp>
        <p:nvSpPr>
          <p:cNvPr id="2054" name="Text Box 18"/>
          <p:cNvSpPr txBox="1">
            <a:spLocks noChangeArrowheads="1"/>
          </p:cNvSpPr>
          <p:nvPr/>
        </p:nvSpPr>
        <p:spPr bwMode="auto">
          <a:xfrm>
            <a:off x="3337719"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dirty="0" err="1">
                <a:solidFill>
                  <a:srgbClr val="FF0066"/>
                </a:solidFill>
                <a:latin typeface="Times New Roman" pitchFamily="18" charset="0"/>
              </a:rPr>
              <a:t>Giáo</a:t>
            </a:r>
            <a:r>
              <a:rPr lang="en-US" altLang="en-US" sz="2400" b="1" i="1" dirty="0">
                <a:solidFill>
                  <a:srgbClr val="FF0066"/>
                </a:solidFill>
                <a:latin typeface="Times New Roman" pitchFamily="18" charset="0"/>
              </a:rPr>
              <a:t> </a:t>
            </a:r>
            <a:r>
              <a:rPr lang="en-US" altLang="en-US" sz="2400" b="1" i="1" dirty="0" err="1" smtClean="0">
                <a:solidFill>
                  <a:srgbClr val="FF0066"/>
                </a:solidFill>
                <a:latin typeface="Times New Roman" pitchFamily="18" charset="0"/>
              </a:rPr>
              <a:t>viên</a:t>
            </a:r>
            <a:r>
              <a:rPr lang="en-US" altLang="en-US" sz="2400" b="1" i="1" dirty="0" smtClean="0">
                <a:solidFill>
                  <a:srgbClr val="FF0066"/>
                </a:solidFill>
                <a:latin typeface="Times New Roman" pitchFamily="18" charset="0"/>
              </a:rPr>
              <a:t>:</a:t>
            </a:r>
            <a:r>
              <a:rPr lang="vi-VN" altLang="en-US" sz="2400" b="1" i="1" dirty="0" smtClean="0">
                <a:solidFill>
                  <a:srgbClr val="FF0066"/>
                </a:solidFill>
                <a:latin typeface="Times New Roman" pitchFamily="18" charset="0"/>
              </a:rPr>
              <a:t>Nguyễn Thị Hoa Cúc</a:t>
            </a:r>
            <a:endParaRPr lang="en-US" altLang="en-US" sz="2400" b="1" i="1" dirty="0">
              <a:solidFill>
                <a:srgbClr val="FF0066"/>
              </a:solidFill>
              <a:latin typeface="Times New Roman" pitchFamily="18" charset="0"/>
            </a:endParaRPr>
          </a:p>
          <a:p>
            <a:pPr eaLnBrk="1" hangingPunct="1"/>
            <a:r>
              <a:rPr lang="en-US" altLang="en-US" sz="2400" b="1" i="1" dirty="0" err="1">
                <a:solidFill>
                  <a:srgbClr val="FF0066"/>
                </a:solidFill>
                <a:latin typeface="Times New Roman" pitchFamily="18" charset="0"/>
              </a:rPr>
              <a:t>Lớp</a:t>
            </a:r>
            <a:r>
              <a:rPr lang="en-US" altLang="en-US" sz="2400" b="1" i="1" dirty="0">
                <a:solidFill>
                  <a:srgbClr val="FF0066"/>
                </a:solidFill>
                <a:latin typeface="Times New Roman" pitchFamily="18" charset="0"/>
              </a:rPr>
              <a:t>:  </a:t>
            </a:r>
            <a:r>
              <a:rPr lang="vi-VN" altLang="en-US" sz="2400" b="1" i="1" dirty="0" smtClean="0">
                <a:solidFill>
                  <a:srgbClr val="FF0066"/>
                </a:solidFill>
                <a:latin typeface="Times New Roman" pitchFamily="18" charset="0"/>
              </a:rPr>
              <a:t>3A</a:t>
            </a:r>
            <a:endParaRPr lang="en-US" altLang="en-US" sz="2400" b="1" i="1" dirty="0">
              <a:solidFill>
                <a:srgbClr val="FF0066"/>
              </a:solidFill>
              <a:latin typeface="Times New Roman" pitchFamily="18" charset="0"/>
            </a:endParaRP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176" y="5570585"/>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36385" y="6183135"/>
            <a:ext cx="1086631" cy="7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021183" y="5670136"/>
            <a:ext cx="3552194" cy="253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4617134" y="149573"/>
            <a:ext cx="6712287" cy="1117345"/>
            <a:chOff x="4539228" y="210532"/>
            <a:chExt cx="6599031" cy="1117345"/>
          </a:xfrm>
        </p:grpSpPr>
        <p:grpSp>
          <p:nvGrpSpPr>
            <p:cNvPr id="33" name="Group 32"/>
            <p:cNvGrpSpPr/>
            <p:nvPr/>
          </p:nvGrpSpPr>
          <p:grpSpPr>
            <a:xfrm>
              <a:off x="4539228" y="210532"/>
              <a:ext cx="6599031" cy="1117345"/>
              <a:chOff x="4539228" y="210532"/>
              <a:chExt cx="6599031" cy="1117345"/>
            </a:xfrm>
          </p:grpSpPr>
          <p:sp>
            <p:nvSpPr>
              <p:cNvPr id="36" name="TextBox 35"/>
              <p:cNvSpPr txBox="1"/>
              <p:nvPr/>
            </p:nvSpPr>
            <p:spPr>
              <a:xfrm>
                <a:off x="4539228" y="210532"/>
                <a:ext cx="6599031" cy="646331"/>
              </a:xfrm>
              <a:prstGeom prst="rect">
                <a:avLst/>
              </a:prstGeom>
              <a:noFill/>
            </p:spPr>
            <p:txBody>
              <a:bodyPr wrap="none" rtlCol="0">
                <a:spAutoFit/>
              </a:bodyPr>
              <a:lstStyle/>
              <a:p>
                <a:r>
                  <a:rPr lang="en-US" sz="3600" dirty="0" err="1" smtClean="0">
                    <a:solidFill>
                      <a:srgbClr val="0000CC"/>
                    </a:solidFill>
                    <a:latin typeface="Times New Roman" pitchFamily="18" charset="0"/>
                    <a:cs typeface="Times New Roman" pitchFamily="18" charset="0"/>
                  </a:rPr>
                  <a:t>Thứ</a:t>
                </a:r>
                <a:r>
                  <a:rPr lang="vi-VN" sz="3600" dirty="0">
                    <a:solidFill>
                      <a:srgbClr val="0000CC"/>
                    </a:solidFill>
                    <a:latin typeface="Times New Roman" pitchFamily="18" charset="0"/>
                    <a:cs typeface="Times New Roman" pitchFamily="18" charset="0"/>
                  </a:rPr>
                  <a:t> </a:t>
                </a:r>
                <a:r>
                  <a:rPr lang="vi-VN" sz="3600" dirty="0" smtClean="0">
                    <a:solidFill>
                      <a:srgbClr val="0000CC"/>
                    </a:solidFill>
                    <a:latin typeface="Times New Roman" pitchFamily="18" charset="0"/>
                    <a:cs typeface="Times New Roman" pitchFamily="18" charset="0"/>
                  </a:rPr>
                  <a:t>Tư </a:t>
                </a:r>
                <a:r>
                  <a:rPr lang="vi-VN" sz="3600" dirty="0" smtClean="0">
                    <a:solidFill>
                      <a:srgbClr val="0000CC"/>
                    </a:solidFill>
                    <a:latin typeface="Times New Roman" pitchFamily="18" charset="0"/>
                    <a:cs typeface="Times New Roman" pitchFamily="18" charset="0"/>
                  </a:rPr>
                  <a:t>ngày 12</a:t>
                </a:r>
                <a:r>
                  <a:rPr lang="en-US" sz="3600" dirty="0" err="1" smtClean="0">
                    <a:solidFill>
                      <a:srgbClr val="0000CC"/>
                    </a:solidFill>
                    <a:latin typeface="Times New Roman" pitchFamily="18" charset="0"/>
                    <a:cs typeface="Times New Roman" pitchFamily="18" charset="0"/>
                  </a:rPr>
                  <a:t>tháng</a:t>
                </a:r>
                <a:r>
                  <a:rPr lang="vi-VN" sz="3600" dirty="0">
                    <a:solidFill>
                      <a:srgbClr val="0000CC"/>
                    </a:solidFill>
                    <a:latin typeface="Times New Roman" pitchFamily="18" charset="0"/>
                    <a:cs typeface="Times New Roman" pitchFamily="18" charset="0"/>
                  </a:rPr>
                  <a:t> </a:t>
                </a:r>
                <a:r>
                  <a:rPr lang="vi-VN" sz="3600" dirty="0" smtClean="0">
                    <a:solidFill>
                      <a:srgbClr val="0000CC"/>
                    </a:solidFill>
                    <a:latin typeface="Times New Roman" pitchFamily="18" charset="0"/>
                    <a:cs typeface="Times New Roman" pitchFamily="18" charset="0"/>
                  </a:rPr>
                  <a:t>11 </a:t>
                </a:r>
                <a:r>
                  <a:rPr lang="en-US" sz="3600" dirty="0" err="1" smtClean="0">
                    <a:solidFill>
                      <a:srgbClr val="0000CC"/>
                    </a:solidFill>
                    <a:latin typeface="Times New Roman" pitchFamily="18" charset="0"/>
                    <a:cs typeface="Times New Roman" pitchFamily="18" charset="0"/>
                  </a:rPr>
                  <a:t>năm</a:t>
                </a:r>
                <a:r>
                  <a:rPr lang="vi-VN" sz="3600" dirty="0">
                    <a:solidFill>
                      <a:srgbClr val="0000CC"/>
                    </a:solidFill>
                    <a:latin typeface="Times New Roman" pitchFamily="18" charset="0"/>
                    <a:cs typeface="Times New Roman" pitchFamily="18" charset="0"/>
                  </a:rPr>
                  <a:t> </a:t>
                </a:r>
                <a:r>
                  <a:rPr lang="vi-VN" sz="3600" dirty="0" smtClean="0">
                    <a:solidFill>
                      <a:srgbClr val="0000CC"/>
                    </a:solidFill>
                    <a:latin typeface="Times New Roman" pitchFamily="18" charset="0"/>
                    <a:cs typeface="Times New Roman" pitchFamily="18" charset="0"/>
                  </a:rPr>
                  <a:t>2025</a:t>
                </a:r>
                <a:endParaRPr lang="en-US" sz="3600" dirty="0">
                  <a:solidFill>
                    <a:srgbClr val="0000CC"/>
                  </a:solidFill>
                  <a:latin typeface="Times New Roman" pitchFamily="18" charset="0"/>
                  <a:cs typeface="Times New Roman" pitchFamily="18" charset="0"/>
                </a:endParaRPr>
              </a:p>
            </p:txBody>
          </p:sp>
          <p:sp>
            <p:nvSpPr>
              <p:cNvPr id="37" name="TextBox 36"/>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34" name="Straight Connector 33"/>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pic>
        <p:nvPicPr>
          <p:cNvPr id="24" name="Picture 23">
            <a:hlinkClick r:id="rId2" action="ppaction://hlinkpres?slideindex=1&amp;slidetitle="/>
          </p:cNvPr>
          <p:cNvPicPr>
            <a:picLocks noChangeAspect="1"/>
          </p:cNvPicPr>
          <p:nvPr/>
        </p:nvPicPr>
        <p:blipFill rotWithShape="1">
          <a:blip r:embed="rId3" cstate="print">
            <a:extLst>
              <a:ext uri="{28A0092B-C50C-407E-A947-70E740481C1C}">
                <a14:useLocalDpi xmlns:a14="http://schemas.microsoft.com/office/drawing/2010/main" val="0"/>
              </a:ext>
            </a:extLst>
          </a:blip>
          <a:srcRect l="8657" t="11890" r="4799" b="5149"/>
          <a:stretch/>
        </p:blipFill>
        <p:spPr>
          <a:xfrm>
            <a:off x="1869597" y="5853451"/>
            <a:ext cx="2039906" cy="1690349"/>
          </a:xfrm>
          <a:prstGeom prst="rect">
            <a:avLst/>
          </a:prstGeom>
        </p:spPr>
      </p:pic>
      <p:pic>
        <p:nvPicPr>
          <p:cNvPr id="25" name="Picture 24">
            <a:hlinkClick r:id="rId4" action="ppaction://hlinkpres?slideindex=1&amp;slidetitle="/>
          </p:cNvPr>
          <p:cNvPicPr>
            <a:picLocks noChangeAspect="1"/>
          </p:cNvPicPr>
          <p:nvPr/>
        </p:nvPicPr>
        <p:blipFill rotWithShape="1">
          <a:blip r:embed="rId5" cstate="print">
            <a:extLst>
              <a:ext uri="{28A0092B-C50C-407E-A947-70E740481C1C}">
                <a14:useLocalDpi xmlns:a14="http://schemas.microsoft.com/office/drawing/2010/main" val="0"/>
              </a:ext>
            </a:extLst>
          </a:blip>
          <a:srcRect l="4672" r="5705"/>
          <a:stretch/>
        </p:blipFill>
        <p:spPr>
          <a:xfrm>
            <a:off x="12710319" y="2304172"/>
            <a:ext cx="1982829" cy="1582028"/>
          </a:xfrm>
          <a:prstGeom prst="rect">
            <a:avLst/>
          </a:prstGeom>
        </p:spPr>
      </p:pic>
      <p:pic>
        <p:nvPicPr>
          <p:cNvPr id="40" name="Picture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176578" y="2304172"/>
            <a:ext cx="1986642" cy="1582028"/>
          </a:xfrm>
          <a:prstGeom prst="rect">
            <a:avLst/>
          </a:prstGeom>
        </p:spPr>
      </p:pic>
      <p:pic>
        <p:nvPicPr>
          <p:cNvPr id="41" name="Picture 4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22543" y="2337885"/>
            <a:ext cx="1952652" cy="1559862"/>
          </a:xfrm>
          <a:prstGeom prst="rect">
            <a:avLst/>
          </a:prstGeom>
        </p:spPr>
      </p:pic>
      <p:pic>
        <p:nvPicPr>
          <p:cNvPr id="42" name="Picture 41"/>
          <p:cNvPicPr>
            <a:picLocks noChangeAspect="1"/>
          </p:cNvPicPr>
          <p:nvPr/>
        </p:nvPicPr>
        <p:blipFill rotWithShape="1">
          <a:blip r:embed="rId8" cstate="print">
            <a:extLst>
              <a:ext uri="{28A0092B-C50C-407E-A947-70E740481C1C}">
                <a14:useLocalDpi xmlns:a14="http://schemas.microsoft.com/office/drawing/2010/main" val="0"/>
              </a:ext>
            </a:extLst>
          </a:blip>
          <a:srcRect l="5450" r="14339"/>
          <a:stretch/>
        </p:blipFill>
        <p:spPr>
          <a:xfrm>
            <a:off x="1966119" y="2362201"/>
            <a:ext cx="1997760" cy="1539088"/>
          </a:xfrm>
          <a:prstGeom prst="rect">
            <a:avLst/>
          </a:prstGeom>
        </p:spPr>
      </p:pic>
      <p:pic>
        <p:nvPicPr>
          <p:cNvPr id="43" name="Picture 42">
            <a:hlinkClick r:id="rId9" action="ppaction://hlinkpres?slideindex=1&amp;slidetitle="/>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604882" y="5894987"/>
            <a:ext cx="1970313" cy="1454879"/>
          </a:xfrm>
          <a:prstGeom prst="rect">
            <a:avLst/>
          </a:prstGeom>
        </p:spPr>
      </p:pic>
      <p:sp>
        <p:nvSpPr>
          <p:cNvPr id="44" name="Text Box 14"/>
          <p:cNvSpPr txBox="1">
            <a:spLocks noChangeArrowheads="1"/>
          </p:cNvSpPr>
          <p:nvPr/>
        </p:nvSpPr>
        <p:spPr bwMode="auto">
          <a:xfrm>
            <a:off x="4107913" y="1267466"/>
            <a:ext cx="81383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TRÒ CHƠI: HÁI QUẢ MIỀN TÂY</a:t>
            </a:r>
          </a:p>
        </p:txBody>
      </p:sp>
      <p:sp>
        <p:nvSpPr>
          <p:cNvPr id="45" name="Rectangle 44"/>
          <p:cNvSpPr/>
          <p:nvPr/>
        </p:nvSpPr>
        <p:spPr>
          <a:xfrm>
            <a:off x="1898950" y="4121364"/>
            <a:ext cx="1981200" cy="584775"/>
          </a:xfrm>
          <a:prstGeom prst="rect">
            <a:avLst/>
          </a:prstGeom>
        </p:spPr>
        <p:txBody>
          <a:bodyPr wrap="square">
            <a:spAutoFit/>
          </a:bodyPr>
          <a:lstStyle/>
          <a:p>
            <a:pPr algn="ctr"/>
            <a:r>
              <a:rPr lang="en-US" sz="3200" b="1">
                <a:solidFill>
                  <a:srgbClr val="0000CC"/>
                </a:solidFill>
                <a:latin typeface="Times New Roman" pitchFamily="18" charset="0"/>
                <a:cs typeface="Times New Roman" pitchFamily="18" charset="0"/>
              </a:rPr>
              <a:t>măng cụt</a:t>
            </a:r>
          </a:p>
        </p:txBody>
      </p:sp>
      <p:sp>
        <p:nvSpPr>
          <p:cNvPr id="46" name="Rectangle 45"/>
          <p:cNvSpPr/>
          <p:nvPr/>
        </p:nvSpPr>
        <p:spPr>
          <a:xfrm>
            <a:off x="5647567" y="4121364"/>
            <a:ext cx="1981200" cy="584775"/>
          </a:xfrm>
          <a:prstGeom prst="rect">
            <a:avLst/>
          </a:prstGeom>
        </p:spPr>
        <p:txBody>
          <a:bodyPr wrap="square">
            <a:spAutoFit/>
          </a:bodyPr>
          <a:lstStyle/>
          <a:p>
            <a:pPr algn="ctr"/>
            <a:r>
              <a:rPr lang="en-US" sz="3200" b="1">
                <a:solidFill>
                  <a:srgbClr val="0000CC"/>
                </a:solidFill>
                <a:latin typeface="Times New Roman" pitchFamily="18" charset="0"/>
                <a:cs typeface="Times New Roman" pitchFamily="18" charset="0"/>
              </a:rPr>
              <a:t>Bưởi</a:t>
            </a:r>
          </a:p>
        </p:txBody>
      </p:sp>
      <p:sp>
        <p:nvSpPr>
          <p:cNvPr id="47" name="Rectangle 46"/>
          <p:cNvSpPr/>
          <p:nvPr/>
        </p:nvSpPr>
        <p:spPr>
          <a:xfrm>
            <a:off x="9162928" y="4139625"/>
            <a:ext cx="1981200" cy="584775"/>
          </a:xfrm>
          <a:prstGeom prst="rect">
            <a:avLst/>
          </a:prstGeom>
        </p:spPr>
        <p:txBody>
          <a:bodyPr wrap="square">
            <a:spAutoFit/>
          </a:bodyPr>
          <a:lstStyle/>
          <a:p>
            <a:pPr algn="ctr"/>
            <a:r>
              <a:rPr lang="en-US" sz="3200" b="1">
                <a:solidFill>
                  <a:srgbClr val="0000CC"/>
                </a:solidFill>
                <a:latin typeface="Times New Roman" pitchFamily="18" charset="0"/>
                <a:cs typeface="Times New Roman" pitchFamily="18" charset="0"/>
              </a:rPr>
              <a:t>Sầu riêng</a:t>
            </a:r>
          </a:p>
        </p:txBody>
      </p:sp>
      <p:sp>
        <p:nvSpPr>
          <p:cNvPr id="48" name="Rectangle 47"/>
          <p:cNvSpPr/>
          <p:nvPr/>
        </p:nvSpPr>
        <p:spPr>
          <a:xfrm>
            <a:off x="12727322" y="4139625"/>
            <a:ext cx="1981200" cy="584775"/>
          </a:xfrm>
          <a:prstGeom prst="rect">
            <a:avLst/>
          </a:prstGeom>
        </p:spPr>
        <p:txBody>
          <a:bodyPr wrap="square">
            <a:spAutoFit/>
          </a:bodyPr>
          <a:lstStyle/>
          <a:p>
            <a:pPr algn="ctr"/>
            <a:r>
              <a:rPr lang="en-US" sz="3200" b="1">
                <a:solidFill>
                  <a:srgbClr val="0000CC"/>
                </a:solidFill>
                <a:latin typeface="Times New Roman" pitchFamily="18" charset="0"/>
                <a:cs typeface="Times New Roman" pitchFamily="18" charset="0"/>
              </a:rPr>
              <a:t>Xoài</a:t>
            </a:r>
          </a:p>
        </p:txBody>
      </p:sp>
      <p:sp>
        <p:nvSpPr>
          <p:cNvPr id="49" name="Rectangle 48"/>
          <p:cNvSpPr/>
          <p:nvPr/>
        </p:nvSpPr>
        <p:spPr>
          <a:xfrm>
            <a:off x="1644759" y="7702764"/>
            <a:ext cx="2454960" cy="584775"/>
          </a:xfrm>
          <a:prstGeom prst="rect">
            <a:avLst/>
          </a:prstGeom>
        </p:spPr>
        <p:txBody>
          <a:bodyPr wrap="square">
            <a:spAutoFit/>
          </a:bodyPr>
          <a:lstStyle/>
          <a:p>
            <a:pPr algn="ctr"/>
            <a:r>
              <a:rPr lang="en-US" sz="3200" b="1">
                <a:solidFill>
                  <a:srgbClr val="0000CC"/>
                </a:solidFill>
                <a:latin typeface="Times New Roman" pitchFamily="18" charset="0"/>
                <a:cs typeface="Times New Roman" pitchFamily="18" charset="0"/>
              </a:rPr>
              <a:t>Chôm chôm</a:t>
            </a:r>
          </a:p>
        </p:txBody>
      </p:sp>
      <p:sp>
        <p:nvSpPr>
          <p:cNvPr id="50" name="Rectangle 49"/>
          <p:cNvSpPr/>
          <p:nvPr/>
        </p:nvSpPr>
        <p:spPr>
          <a:xfrm>
            <a:off x="5638536" y="7702764"/>
            <a:ext cx="1981200" cy="584775"/>
          </a:xfrm>
          <a:prstGeom prst="rect">
            <a:avLst/>
          </a:prstGeom>
        </p:spPr>
        <p:txBody>
          <a:bodyPr wrap="square">
            <a:spAutoFit/>
          </a:bodyPr>
          <a:lstStyle/>
          <a:p>
            <a:pPr algn="ctr"/>
            <a:r>
              <a:rPr lang="en-US" sz="3200" b="1">
                <a:solidFill>
                  <a:srgbClr val="0000CC"/>
                </a:solidFill>
                <a:latin typeface="Times New Roman" pitchFamily="18" charset="0"/>
                <a:cs typeface="Times New Roman" pitchFamily="18" charset="0"/>
              </a:rPr>
              <a:t>Na</a:t>
            </a:r>
          </a:p>
        </p:txBody>
      </p:sp>
      <p:sp>
        <p:nvSpPr>
          <p:cNvPr id="51" name="Rectangle 50"/>
          <p:cNvSpPr/>
          <p:nvPr/>
        </p:nvSpPr>
        <p:spPr>
          <a:xfrm>
            <a:off x="9205119" y="7710188"/>
            <a:ext cx="1981200" cy="584775"/>
          </a:xfrm>
          <a:prstGeom prst="rect">
            <a:avLst/>
          </a:prstGeom>
        </p:spPr>
        <p:txBody>
          <a:bodyPr wrap="square">
            <a:spAutoFit/>
          </a:bodyPr>
          <a:lstStyle/>
          <a:p>
            <a:pPr algn="ctr"/>
            <a:r>
              <a:rPr lang="en-US" sz="3200" b="1">
                <a:solidFill>
                  <a:srgbClr val="0000CC"/>
                </a:solidFill>
                <a:latin typeface="Times New Roman" pitchFamily="18" charset="0"/>
                <a:cs typeface="Times New Roman" pitchFamily="18" charset="0"/>
              </a:rPr>
              <a:t>Bình bát</a:t>
            </a:r>
          </a:p>
        </p:txBody>
      </p:sp>
      <p:sp>
        <p:nvSpPr>
          <p:cNvPr id="52" name="Rectangle 51"/>
          <p:cNvSpPr/>
          <p:nvPr/>
        </p:nvSpPr>
        <p:spPr>
          <a:xfrm>
            <a:off x="12938919" y="7721025"/>
            <a:ext cx="1981200" cy="584775"/>
          </a:xfrm>
          <a:prstGeom prst="rect">
            <a:avLst/>
          </a:prstGeom>
        </p:spPr>
        <p:txBody>
          <a:bodyPr wrap="square">
            <a:spAutoFit/>
          </a:bodyPr>
          <a:lstStyle/>
          <a:p>
            <a:pPr algn="ctr"/>
            <a:r>
              <a:rPr lang="en-US" sz="3200" b="1">
                <a:solidFill>
                  <a:srgbClr val="0000CC"/>
                </a:solidFill>
                <a:latin typeface="Times New Roman" pitchFamily="18" charset="0"/>
                <a:cs typeface="Times New Roman" pitchFamily="18" charset="0"/>
              </a:rPr>
              <a:t>Trái trâm</a:t>
            </a:r>
          </a:p>
        </p:txBody>
      </p:sp>
      <p:pic>
        <p:nvPicPr>
          <p:cNvPr id="53" name="Picture 2" descr="Qủa bình bát"/>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9176578" y="5797631"/>
            <a:ext cx="1986642" cy="1541633"/>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4" descr="Trái  trâm">
            <a:hlinkClick r:id="rId12" action="ppaction://hlinkpres?slideindex=1&amp;slidetitle="/>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2883546" y="5811835"/>
            <a:ext cx="2036573" cy="152742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42"/>
                                        </p:tgtEl>
                                        <p:attrNameLst>
                                          <p:attrName>r</p:attrName>
                                        </p:attrNameLst>
                                      </p:cBhvr>
                                    </p:animRot>
                                    <p:animRot by="-240000">
                                      <p:cBhvr>
                                        <p:cTn id="7" dur="200" fill="hold">
                                          <p:stCondLst>
                                            <p:cond delay="200"/>
                                          </p:stCondLst>
                                        </p:cTn>
                                        <p:tgtEl>
                                          <p:spTgt spid="42"/>
                                        </p:tgtEl>
                                        <p:attrNameLst>
                                          <p:attrName>r</p:attrName>
                                        </p:attrNameLst>
                                      </p:cBhvr>
                                    </p:animRot>
                                    <p:animRot by="240000">
                                      <p:cBhvr>
                                        <p:cTn id="8" dur="200" fill="hold">
                                          <p:stCondLst>
                                            <p:cond delay="400"/>
                                          </p:stCondLst>
                                        </p:cTn>
                                        <p:tgtEl>
                                          <p:spTgt spid="42"/>
                                        </p:tgtEl>
                                        <p:attrNameLst>
                                          <p:attrName>r</p:attrName>
                                        </p:attrNameLst>
                                      </p:cBhvr>
                                    </p:animRot>
                                    <p:animRot by="-240000">
                                      <p:cBhvr>
                                        <p:cTn id="9" dur="200" fill="hold">
                                          <p:stCondLst>
                                            <p:cond delay="600"/>
                                          </p:stCondLst>
                                        </p:cTn>
                                        <p:tgtEl>
                                          <p:spTgt spid="42"/>
                                        </p:tgtEl>
                                        <p:attrNameLst>
                                          <p:attrName>r</p:attrName>
                                        </p:attrNameLst>
                                      </p:cBhvr>
                                    </p:animRot>
                                    <p:animRot by="120000">
                                      <p:cBhvr>
                                        <p:cTn id="10" dur="200" fill="hold">
                                          <p:stCondLst>
                                            <p:cond delay="800"/>
                                          </p:stCondLst>
                                        </p:cTn>
                                        <p:tgtEl>
                                          <p:spTgt spid="42"/>
                                        </p:tgtEl>
                                        <p:attrNameLst>
                                          <p:attrName>r</p:attrName>
                                        </p:attrNameLst>
                                      </p:cBhvr>
                                    </p:animRot>
                                  </p:childTnLst>
                                </p:cTn>
                              </p:par>
                            </p:childTnLst>
                          </p:cTn>
                        </p:par>
                        <p:par>
                          <p:cTn id="11" fill="hold">
                            <p:stCondLst>
                              <p:cond delay="1000"/>
                            </p:stCondLst>
                            <p:childTnLst>
                              <p:par>
                                <p:cTn id="12" presetID="32" presetClass="emph" presetSubtype="0" fill="hold" nodeType="afterEffect">
                                  <p:stCondLst>
                                    <p:cond delay="0"/>
                                  </p:stCondLst>
                                  <p:childTnLst>
                                    <p:animRot by="120000">
                                      <p:cBhvr>
                                        <p:cTn id="13" dur="100" fill="hold">
                                          <p:stCondLst>
                                            <p:cond delay="0"/>
                                          </p:stCondLst>
                                        </p:cTn>
                                        <p:tgtEl>
                                          <p:spTgt spid="41"/>
                                        </p:tgtEl>
                                        <p:attrNameLst>
                                          <p:attrName>r</p:attrName>
                                        </p:attrNameLst>
                                      </p:cBhvr>
                                    </p:animRot>
                                    <p:animRot by="-240000">
                                      <p:cBhvr>
                                        <p:cTn id="14" dur="200" fill="hold">
                                          <p:stCondLst>
                                            <p:cond delay="200"/>
                                          </p:stCondLst>
                                        </p:cTn>
                                        <p:tgtEl>
                                          <p:spTgt spid="41"/>
                                        </p:tgtEl>
                                        <p:attrNameLst>
                                          <p:attrName>r</p:attrName>
                                        </p:attrNameLst>
                                      </p:cBhvr>
                                    </p:animRot>
                                    <p:animRot by="240000">
                                      <p:cBhvr>
                                        <p:cTn id="15" dur="200" fill="hold">
                                          <p:stCondLst>
                                            <p:cond delay="400"/>
                                          </p:stCondLst>
                                        </p:cTn>
                                        <p:tgtEl>
                                          <p:spTgt spid="41"/>
                                        </p:tgtEl>
                                        <p:attrNameLst>
                                          <p:attrName>r</p:attrName>
                                        </p:attrNameLst>
                                      </p:cBhvr>
                                    </p:animRot>
                                    <p:animRot by="-240000">
                                      <p:cBhvr>
                                        <p:cTn id="16" dur="200" fill="hold">
                                          <p:stCondLst>
                                            <p:cond delay="600"/>
                                          </p:stCondLst>
                                        </p:cTn>
                                        <p:tgtEl>
                                          <p:spTgt spid="41"/>
                                        </p:tgtEl>
                                        <p:attrNameLst>
                                          <p:attrName>r</p:attrName>
                                        </p:attrNameLst>
                                      </p:cBhvr>
                                    </p:animRot>
                                    <p:animRot by="120000">
                                      <p:cBhvr>
                                        <p:cTn id="17" dur="200" fill="hold">
                                          <p:stCondLst>
                                            <p:cond delay="800"/>
                                          </p:stCondLst>
                                        </p:cTn>
                                        <p:tgtEl>
                                          <p:spTgt spid="41"/>
                                        </p:tgtEl>
                                        <p:attrNameLst>
                                          <p:attrName>r</p:attrName>
                                        </p:attrNameLst>
                                      </p:cBhvr>
                                    </p:animRot>
                                  </p:childTnLst>
                                </p:cTn>
                              </p:par>
                            </p:childTnLst>
                          </p:cTn>
                        </p:par>
                        <p:par>
                          <p:cTn id="18" fill="hold">
                            <p:stCondLst>
                              <p:cond delay="2000"/>
                            </p:stCondLst>
                            <p:childTnLst>
                              <p:par>
                                <p:cTn id="19" presetID="32" presetClass="emph" presetSubtype="0" fill="hold" nodeType="afterEffect">
                                  <p:stCondLst>
                                    <p:cond delay="0"/>
                                  </p:stCondLst>
                                  <p:childTnLst>
                                    <p:animRot by="120000">
                                      <p:cBhvr>
                                        <p:cTn id="20" dur="100" fill="hold">
                                          <p:stCondLst>
                                            <p:cond delay="0"/>
                                          </p:stCondLst>
                                        </p:cTn>
                                        <p:tgtEl>
                                          <p:spTgt spid="40"/>
                                        </p:tgtEl>
                                        <p:attrNameLst>
                                          <p:attrName>r</p:attrName>
                                        </p:attrNameLst>
                                      </p:cBhvr>
                                    </p:animRot>
                                    <p:animRot by="-240000">
                                      <p:cBhvr>
                                        <p:cTn id="21" dur="200" fill="hold">
                                          <p:stCondLst>
                                            <p:cond delay="200"/>
                                          </p:stCondLst>
                                        </p:cTn>
                                        <p:tgtEl>
                                          <p:spTgt spid="40"/>
                                        </p:tgtEl>
                                        <p:attrNameLst>
                                          <p:attrName>r</p:attrName>
                                        </p:attrNameLst>
                                      </p:cBhvr>
                                    </p:animRot>
                                    <p:animRot by="240000">
                                      <p:cBhvr>
                                        <p:cTn id="22" dur="200" fill="hold">
                                          <p:stCondLst>
                                            <p:cond delay="400"/>
                                          </p:stCondLst>
                                        </p:cTn>
                                        <p:tgtEl>
                                          <p:spTgt spid="40"/>
                                        </p:tgtEl>
                                        <p:attrNameLst>
                                          <p:attrName>r</p:attrName>
                                        </p:attrNameLst>
                                      </p:cBhvr>
                                    </p:animRot>
                                    <p:animRot by="-240000">
                                      <p:cBhvr>
                                        <p:cTn id="23" dur="200" fill="hold">
                                          <p:stCondLst>
                                            <p:cond delay="600"/>
                                          </p:stCondLst>
                                        </p:cTn>
                                        <p:tgtEl>
                                          <p:spTgt spid="40"/>
                                        </p:tgtEl>
                                        <p:attrNameLst>
                                          <p:attrName>r</p:attrName>
                                        </p:attrNameLst>
                                      </p:cBhvr>
                                    </p:animRot>
                                    <p:animRot by="120000">
                                      <p:cBhvr>
                                        <p:cTn id="24" dur="200" fill="hold">
                                          <p:stCondLst>
                                            <p:cond delay="800"/>
                                          </p:stCondLst>
                                        </p:cTn>
                                        <p:tgtEl>
                                          <p:spTgt spid="40"/>
                                        </p:tgtEl>
                                        <p:attrNameLst>
                                          <p:attrName>r</p:attrName>
                                        </p:attrNameLst>
                                      </p:cBhvr>
                                    </p:animRot>
                                  </p:childTnLst>
                                </p:cTn>
                              </p:par>
                            </p:childTnLst>
                          </p:cTn>
                        </p:par>
                        <p:par>
                          <p:cTn id="25" fill="hold">
                            <p:stCondLst>
                              <p:cond delay="3000"/>
                            </p:stCondLst>
                            <p:childTnLst>
                              <p:par>
                                <p:cTn id="26" presetID="32" presetClass="emph" presetSubtype="0" fill="hold" nodeType="afterEffect">
                                  <p:stCondLst>
                                    <p:cond delay="0"/>
                                  </p:stCondLst>
                                  <p:childTnLst>
                                    <p:animRot by="120000">
                                      <p:cBhvr>
                                        <p:cTn id="27" dur="100" fill="hold">
                                          <p:stCondLst>
                                            <p:cond delay="0"/>
                                          </p:stCondLst>
                                        </p:cTn>
                                        <p:tgtEl>
                                          <p:spTgt spid="25"/>
                                        </p:tgtEl>
                                        <p:attrNameLst>
                                          <p:attrName>r</p:attrName>
                                        </p:attrNameLst>
                                      </p:cBhvr>
                                    </p:animRot>
                                    <p:animRot by="-240000">
                                      <p:cBhvr>
                                        <p:cTn id="28" dur="200" fill="hold">
                                          <p:stCondLst>
                                            <p:cond delay="200"/>
                                          </p:stCondLst>
                                        </p:cTn>
                                        <p:tgtEl>
                                          <p:spTgt spid="25"/>
                                        </p:tgtEl>
                                        <p:attrNameLst>
                                          <p:attrName>r</p:attrName>
                                        </p:attrNameLst>
                                      </p:cBhvr>
                                    </p:animRot>
                                    <p:animRot by="240000">
                                      <p:cBhvr>
                                        <p:cTn id="29" dur="200" fill="hold">
                                          <p:stCondLst>
                                            <p:cond delay="400"/>
                                          </p:stCondLst>
                                        </p:cTn>
                                        <p:tgtEl>
                                          <p:spTgt spid="25"/>
                                        </p:tgtEl>
                                        <p:attrNameLst>
                                          <p:attrName>r</p:attrName>
                                        </p:attrNameLst>
                                      </p:cBhvr>
                                    </p:animRot>
                                    <p:animRot by="-240000">
                                      <p:cBhvr>
                                        <p:cTn id="30" dur="200" fill="hold">
                                          <p:stCondLst>
                                            <p:cond delay="600"/>
                                          </p:stCondLst>
                                        </p:cTn>
                                        <p:tgtEl>
                                          <p:spTgt spid="25"/>
                                        </p:tgtEl>
                                        <p:attrNameLst>
                                          <p:attrName>r</p:attrName>
                                        </p:attrNameLst>
                                      </p:cBhvr>
                                    </p:animRot>
                                    <p:animRot by="120000">
                                      <p:cBhvr>
                                        <p:cTn id="31" dur="200" fill="hold">
                                          <p:stCondLst>
                                            <p:cond delay="800"/>
                                          </p:stCondLst>
                                        </p:cTn>
                                        <p:tgtEl>
                                          <p:spTgt spid="25"/>
                                        </p:tgtEl>
                                        <p:attrNameLst>
                                          <p:attrName>r</p:attrName>
                                        </p:attrNameLst>
                                      </p:cBhvr>
                                    </p:animRot>
                                  </p:childTnLst>
                                </p:cTn>
                              </p:par>
                            </p:childTnLst>
                          </p:cTn>
                        </p:par>
                        <p:par>
                          <p:cTn id="32" fill="hold">
                            <p:stCondLst>
                              <p:cond delay="4000"/>
                            </p:stCondLst>
                            <p:childTnLst>
                              <p:par>
                                <p:cTn id="33" presetID="32" presetClass="emph" presetSubtype="0" fill="hold" nodeType="afterEffect">
                                  <p:stCondLst>
                                    <p:cond delay="0"/>
                                  </p:stCondLst>
                                  <p:childTnLst>
                                    <p:animRot by="120000">
                                      <p:cBhvr>
                                        <p:cTn id="34" dur="100" fill="hold">
                                          <p:stCondLst>
                                            <p:cond delay="0"/>
                                          </p:stCondLst>
                                        </p:cTn>
                                        <p:tgtEl>
                                          <p:spTgt spid="24"/>
                                        </p:tgtEl>
                                        <p:attrNameLst>
                                          <p:attrName>r</p:attrName>
                                        </p:attrNameLst>
                                      </p:cBhvr>
                                    </p:animRot>
                                    <p:animRot by="-240000">
                                      <p:cBhvr>
                                        <p:cTn id="35" dur="200" fill="hold">
                                          <p:stCondLst>
                                            <p:cond delay="200"/>
                                          </p:stCondLst>
                                        </p:cTn>
                                        <p:tgtEl>
                                          <p:spTgt spid="24"/>
                                        </p:tgtEl>
                                        <p:attrNameLst>
                                          <p:attrName>r</p:attrName>
                                        </p:attrNameLst>
                                      </p:cBhvr>
                                    </p:animRot>
                                    <p:animRot by="240000">
                                      <p:cBhvr>
                                        <p:cTn id="36" dur="200" fill="hold">
                                          <p:stCondLst>
                                            <p:cond delay="400"/>
                                          </p:stCondLst>
                                        </p:cTn>
                                        <p:tgtEl>
                                          <p:spTgt spid="24"/>
                                        </p:tgtEl>
                                        <p:attrNameLst>
                                          <p:attrName>r</p:attrName>
                                        </p:attrNameLst>
                                      </p:cBhvr>
                                    </p:animRot>
                                    <p:animRot by="-240000">
                                      <p:cBhvr>
                                        <p:cTn id="37" dur="200" fill="hold">
                                          <p:stCondLst>
                                            <p:cond delay="600"/>
                                          </p:stCondLst>
                                        </p:cTn>
                                        <p:tgtEl>
                                          <p:spTgt spid="24"/>
                                        </p:tgtEl>
                                        <p:attrNameLst>
                                          <p:attrName>r</p:attrName>
                                        </p:attrNameLst>
                                      </p:cBhvr>
                                    </p:animRot>
                                    <p:animRot by="120000">
                                      <p:cBhvr>
                                        <p:cTn id="38" dur="200" fill="hold">
                                          <p:stCondLst>
                                            <p:cond delay="800"/>
                                          </p:stCondLst>
                                        </p:cTn>
                                        <p:tgtEl>
                                          <p:spTgt spid="24"/>
                                        </p:tgtEl>
                                        <p:attrNameLst>
                                          <p:attrName>r</p:attrName>
                                        </p:attrNameLst>
                                      </p:cBhvr>
                                    </p:animRot>
                                  </p:childTnLst>
                                </p:cTn>
                              </p:par>
                            </p:childTnLst>
                          </p:cTn>
                        </p:par>
                        <p:par>
                          <p:cTn id="39" fill="hold">
                            <p:stCondLst>
                              <p:cond delay="5000"/>
                            </p:stCondLst>
                            <p:childTnLst>
                              <p:par>
                                <p:cTn id="40" presetID="32" presetClass="emph" presetSubtype="0" fill="hold" nodeType="afterEffect">
                                  <p:stCondLst>
                                    <p:cond delay="0"/>
                                  </p:stCondLst>
                                  <p:childTnLst>
                                    <p:animRot by="120000">
                                      <p:cBhvr>
                                        <p:cTn id="41" dur="100" fill="hold">
                                          <p:stCondLst>
                                            <p:cond delay="0"/>
                                          </p:stCondLst>
                                        </p:cTn>
                                        <p:tgtEl>
                                          <p:spTgt spid="43"/>
                                        </p:tgtEl>
                                        <p:attrNameLst>
                                          <p:attrName>r</p:attrName>
                                        </p:attrNameLst>
                                      </p:cBhvr>
                                    </p:animRot>
                                    <p:animRot by="-240000">
                                      <p:cBhvr>
                                        <p:cTn id="42" dur="200" fill="hold">
                                          <p:stCondLst>
                                            <p:cond delay="200"/>
                                          </p:stCondLst>
                                        </p:cTn>
                                        <p:tgtEl>
                                          <p:spTgt spid="43"/>
                                        </p:tgtEl>
                                        <p:attrNameLst>
                                          <p:attrName>r</p:attrName>
                                        </p:attrNameLst>
                                      </p:cBhvr>
                                    </p:animRot>
                                    <p:animRot by="240000">
                                      <p:cBhvr>
                                        <p:cTn id="43" dur="200" fill="hold">
                                          <p:stCondLst>
                                            <p:cond delay="400"/>
                                          </p:stCondLst>
                                        </p:cTn>
                                        <p:tgtEl>
                                          <p:spTgt spid="43"/>
                                        </p:tgtEl>
                                        <p:attrNameLst>
                                          <p:attrName>r</p:attrName>
                                        </p:attrNameLst>
                                      </p:cBhvr>
                                    </p:animRot>
                                    <p:animRot by="-240000">
                                      <p:cBhvr>
                                        <p:cTn id="44" dur="200" fill="hold">
                                          <p:stCondLst>
                                            <p:cond delay="600"/>
                                          </p:stCondLst>
                                        </p:cTn>
                                        <p:tgtEl>
                                          <p:spTgt spid="43"/>
                                        </p:tgtEl>
                                        <p:attrNameLst>
                                          <p:attrName>r</p:attrName>
                                        </p:attrNameLst>
                                      </p:cBhvr>
                                    </p:animRot>
                                    <p:animRot by="120000">
                                      <p:cBhvr>
                                        <p:cTn id="45" dur="200" fill="hold">
                                          <p:stCondLst>
                                            <p:cond delay="800"/>
                                          </p:stCondLst>
                                        </p:cTn>
                                        <p:tgtEl>
                                          <p:spTgt spid="43"/>
                                        </p:tgtEl>
                                        <p:attrNameLst>
                                          <p:attrName>r</p:attrName>
                                        </p:attrNameLst>
                                      </p:cBhvr>
                                    </p:animRot>
                                  </p:childTnLst>
                                </p:cTn>
                              </p:par>
                            </p:childTnLst>
                          </p:cTn>
                        </p:par>
                        <p:par>
                          <p:cTn id="46" fill="hold">
                            <p:stCondLst>
                              <p:cond delay="6000"/>
                            </p:stCondLst>
                            <p:childTnLst>
                              <p:par>
                                <p:cTn id="47" presetID="32" presetClass="emph" presetSubtype="0" fill="hold" nodeType="afterEffect">
                                  <p:stCondLst>
                                    <p:cond delay="0"/>
                                  </p:stCondLst>
                                  <p:childTnLst>
                                    <p:animRot by="120000">
                                      <p:cBhvr>
                                        <p:cTn id="48" dur="100" fill="hold">
                                          <p:stCondLst>
                                            <p:cond delay="0"/>
                                          </p:stCondLst>
                                        </p:cTn>
                                        <p:tgtEl>
                                          <p:spTgt spid="53"/>
                                        </p:tgtEl>
                                        <p:attrNameLst>
                                          <p:attrName>r</p:attrName>
                                        </p:attrNameLst>
                                      </p:cBhvr>
                                    </p:animRot>
                                    <p:animRot by="-240000">
                                      <p:cBhvr>
                                        <p:cTn id="49" dur="200" fill="hold">
                                          <p:stCondLst>
                                            <p:cond delay="200"/>
                                          </p:stCondLst>
                                        </p:cTn>
                                        <p:tgtEl>
                                          <p:spTgt spid="53"/>
                                        </p:tgtEl>
                                        <p:attrNameLst>
                                          <p:attrName>r</p:attrName>
                                        </p:attrNameLst>
                                      </p:cBhvr>
                                    </p:animRot>
                                    <p:animRot by="240000">
                                      <p:cBhvr>
                                        <p:cTn id="50" dur="200" fill="hold">
                                          <p:stCondLst>
                                            <p:cond delay="400"/>
                                          </p:stCondLst>
                                        </p:cTn>
                                        <p:tgtEl>
                                          <p:spTgt spid="53"/>
                                        </p:tgtEl>
                                        <p:attrNameLst>
                                          <p:attrName>r</p:attrName>
                                        </p:attrNameLst>
                                      </p:cBhvr>
                                    </p:animRot>
                                    <p:animRot by="-240000">
                                      <p:cBhvr>
                                        <p:cTn id="51" dur="200" fill="hold">
                                          <p:stCondLst>
                                            <p:cond delay="600"/>
                                          </p:stCondLst>
                                        </p:cTn>
                                        <p:tgtEl>
                                          <p:spTgt spid="53"/>
                                        </p:tgtEl>
                                        <p:attrNameLst>
                                          <p:attrName>r</p:attrName>
                                        </p:attrNameLst>
                                      </p:cBhvr>
                                    </p:animRot>
                                    <p:animRot by="120000">
                                      <p:cBhvr>
                                        <p:cTn id="52" dur="200" fill="hold">
                                          <p:stCondLst>
                                            <p:cond delay="800"/>
                                          </p:stCondLst>
                                        </p:cTn>
                                        <p:tgtEl>
                                          <p:spTgt spid="53"/>
                                        </p:tgtEl>
                                        <p:attrNameLst>
                                          <p:attrName>r</p:attrName>
                                        </p:attrNameLst>
                                      </p:cBhvr>
                                    </p:animRot>
                                  </p:childTnLst>
                                </p:cTn>
                              </p:par>
                            </p:childTnLst>
                          </p:cTn>
                        </p:par>
                        <p:par>
                          <p:cTn id="53" fill="hold">
                            <p:stCondLst>
                              <p:cond delay="7000"/>
                            </p:stCondLst>
                            <p:childTnLst>
                              <p:par>
                                <p:cTn id="54" presetID="32" presetClass="emph" presetSubtype="0" fill="hold" nodeType="afterEffect">
                                  <p:stCondLst>
                                    <p:cond delay="0"/>
                                  </p:stCondLst>
                                  <p:childTnLst>
                                    <p:animRot by="120000">
                                      <p:cBhvr>
                                        <p:cTn id="55" dur="100" fill="hold">
                                          <p:stCondLst>
                                            <p:cond delay="0"/>
                                          </p:stCondLst>
                                        </p:cTn>
                                        <p:tgtEl>
                                          <p:spTgt spid="54"/>
                                        </p:tgtEl>
                                        <p:attrNameLst>
                                          <p:attrName>r</p:attrName>
                                        </p:attrNameLst>
                                      </p:cBhvr>
                                    </p:animRot>
                                    <p:animRot by="-240000">
                                      <p:cBhvr>
                                        <p:cTn id="56" dur="200" fill="hold">
                                          <p:stCondLst>
                                            <p:cond delay="200"/>
                                          </p:stCondLst>
                                        </p:cTn>
                                        <p:tgtEl>
                                          <p:spTgt spid="54"/>
                                        </p:tgtEl>
                                        <p:attrNameLst>
                                          <p:attrName>r</p:attrName>
                                        </p:attrNameLst>
                                      </p:cBhvr>
                                    </p:animRot>
                                    <p:animRot by="240000">
                                      <p:cBhvr>
                                        <p:cTn id="57" dur="200" fill="hold">
                                          <p:stCondLst>
                                            <p:cond delay="400"/>
                                          </p:stCondLst>
                                        </p:cTn>
                                        <p:tgtEl>
                                          <p:spTgt spid="54"/>
                                        </p:tgtEl>
                                        <p:attrNameLst>
                                          <p:attrName>r</p:attrName>
                                        </p:attrNameLst>
                                      </p:cBhvr>
                                    </p:animRot>
                                    <p:animRot by="-240000">
                                      <p:cBhvr>
                                        <p:cTn id="58" dur="200" fill="hold">
                                          <p:stCondLst>
                                            <p:cond delay="600"/>
                                          </p:stCondLst>
                                        </p:cTn>
                                        <p:tgtEl>
                                          <p:spTgt spid="54"/>
                                        </p:tgtEl>
                                        <p:attrNameLst>
                                          <p:attrName>r</p:attrName>
                                        </p:attrNameLst>
                                      </p:cBhvr>
                                    </p:animRot>
                                    <p:animRot by="120000">
                                      <p:cBhvr>
                                        <p:cTn id="59" dur="200" fill="hold">
                                          <p:stCondLst>
                                            <p:cond delay="800"/>
                                          </p:stCondLst>
                                        </p:cTn>
                                        <p:tgtEl>
                                          <p:spTgt spid="54"/>
                                        </p:tgtEl>
                                        <p:attrNameLst>
                                          <p:attrName>r</p:attrName>
                                        </p:attrNameLst>
                                      </p:cBhvr>
                                    </p:animRot>
                                  </p:childTnLst>
                                </p:cTn>
                              </p:par>
                            </p:childTnLst>
                          </p:cTn>
                        </p:par>
                        <p:par>
                          <p:cTn id="60" fill="hold">
                            <p:stCondLst>
                              <p:cond delay="8000"/>
                            </p:stCondLst>
                            <p:childTnLst>
                              <p:par>
                                <p:cTn id="61" presetID="6" presetClass="emph" presetSubtype="0" fill="hold" nodeType="afterEffect">
                                  <p:stCondLst>
                                    <p:cond delay="0"/>
                                  </p:stCondLst>
                                  <p:childTnLst>
                                    <p:animScale>
                                      <p:cBhvr>
                                        <p:cTn id="62" dur="2000" fill="hold"/>
                                        <p:tgtEl>
                                          <p:spTgt spid="43"/>
                                        </p:tgtEl>
                                      </p:cBhvr>
                                      <p:by x="150000" y="150000"/>
                                    </p:animScale>
                                  </p:childTnLst>
                                </p:cTn>
                              </p:par>
                            </p:childTnLst>
                          </p:cTn>
                        </p:par>
                      </p:childTnLst>
                    </p:cTn>
                  </p:par>
                  <p:par>
                    <p:cTn id="63" fill="hold">
                      <p:stCondLst>
                        <p:cond delay="indefinite"/>
                      </p:stCondLst>
                      <p:childTnLst>
                        <p:par>
                          <p:cTn id="64" fill="hold">
                            <p:stCondLst>
                              <p:cond delay="0"/>
                            </p:stCondLst>
                            <p:childTnLst>
                              <p:par>
                                <p:cTn id="65" presetID="26" presetClass="emph" presetSubtype="0" fill="hold" nodeType="clickEffect">
                                  <p:stCondLst>
                                    <p:cond delay="0"/>
                                  </p:stCondLst>
                                  <p:childTnLst>
                                    <p:animEffect transition="out" filter="fade">
                                      <p:cBhvr>
                                        <p:cTn id="66" dur="500" tmFilter="0, 0; .2, .5; .8, .5; 1, 0"/>
                                        <p:tgtEl>
                                          <p:spTgt spid="42"/>
                                        </p:tgtEl>
                                      </p:cBhvr>
                                    </p:animEffect>
                                    <p:animScale>
                                      <p:cBhvr>
                                        <p:cTn id="67" dur="250" autoRev="1" fill="hold"/>
                                        <p:tgtEl>
                                          <p:spTgt spid="42"/>
                                        </p:tgtEl>
                                      </p:cBhvr>
                                      <p:by x="105000" y="105000"/>
                                    </p:animScale>
                                  </p:childTnLst>
                                </p:cTn>
                              </p:par>
                            </p:childTnLst>
                          </p:cTn>
                        </p:par>
                        <p:par>
                          <p:cTn id="68" fill="hold">
                            <p:stCondLst>
                              <p:cond delay="500"/>
                            </p:stCondLst>
                            <p:childTnLst>
                              <p:par>
                                <p:cTn id="69" presetID="26" presetClass="emph" presetSubtype="0" fill="hold" nodeType="afterEffect">
                                  <p:stCondLst>
                                    <p:cond delay="0"/>
                                  </p:stCondLst>
                                  <p:childTnLst>
                                    <p:animEffect transition="out" filter="fade">
                                      <p:cBhvr>
                                        <p:cTn id="70" dur="500" tmFilter="0, 0; .2, .5; .8, .5; 1, 0"/>
                                        <p:tgtEl>
                                          <p:spTgt spid="41"/>
                                        </p:tgtEl>
                                      </p:cBhvr>
                                    </p:animEffect>
                                    <p:animScale>
                                      <p:cBhvr>
                                        <p:cTn id="71" dur="250" autoRev="1" fill="hold"/>
                                        <p:tgtEl>
                                          <p:spTgt spid="41"/>
                                        </p:tgtEl>
                                      </p:cBhvr>
                                      <p:by x="105000" y="105000"/>
                                    </p:animScale>
                                  </p:childTnLst>
                                </p:cTn>
                              </p:par>
                            </p:childTnLst>
                          </p:cTn>
                        </p:par>
                        <p:par>
                          <p:cTn id="72" fill="hold">
                            <p:stCondLst>
                              <p:cond delay="1000"/>
                            </p:stCondLst>
                            <p:childTnLst>
                              <p:par>
                                <p:cTn id="73" presetID="26" presetClass="emph" presetSubtype="0" fill="hold" nodeType="afterEffect">
                                  <p:stCondLst>
                                    <p:cond delay="0"/>
                                  </p:stCondLst>
                                  <p:childTnLst>
                                    <p:animEffect transition="out" filter="fade">
                                      <p:cBhvr>
                                        <p:cTn id="74" dur="500" tmFilter="0, 0; .2, .5; .8, .5; 1, 0"/>
                                        <p:tgtEl>
                                          <p:spTgt spid="40"/>
                                        </p:tgtEl>
                                      </p:cBhvr>
                                    </p:animEffect>
                                    <p:animScale>
                                      <p:cBhvr>
                                        <p:cTn id="75" dur="250" autoRev="1" fill="hold"/>
                                        <p:tgtEl>
                                          <p:spTgt spid="40"/>
                                        </p:tgtEl>
                                      </p:cBhvr>
                                      <p:by x="105000" y="105000"/>
                                    </p:animScale>
                                  </p:childTnLst>
                                </p:cTn>
                              </p:par>
                            </p:childTnLst>
                          </p:cTn>
                        </p:par>
                        <p:par>
                          <p:cTn id="76" fill="hold">
                            <p:stCondLst>
                              <p:cond delay="1500"/>
                            </p:stCondLst>
                            <p:childTnLst>
                              <p:par>
                                <p:cTn id="77" presetID="26" presetClass="emph" presetSubtype="0" fill="hold" nodeType="afterEffect">
                                  <p:stCondLst>
                                    <p:cond delay="0"/>
                                  </p:stCondLst>
                                  <p:childTnLst>
                                    <p:animEffect transition="out" filter="fade">
                                      <p:cBhvr>
                                        <p:cTn id="78" dur="500" tmFilter="0, 0; .2, .5; .8, .5; 1, 0"/>
                                        <p:tgtEl>
                                          <p:spTgt spid="25"/>
                                        </p:tgtEl>
                                      </p:cBhvr>
                                    </p:animEffect>
                                    <p:animScale>
                                      <p:cBhvr>
                                        <p:cTn id="79" dur="250" autoRev="1" fill="hold"/>
                                        <p:tgtEl>
                                          <p:spTgt spid="25"/>
                                        </p:tgtEl>
                                      </p:cBhvr>
                                      <p:by x="105000" y="105000"/>
                                    </p:animScale>
                                  </p:childTnLst>
                                </p:cTn>
                              </p:par>
                            </p:childTnLst>
                          </p:cTn>
                        </p:par>
                        <p:par>
                          <p:cTn id="80" fill="hold">
                            <p:stCondLst>
                              <p:cond delay="2000"/>
                            </p:stCondLst>
                            <p:childTnLst>
                              <p:par>
                                <p:cTn id="81" presetID="26" presetClass="emph" presetSubtype="0" fill="hold" nodeType="afterEffect">
                                  <p:stCondLst>
                                    <p:cond delay="0"/>
                                  </p:stCondLst>
                                  <p:childTnLst>
                                    <p:animEffect transition="out" filter="fade">
                                      <p:cBhvr>
                                        <p:cTn id="82" dur="500" tmFilter="0, 0; .2, .5; .8, .5; 1, 0"/>
                                        <p:tgtEl>
                                          <p:spTgt spid="24"/>
                                        </p:tgtEl>
                                      </p:cBhvr>
                                    </p:animEffect>
                                    <p:animScale>
                                      <p:cBhvr>
                                        <p:cTn id="83" dur="250" autoRev="1" fill="hold"/>
                                        <p:tgtEl>
                                          <p:spTgt spid="24"/>
                                        </p:tgtEl>
                                      </p:cBhvr>
                                      <p:by x="105000" y="105000"/>
                                    </p:animScale>
                                  </p:childTnLst>
                                </p:cTn>
                              </p:par>
                            </p:childTnLst>
                          </p:cTn>
                        </p:par>
                        <p:par>
                          <p:cTn id="84" fill="hold">
                            <p:stCondLst>
                              <p:cond delay="2500"/>
                            </p:stCondLst>
                            <p:childTnLst>
                              <p:par>
                                <p:cTn id="85" presetID="26" presetClass="emph" presetSubtype="0" fill="hold" nodeType="afterEffect">
                                  <p:stCondLst>
                                    <p:cond delay="0"/>
                                  </p:stCondLst>
                                  <p:childTnLst>
                                    <p:animEffect transition="out" filter="fade">
                                      <p:cBhvr>
                                        <p:cTn id="86" dur="500" tmFilter="0, 0; .2, .5; .8, .5; 1, 0"/>
                                        <p:tgtEl>
                                          <p:spTgt spid="43"/>
                                        </p:tgtEl>
                                      </p:cBhvr>
                                    </p:animEffect>
                                    <p:animScale>
                                      <p:cBhvr>
                                        <p:cTn id="87" dur="250" autoRev="1" fill="hold"/>
                                        <p:tgtEl>
                                          <p:spTgt spid="43"/>
                                        </p:tgtEl>
                                      </p:cBhvr>
                                      <p:by x="105000" y="105000"/>
                                    </p:animScale>
                                  </p:childTnLst>
                                </p:cTn>
                              </p:par>
                            </p:childTnLst>
                          </p:cTn>
                        </p:par>
                        <p:par>
                          <p:cTn id="88" fill="hold">
                            <p:stCondLst>
                              <p:cond delay="3000"/>
                            </p:stCondLst>
                            <p:childTnLst>
                              <p:par>
                                <p:cTn id="89" presetID="26" presetClass="emph" presetSubtype="0" fill="hold" nodeType="afterEffect">
                                  <p:stCondLst>
                                    <p:cond delay="0"/>
                                  </p:stCondLst>
                                  <p:childTnLst>
                                    <p:animEffect transition="out" filter="fade">
                                      <p:cBhvr>
                                        <p:cTn id="90" dur="500" tmFilter="0, 0; .2, .5; .8, .5; 1, 0"/>
                                        <p:tgtEl>
                                          <p:spTgt spid="53"/>
                                        </p:tgtEl>
                                      </p:cBhvr>
                                    </p:animEffect>
                                    <p:animScale>
                                      <p:cBhvr>
                                        <p:cTn id="91" dur="250" autoRev="1" fill="hold"/>
                                        <p:tgtEl>
                                          <p:spTgt spid="53"/>
                                        </p:tgtEl>
                                      </p:cBhvr>
                                      <p:by x="105000" y="105000"/>
                                    </p:animScale>
                                  </p:childTnLst>
                                </p:cTn>
                              </p:par>
                            </p:childTnLst>
                          </p:cTn>
                        </p:par>
                        <p:par>
                          <p:cTn id="92" fill="hold">
                            <p:stCondLst>
                              <p:cond delay="3500"/>
                            </p:stCondLst>
                            <p:childTnLst>
                              <p:par>
                                <p:cTn id="93" presetID="26" presetClass="emph" presetSubtype="0" fill="hold" nodeType="afterEffect">
                                  <p:stCondLst>
                                    <p:cond delay="0"/>
                                  </p:stCondLst>
                                  <p:childTnLst>
                                    <p:animEffect transition="out" filter="fade">
                                      <p:cBhvr>
                                        <p:cTn id="94" dur="500" tmFilter="0, 0; .2, .5; .8, .5; 1, 0"/>
                                        <p:tgtEl>
                                          <p:spTgt spid="54"/>
                                        </p:tgtEl>
                                      </p:cBhvr>
                                    </p:animEffect>
                                    <p:animScale>
                                      <p:cBhvr>
                                        <p:cTn id="95" dur="250" autoRev="1" fill="hold"/>
                                        <p:tgtEl>
                                          <p:spTgt spid="54"/>
                                        </p:tgtEl>
                                      </p:cBhvr>
                                      <p:by x="105000" y="105000"/>
                                    </p:animScale>
                                  </p:childTnLst>
                                </p:cTn>
                              </p:par>
                            </p:childTnLst>
                          </p:cTn>
                        </p:par>
                        <p:par>
                          <p:cTn id="96" fill="hold">
                            <p:stCondLst>
                              <p:cond delay="4000"/>
                            </p:stCondLst>
                            <p:childTnLst>
                              <p:par>
                                <p:cTn id="97" presetID="6" presetClass="emph" presetSubtype="0" fill="hold" nodeType="afterEffect">
                                  <p:stCondLst>
                                    <p:cond delay="0"/>
                                  </p:stCondLst>
                                  <p:childTnLst>
                                    <p:animScale>
                                      <p:cBhvr>
                                        <p:cTn id="98" dur="2000" fill="hold"/>
                                        <p:tgtEl>
                                          <p:spTgt spid="25"/>
                                        </p:tgtEl>
                                      </p:cBhvr>
                                      <p:by x="150000" y="150000"/>
                                    </p:animScale>
                                  </p:childTnLst>
                                </p:cTn>
                              </p:par>
                            </p:childTnLst>
                          </p:cTn>
                        </p:par>
                      </p:childTnLst>
                    </p:cTn>
                  </p:par>
                  <p:par>
                    <p:cTn id="99" fill="hold">
                      <p:stCondLst>
                        <p:cond delay="indefinite"/>
                      </p:stCondLst>
                      <p:childTnLst>
                        <p:par>
                          <p:cTn id="100" fill="hold">
                            <p:stCondLst>
                              <p:cond delay="0"/>
                            </p:stCondLst>
                            <p:childTnLst>
                              <p:par>
                                <p:cTn id="101" presetID="26" presetClass="emph" presetSubtype="0" fill="hold" nodeType="clickEffect">
                                  <p:stCondLst>
                                    <p:cond delay="0"/>
                                  </p:stCondLst>
                                  <p:childTnLst>
                                    <p:animEffect transition="out" filter="fade">
                                      <p:cBhvr>
                                        <p:cTn id="102" dur="500" tmFilter="0, 0; .2, .5; .8, .5; 1, 0"/>
                                        <p:tgtEl>
                                          <p:spTgt spid="42"/>
                                        </p:tgtEl>
                                      </p:cBhvr>
                                    </p:animEffect>
                                    <p:animScale>
                                      <p:cBhvr>
                                        <p:cTn id="103" dur="250" autoRev="1" fill="hold"/>
                                        <p:tgtEl>
                                          <p:spTgt spid="42"/>
                                        </p:tgtEl>
                                      </p:cBhvr>
                                      <p:by x="105000" y="105000"/>
                                    </p:animScale>
                                  </p:childTnLst>
                                </p:cTn>
                              </p:par>
                            </p:childTnLst>
                          </p:cTn>
                        </p:par>
                        <p:par>
                          <p:cTn id="104" fill="hold">
                            <p:stCondLst>
                              <p:cond delay="500"/>
                            </p:stCondLst>
                            <p:childTnLst>
                              <p:par>
                                <p:cTn id="105" presetID="26" presetClass="emph" presetSubtype="0" fill="hold" nodeType="afterEffect">
                                  <p:stCondLst>
                                    <p:cond delay="0"/>
                                  </p:stCondLst>
                                  <p:childTnLst>
                                    <p:animEffect transition="out" filter="fade">
                                      <p:cBhvr>
                                        <p:cTn id="106" dur="500" tmFilter="0, 0; .2, .5; .8, .5; 1, 0"/>
                                        <p:tgtEl>
                                          <p:spTgt spid="41"/>
                                        </p:tgtEl>
                                      </p:cBhvr>
                                    </p:animEffect>
                                    <p:animScale>
                                      <p:cBhvr>
                                        <p:cTn id="107" dur="250" autoRev="1" fill="hold"/>
                                        <p:tgtEl>
                                          <p:spTgt spid="41"/>
                                        </p:tgtEl>
                                      </p:cBhvr>
                                      <p:by x="105000" y="105000"/>
                                    </p:animScale>
                                  </p:childTnLst>
                                </p:cTn>
                              </p:par>
                            </p:childTnLst>
                          </p:cTn>
                        </p:par>
                        <p:par>
                          <p:cTn id="108" fill="hold">
                            <p:stCondLst>
                              <p:cond delay="1000"/>
                            </p:stCondLst>
                            <p:childTnLst>
                              <p:par>
                                <p:cTn id="109" presetID="26" presetClass="emph" presetSubtype="0" fill="hold" nodeType="afterEffect">
                                  <p:stCondLst>
                                    <p:cond delay="0"/>
                                  </p:stCondLst>
                                  <p:childTnLst>
                                    <p:animEffect transition="out" filter="fade">
                                      <p:cBhvr>
                                        <p:cTn id="110" dur="500" tmFilter="0, 0; .2, .5; .8, .5; 1, 0"/>
                                        <p:tgtEl>
                                          <p:spTgt spid="40"/>
                                        </p:tgtEl>
                                      </p:cBhvr>
                                    </p:animEffect>
                                    <p:animScale>
                                      <p:cBhvr>
                                        <p:cTn id="111" dur="250" autoRev="1" fill="hold"/>
                                        <p:tgtEl>
                                          <p:spTgt spid="40"/>
                                        </p:tgtEl>
                                      </p:cBhvr>
                                      <p:by x="105000" y="105000"/>
                                    </p:animScale>
                                  </p:childTnLst>
                                </p:cTn>
                              </p:par>
                            </p:childTnLst>
                          </p:cTn>
                        </p:par>
                        <p:par>
                          <p:cTn id="112" fill="hold">
                            <p:stCondLst>
                              <p:cond delay="1500"/>
                            </p:stCondLst>
                            <p:childTnLst>
                              <p:par>
                                <p:cTn id="113" presetID="26" presetClass="emph" presetSubtype="0" fill="hold" nodeType="afterEffect">
                                  <p:stCondLst>
                                    <p:cond delay="0"/>
                                  </p:stCondLst>
                                  <p:childTnLst>
                                    <p:animEffect transition="out" filter="fade">
                                      <p:cBhvr>
                                        <p:cTn id="114" dur="500" tmFilter="0, 0; .2, .5; .8, .5; 1, 0"/>
                                        <p:tgtEl>
                                          <p:spTgt spid="25"/>
                                        </p:tgtEl>
                                      </p:cBhvr>
                                    </p:animEffect>
                                    <p:animScale>
                                      <p:cBhvr>
                                        <p:cTn id="115" dur="250" autoRev="1" fill="hold"/>
                                        <p:tgtEl>
                                          <p:spTgt spid="25"/>
                                        </p:tgtEl>
                                      </p:cBhvr>
                                      <p:by x="105000" y="105000"/>
                                    </p:animScale>
                                  </p:childTnLst>
                                </p:cTn>
                              </p:par>
                            </p:childTnLst>
                          </p:cTn>
                        </p:par>
                        <p:par>
                          <p:cTn id="116" fill="hold">
                            <p:stCondLst>
                              <p:cond delay="2000"/>
                            </p:stCondLst>
                            <p:childTnLst>
                              <p:par>
                                <p:cTn id="117" presetID="26" presetClass="emph" presetSubtype="0" fill="hold" nodeType="afterEffect">
                                  <p:stCondLst>
                                    <p:cond delay="0"/>
                                  </p:stCondLst>
                                  <p:childTnLst>
                                    <p:animEffect transition="out" filter="fade">
                                      <p:cBhvr>
                                        <p:cTn id="118" dur="500" tmFilter="0, 0; .2, .5; .8, .5; 1, 0"/>
                                        <p:tgtEl>
                                          <p:spTgt spid="24"/>
                                        </p:tgtEl>
                                      </p:cBhvr>
                                    </p:animEffect>
                                    <p:animScale>
                                      <p:cBhvr>
                                        <p:cTn id="119" dur="250" autoRev="1" fill="hold"/>
                                        <p:tgtEl>
                                          <p:spTgt spid="24"/>
                                        </p:tgtEl>
                                      </p:cBhvr>
                                      <p:by x="105000" y="105000"/>
                                    </p:animScale>
                                  </p:childTnLst>
                                </p:cTn>
                              </p:par>
                            </p:childTnLst>
                          </p:cTn>
                        </p:par>
                        <p:par>
                          <p:cTn id="120" fill="hold">
                            <p:stCondLst>
                              <p:cond delay="2500"/>
                            </p:stCondLst>
                            <p:childTnLst>
                              <p:par>
                                <p:cTn id="121" presetID="26" presetClass="emph" presetSubtype="0" fill="hold" nodeType="afterEffect">
                                  <p:stCondLst>
                                    <p:cond delay="0"/>
                                  </p:stCondLst>
                                  <p:childTnLst>
                                    <p:animEffect transition="out" filter="fade">
                                      <p:cBhvr>
                                        <p:cTn id="122" dur="500" tmFilter="0, 0; .2, .5; .8, .5; 1, 0"/>
                                        <p:tgtEl>
                                          <p:spTgt spid="43"/>
                                        </p:tgtEl>
                                      </p:cBhvr>
                                    </p:animEffect>
                                    <p:animScale>
                                      <p:cBhvr>
                                        <p:cTn id="123" dur="250" autoRev="1" fill="hold"/>
                                        <p:tgtEl>
                                          <p:spTgt spid="43"/>
                                        </p:tgtEl>
                                      </p:cBhvr>
                                      <p:by x="105000" y="105000"/>
                                    </p:animScale>
                                  </p:childTnLst>
                                </p:cTn>
                              </p:par>
                            </p:childTnLst>
                          </p:cTn>
                        </p:par>
                        <p:par>
                          <p:cTn id="124" fill="hold">
                            <p:stCondLst>
                              <p:cond delay="3000"/>
                            </p:stCondLst>
                            <p:childTnLst>
                              <p:par>
                                <p:cTn id="125" presetID="26" presetClass="emph" presetSubtype="0" fill="hold" nodeType="afterEffect">
                                  <p:stCondLst>
                                    <p:cond delay="0"/>
                                  </p:stCondLst>
                                  <p:childTnLst>
                                    <p:animEffect transition="out" filter="fade">
                                      <p:cBhvr>
                                        <p:cTn id="126" dur="500" tmFilter="0, 0; .2, .5; .8, .5; 1, 0"/>
                                        <p:tgtEl>
                                          <p:spTgt spid="53"/>
                                        </p:tgtEl>
                                      </p:cBhvr>
                                    </p:animEffect>
                                    <p:animScale>
                                      <p:cBhvr>
                                        <p:cTn id="127" dur="250" autoRev="1" fill="hold"/>
                                        <p:tgtEl>
                                          <p:spTgt spid="53"/>
                                        </p:tgtEl>
                                      </p:cBhvr>
                                      <p:by x="105000" y="105000"/>
                                    </p:animScale>
                                  </p:childTnLst>
                                </p:cTn>
                              </p:par>
                            </p:childTnLst>
                          </p:cTn>
                        </p:par>
                        <p:par>
                          <p:cTn id="128" fill="hold">
                            <p:stCondLst>
                              <p:cond delay="3500"/>
                            </p:stCondLst>
                            <p:childTnLst>
                              <p:par>
                                <p:cTn id="129" presetID="26" presetClass="emph" presetSubtype="0" fill="hold" nodeType="afterEffect">
                                  <p:stCondLst>
                                    <p:cond delay="0"/>
                                  </p:stCondLst>
                                  <p:childTnLst>
                                    <p:animEffect transition="out" filter="fade">
                                      <p:cBhvr>
                                        <p:cTn id="130" dur="500" tmFilter="0, 0; .2, .5; .8, .5; 1, 0"/>
                                        <p:tgtEl>
                                          <p:spTgt spid="54"/>
                                        </p:tgtEl>
                                      </p:cBhvr>
                                    </p:animEffect>
                                    <p:animScale>
                                      <p:cBhvr>
                                        <p:cTn id="131" dur="250" autoRev="1" fill="hold"/>
                                        <p:tgtEl>
                                          <p:spTgt spid="54"/>
                                        </p:tgtEl>
                                      </p:cBhvr>
                                      <p:by x="105000" y="105000"/>
                                    </p:animScale>
                                  </p:childTnLst>
                                </p:cTn>
                              </p:par>
                            </p:childTnLst>
                          </p:cTn>
                        </p:par>
                        <p:par>
                          <p:cTn id="132" fill="hold">
                            <p:stCondLst>
                              <p:cond delay="4000"/>
                            </p:stCondLst>
                            <p:childTnLst>
                              <p:par>
                                <p:cTn id="133" presetID="6" presetClass="emph" presetSubtype="0" fill="hold" nodeType="afterEffect">
                                  <p:stCondLst>
                                    <p:cond delay="0"/>
                                  </p:stCondLst>
                                  <p:childTnLst>
                                    <p:animScale>
                                      <p:cBhvr>
                                        <p:cTn id="134" dur="2000" fill="hold"/>
                                        <p:tgtEl>
                                          <p:spTgt spid="54"/>
                                        </p:tgtEl>
                                      </p:cBhvr>
                                      <p:by x="150000" y="150000"/>
                                    </p:animScale>
                                  </p:childTnLst>
                                </p:cTn>
                              </p:par>
                            </p:childTnLst>
                          </p:cTn>
                        </p:par>
                      </p:childTnLst>
                    </p:cTn>
                  </p:par>
                  <p:par>
                    <p:cTn id="135" fill="hold">
                      <p:stCondLst>
                        <p:cond delay="indefinite"/>
                      </p:stCondLst>
                      <p:childTnLst>
                        <p:par>
                          <p:cTn id="136" fill="hold">
                            <p:stCondLst>
                              <p:cond delay="0"/>
                            </p:stCondLst>
                            <p:childTnLst>
                              <p:par>
                                <p:cTn id="137" presetID="26" presetClass="emph" presetSubtype="0" fill="hold" nodeType="clickEffect">
                                  <p:stCondLst>
                                    <p:cond delay="0"/>
                                  </p:stCondLst>
                                  <p:childTnLst>
                                    <p:animEffect transition="out" filter="fade">
                                      <p:cBhvr>
                                        <p:cTn id="138" dur="500" tmFilter="0, 0; .2, .5; .8, .5; 1, 0"/>
                                        <p:tgtEl>
                                          <p:spTgt spid="42"/>
                                        </p:tgtEl>
                                      </p:cBhvr>
                                    </p:animEffect>
                                    <p:animScale>
                                      <p:cBhvr>
                                        <p:cTn id="139" dur="250" autoRev="1" fill="hold"/>
                                        <p:tgtEl>
                                          <p:spTgt spid="42"/>
                                        </p:tgtEl>
                                      </p:cBhvr>
                                      <p:by x="105000" y="105000"/>
                                    </p:animScale>
                                  </p:childTnLst>
                                </p:cTn>
                              </p:par>
                            </p:childTnLst>
                          </p:cTn>
                        </p:par>
                        <p:par>
                          <p:cTn id="140" fill="hold">
                            <p:stCondLst>
                              <p:cond delay="500"/>
                            </p:stCondLst>
                            <p:childTnLst>
                              <p:par>
                                <p:cTn id="141" presetID="26" presetClass="emph" presetSubtype="0" fill="hold" nodeType="afterEffect">
                                  <p:stCondLst>
                                    <p:cond delay="0"/>
                                  </p:stCondLst>
                                  <p:childTnLst>
                                    <p:animEffect transition="out" filter="fade">
                                      <p:cBhvr>
                                        <p:cTn id="142" dur="500" tmFilter="0, 0; .2, .5; .8, .5; 1, 0"/>
                                        <p:tgtEl>
                                          <p:spTgt spid="41"/>
                                        </p:tgtEl>
                                      </p:cBhvr>
                                    </p:animEffect>
                                    <p:animScale>
                                      <p:cBhvr>
                                        <p:cTn id="143" dur="250" autoRev="1" fill="hold"/>
                                        <p:tgtEl>
                                          <p:spTgt spid="41"/>
                                        </p:tgtEl>
                                      </p:cBhvr>
                                      <p:by x="105000" y="105000"/>
                                    </p:animScale>
                                  </p:childTnLst>
                                </p:cTn>
                              </p:par>
                            </p:childTnLst>
                          </p:cTn>
                        </p:par>
                        <p:par>
                          <p:cTn id="144" fill="hold">
                            <p:stCondLst>
                              <p:cond delay="1000"/>
                            </p:stCondLst>
                            <p:childTnLst>
                              <p:par>
                                <p:cTn id="145" presetID="26" presetClass="emph" presetSubtype="0" fill="hold" nodeType="afterEffect">
                                  <p:stCondLst>
                                    <p:cond delay="0"/>
                                  </p:stCondLst>
                                  <p:childTnLst>
                                    <p:animEffect transition="out" filter="fade">
                                      <p:cBhvr>
                                        <p:cTn id="146" dur="500" tmFilter="0, 0; .2, .5; .8, .5; 1, 0"/>
                                        <p:tgtEl>
                                          <p:spTgt spid="40"/>
                                        </p:tgtEl>
                                      </p:cBhvr>
                                    </p:animEffect>
                                    <p:animScale>
                                      <p:cBhvr>
                                        <p:cTn id="147" dur="250" autoRev="1" fill="hold"/>
                                        <p:tgtEl>
                                          <p:spTgt spid="40"/>
                                        </p:tgtEl>
                                      </p:cBhvr>
                                      <p:by x="105000" y="105000"/>
                                    </p:animScale>
                                  </p:childTnLst>
                                </p:cTn>
                              </p:par>
                            </p:childTnLst>
                          </p:cTn>
                        </p:par>
                        <p:par>
                          <p:cTn id="148" fill="hold">
                            <p:stCondLst>
                              <p:cond delay="1500"/>
                            </p:stCondLst>
                            <p:childTnLst>
                              <p:par>
                                <p:cTn id="149" presetID="26" presetClass="emph" presetSubtype="0" fill="hold" nodeType="afterEffect">
                                  <p:stCondLst>
                                    <p:cond delay="0"/>
                                  </p:stCondLst>
                                  <p:childTnLst>
                                    <p:animEffect transition="out" filter="fade">
                                      <p:cBhvr>
                                        <p:cTn id="150" dur="500" tmFilter="0, 0; .2, .5; .8, .5; 1, 0"/>
                                        <p:tgtEl>
                                          <p:spTgt spid="25"/>
                                        </p:tgtEl>
                                      </p:cBhvr>
                                    </p:animEffect>
                                    <p:animScale>
                                      <p:cBhvr>
                                        <p:cTn id="151" dur="250" autoRev="1" fill="hold"/>
                                        <p:tgtEl>
                                          <p:spTgt spid="25"/>
                                        </p:tgtEl>
                                      </p:cBhvr>
                                      <p:by x="105000" y="105000"/>
                                    </p:animScale>
                                  </p:childTnLst>
                                </p:cTn>
                              </p:par>
                            </p:childTnLst>
                          </p:cTn>
                        </p:par>
                        <p:par>
                          <p:cTn id="152" fill="hold">
                            <p:stCondLst>
                              <p:cond delay="2000"/>
                            </p:stCondLst>
                            <p:childTnLst>
                              <p:par>
                                <p:cTn id="153" presetID="26" presetClass="emph" presetSubtype="0" fill="hold" nodeType="afterEffect">
                                  <p:stCondLst>
                                    <p:cond delay="0"/>
                                  </p:stCondLst>
                                  <p:childTnLst>
                                    <p:animEffect transition="out" filter="fade">
                                      <p:cBhvr>
                                        <p:cTn id="154" dur="500" tmFilter="0, 0; .2, .5; .8, .5; 1, 0"/>
                                        <p:tgtEl>
                                          <p:spTgt spid="24"/>
                                        </p:tgtEl>
                                      </p:cBhvr>
                                    </p:animEffect>
                                    <p:animScale>
                                      <p:cBhvr>
                                        <p:cTn id="155" dur="250" autoRev="1" fill="hold"/>
                                        <p:tgtEl>
                                          <p:spTgt spid="24"/>
                                        </p:tgtEl>
                                      </p:cBhvr>
                                      <p:by x="105000" y="105000"/>
                                    </p:animScale>
                                  </p:childTnLst>
                                </p:cTn>
                              </p:par>
                            </p:childTnLst>
                          </p:cTn>
                        </p:par>
                        <p:par>
                          <p:cTn id="156" fill="hold">
                            <p:stCondLst>
                              <p:cond delay="2500"/>
                            </p:stCondLst>
                            <p:childTnLst>
                              <p:par>
                                <p:cTn id="157" presetID="26" presetClass="emph" presetSubtype="0" fill="hold" nodeType="afterEffect">
                                  <p:stCondLst>
                                    <p:cond delay="0"/>
                                  </p:stCondLst>
                                  <p:childTnLst>
                                    <p:animEffect transition="out" filter="fade">
                                      <p:cBhvr>
                                        <p:cTn id="158" dur="500" tmFilter="0, 0; .2, .5; .8, .5; 1, 0"/>
                                        <p:tgtEl>
                                          <p:spTgt spid="43"/>
                                        </p:tgtEl>
                                      </p:cBhvr>
                                    </p:animEffect>
                                    <p:animScale>
                                      <p:cBhvr>
                                        <p:cTn id="159" dur="250" autoRev="1" fill="hold"/>
                                        <p:tgtEl>
                                          <p:spTgt spid="43"/>
                                        </p:tgtEl>
                                      </p:cBhvr>
                                      <p:by x="105000" y="105000"/>
                                    </p:animScale>
                                  </p:childTnLst>
                                </p:cTn>
                              </p:par>
                            </p:childTnLst>
                          </p:cTn>
                        </p:par>
                        <p:par>
                          <p:cTn id="160" fill="hold">
                            <p:stCondLst>
                              <p:cond delay="3000"/>
                            </p:stCondLst>
                            <p:childTnLst>
                              <p:par>
                                <p:cTn id="161" presetID="26" presetClass="emph" presetSubtype="0" fill="hold" nodeType="afterEffect">
                                  <p:stCondLst>
                                    <p:cond delay="0"/>
                                  </p:stCondLst>
                                  <p:childTnLst>
                                    <p:animEffect transition="out" filter="fade">
                                      <p:cBhvr>
                                        <p:cTn id="162" dur="500" tmFilter="0, 0; .2, .5; .8, .5; 1, 0"/>
                                        <p:tgtEl>
                                          <p:spTgt spid="53"/>
                                        </p:tgtEl>
                                      </p:cBhvr>
                                    </p:animEffect>
                                    <p:animScale>
                                      <p:cBhvr>
                                        <p:cTn id="163" dur="250" autoRev="1" fill="hold"/>
                                        <p:tgtEl>
                                          <p:spTgt spid="53"/>
                                        </p:tgtEl>
                                      </p:cBhvr>
                                      <p:by x="105000" y="105000"/>
                                    </p:animScale>
                                  </p:childTnLst>
                                </p:cTn>
                              </p:par>
                            </p:childTnLst>
                          </p:cTn>
                        </p:par>
                        <p:par>
                          <p:cTn id="164" fill="hold">
                            <p:stCondLst>
                              <p:cond delay="3500"/>
                            </p:stCondLst>
                            <p:childTnLst>
                              <p:par>
                                <p:cTn id="165" presetID="26" presetClass="emph" presetSubtype="0" fill="hold" nodeType="afterEffect">
                                  <p:stCondLst>
                                    <p:cond delay="0"/>
                                  </p:stCondLst>
                                  <p:childTnLst>
                                    <p:animEffect transition="out" filter="fade">
                                      <p:cBhvr>
                                        <p:cTn id="166" dur="500" tmFilter="0, 0; .2, .5; .8, .5; 1, 0"/>
                                        <p:tgtEl>
                                          <p:spTgt spid="54"/>
                                        </p:tgtEl>
                                      </p:cBhvr>
                                    </p:animEffect>
                                    <p:animScale>
                                      <p:cBhvr>
                                        <p:cTn id="167" dur="250" autoRev="1" fill="hold"/>
                                        <p:tgtEl>
                                          <p:spTgt spid="54"/>
                                        </p:tgtEl>
                                      </p:cBhvr>
                                      <p:by x="105000" y="105000"/>
                                    </p:animScale>
                                  </p:childTnLst>
                                </p:cTn>
                              </p:par>
                            </p:childTnLst>
                          </p:cTn>
                        </p:par>
                        <p:par>
                          <p:cTn id="168" fill="hold">
                            <p:stCondLst>
                              <p:cond delay="4000"/>
                            </p:stCondLst>
                            <p:childTnLst>
                              <p:par>
                                <p:cTn id="169" presetID="6" presetClass="emph" presetSubtype="0" fill="hold" nodeType="afterEffect">
                                  <p:stCondLst>
                                    <p:cond delay="0"/>
                                  </p:stCondLst>
                                  <p:childTnLst>
                                    <p:animScale>
                                      <p:cBhvr>
                                        <p:cTn id="170" dur="2000" fill="hold"/>
                                        <p:tgtEl>
                                          <p:spTgt spid="2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5084509" y="149573"/>
            <a:ext cx="5257593" cy="954107"/>
            <a:chOff x="4998717" y="210532"/>
            <a:chExt cx="5168882" cy="954107"/>
          </a:xfrm>
        </p:grpSpPr>
        <p:grpSp>
          <p:nvGrpSpPr>
            <p:cNvPr id="15" name="Group 14"/>
            <p:cNvGrpSpPr/>
            <p:nvPr/>
          </p:nvGrpSpPr>
          <p:grpSpPr>
            <a:xfrm>
              <a:off x="4998717" y="210532"/>
              <a:ext cx="5168882" cy="954107"/>
              <a:chOff x="4998717" y="210532"/>
              <a:chExt cx="5168882" cy="954107"/>
            </a:xfrm>
          </p:grpSpPr>
          <p:sp>
            <p:nvSpPr>
              <p:cNvPr id="17" name="TextBox 16"/>
              <p:cNvSpPr txBox="1"/>
              <p:nvPr/>
            </p:nvSpPr>
            <p:spPr>
              <a:xfrm>
                <a:off x="4998717" y="210532"/>
                <a:ext cx="5168882" cy="954107"/>
              </a:xfrm>
              <a:prstGeom prst="rect">
                <a:avLst/>
              </a:prstGeom>
              <a:noFill/>
            </p:spPr>
            <p:txBody>
              <a:bodyPr wrap="none" rtlCol="0">
                <a:spAutoFit/>
              </a:bodyPr>
              <a:lstStyle/>
              <a:p>
                <a:r>
                  <a:rPr lang="en-US" sz="2800" dirty="0" err="1">
                    <a:solidFill>
                      <a:srgbClr val="0000CC"/>
                    </a:solidFill>
                    <a:latin typeface="Times New Roman" pitchFamily="18" charset="0"/>
                    <a:cs typeface="Times New Roman" pitchFamily="18" charset="0"/>
                  </a:rPr>
                  <a:t>Thứ</a:t>
                </a:r>
                <a:r>
                  <a:rPr lang="vi-VN" sz="2800" dirty="0">
                    <a:solidFill>
                      <a:srgbClr val="0000CC"/>
                    </a:solidFill>
                    <a:latin typeface="Times New Roman" pitchFamily="18" charset="0"/>
                    <a:cs typeface="Times New Roman" pitchFamily="18" charset="0"/>
                  </a:rPr>
                  <a:t> Tư ngày 12</a:t>
                </a:r>
                <a:r>
                  <a:rPr lang="en-US" sz="2800" dirty="0" err="1">
                    <a:solidFill>
                      <a:srgbClr val="0000CC"/>
                    </a:solidFill>
                    <a:latin typeface="Times New Roman" pitchFamily="18" charset="0"/>
                    <a:cs typeface="Times New Roman" pitchFamily="18" charset="0"/>
                  </a:rPr>
                  <a:t>tháng</a:t>
                </a:r>
                <a:r>
                  <a:rPr lang="vi-VN" sz="2800" dirty="0">
                    <a:solidFill>
                      <a:srgbClr val="0000CC"/>
                    </a:solidFill>
                    <a:latin typeface="Times New Roman" pitchFamily="18" charset="0"/>
                    <a:cs typeface="Times New Roman" pitchFamily="18" charset="0"/>
                  </a:rPr>
                  <a:t> 11 </a:t>
                </a:r>
                <a:r>
                  <a:rPr lang="en-US" sz="2800" dirty="0" err="1">
                    <a:solidFill>
                      <a:srgbClr val="0000CC"/>
                    </a:solidFill>
                    <a:latin typeface="Times New Roman" pitchFamily="18" charset="0"/>
                    <a:cs typeface="Times New Roman" pitchFamily="18" charset="0"/>
                  </a:rPr>
                  <a:t>năm</a:t>
                </a:r>
                <a:r>
                  <a:rPr lang="vi-VN" sz="2800" dirty="0">
                    <a:solidFill>
                      <a:srgbClr val="0000CC"/>
                    </a:solidFill>
                    <a:latin typeface="Times New Roman" pitchFamily="18" charset="0"/>
                    <a:cs typeface="Times New Roman" pitchFamily="18" charset="0"/>
                  </a:rPr>
                  <a:t> 2025</a:t>
                </a:r>
                <a:endParaRPr lang="en-US" sz="2800" dirty="0">
                  <a:solidFill>
                    <a:srgbClr val="0000CC"/>
                  </a:solidFill>
                  <a:latin typeface="Times New Roman" pitchFamily="18" charset="0"/>
                  <a:cs typeface="Times New Roman" pitchFamily="18" charset="0"/>
                </a:endParaRPr>
              </a:p>
              <a:p>
                <a:endParaRPr lang="en-US" sz="2800" dirty="0">
                  <a:solidFill>
                    <a:srgbClr val="0000CC"/>
                  </a:solidFill>
                  <a:latin typeface="Times New Roman" pitchFamily="18" charset="0"/>
                  <a:cs typeface="Times New Roman" pitchFamily="18" charset="0"/>
                </a:endParaRPr>
              </a:p>
            </p:txBody>
          </p:sp>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4" name="Group 3">
            <a:extLst>
              <a:ext uri="{FF2B5EF4-FFF2-40B4-BE49-F238E27FC236}">
                <a16:creationId xmlns:a16="http://schemas.microsoft.com/office/drawing/2014/main" id="{0A4B9FA2-63E7-4285-A1D3-6A67A8F29ADA}"/>
              </a:ext>
            </a:extLst>
          </p:cNvPr>
          <p:cNvGrpSpPr/>
          <p:nvPr/>
        </p:nvGrpSpPr>
        <p:grpSpPr>
          <a:xfrm>
            <a:off x="1508919" y="1645920"/>
            <a:ext cx="13792199" cy="646331"/>
            <a:chOff x="1508919" y="1645920"/>
            <a:chExt cx="13792199" cy="646331"/>
          </a:xfrm>
        </p:grpSpPr>
        <p:sp>
          <p:nvSpPr>
            <p:cNvPr id="10" name="Rectangle 9"/>
            <p:cNvSpPr/>
            <p:nvPr/>
          </p:nvSpPr>
          <p:spPr>
            <a:xfrm>
              <a:off x="1508919" y="1645920"/>
              <a:ext cx="13792199" cy="646331"/>
            </a:xfrm>
            <a:prstGeom prst="rect">
              <a:avLst/>
            </a:prstGeom>
          </p:spPr>
          <p:txBody>
            <a:bodyPr wrap="square">
              <a:spAutoFit/>
            </a:bodyPr>
            <a:lstStyle/>
            <a:p>
              <a:r>
                <a:rPr lang="en-US" sz="3600" b="1">
                  <a:solidFill>
                    <a:srgbClr val="FF0066"/>
                  </a:solidFill>
                  <a:latin typeface="Times New Roman" pitchFamily="18" charset="0"/>
                  <a:cs typeface="Times New Roman" pitchFamily="18" charset="0"/>
                </a:rPr>
                <a:t>1. Nghe và kể lại câu chuyện.</a:t>
              </a:r>
            </a:p>
          </p:txBody>
        </p:sp>
        <p:cxnSp>
          <p:nvCxnSpPr>
            <p:cNvPr id="11" name="Straight Connector 10"/>
            <p:cNvCxnSpPr>
              <a:cxnSpLocks/>
            </p:cNvCxnSpPr>
            <p:nvPr/>
          </p:nvCxnSpPr>
          <p:spPr>
            <a:xfrm>
              <a:off x="1693354" y="2277011"/>
              <a:ext cx="5577840"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1" name="Rectangle 95"/>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
        <p:nvSpPr>
          <p:cNvPr id="20" name="TextBox 19">
            <a:extLst>
              <a:ext uri="{FF2B5EF4-FFF2-40B4-BE49-F238E27FC236}">
                <a16:creationId xmlns:a16="http://schemas.microsoft.com/office/drawing/2014/main" id="{A8F67677-793D-4721-92B3-1A107676EB9E}"/>
              </a:ext>
            </a:extLst>
          </p:cNvPr>
          <p:cNvSpPr txBox="1"/>
          <p:nvPr/>
        </p:nvSpPr>
        <p:spPr>
          <a:xfrm>
            <a:off x="518319" y="2432887"/>
            <a:ext cx="15316200" cy="6395918"/>
          </a:xfrm>
          <a:prstGeom prst="rect">
            <a:avLst/>
          </a:prstGeom>
          <a:noFill/>
        </p:spPr>
        <p:txBody>
          <a:bodyPr wrap="square">
            <a:spAutoFit/>
          </a:bodyPr>
          <a:lstStyle/>
          <a:p>
            <a:pPr algn="ctr">
              <a:lnSpc>
                <a:spcPct val="110000"/>
              </a:lnSpc>
              <a:spcAft>
                <a:spcPts val="200"/>
              </a:spcAft>
            </a:pPr>
            <a:r>
              <a:rPr lang="en-US" sz="2600" b="1">
                <a:effectLst/>
                <a:latin typeface="Times New Roman" panose="02020603050405020304" pitchFamily="18" charset="0"/>
                <a:ea typeface="Calibri" panose="020F0502020204030204" pitchFamily="34" charset="0"/>
                <a:cs typeface="Times New Roman" panose="02020603050405020304" pitchFamily="18" charset="0"/>
              </a:rPr>
              <a:t>Bộ lông rực rỡ của chim thiên đường</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1. Chim thiên đường tha rác về lót ổ để chuẩn bị cho mùa đông sắp đến.</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2. Tìm được chiếc lá sồi đỏ thắm, nó ngậm vào miệng mang về. Qua tổ sáo đen, sáo đen ngỏ lời xin. Thiên đường vui vẻ tặng chiếc lá cho bạn.</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3. Thiên đường bay tiếp và tìm được một cành hoa lau màu tím hồng. Lúc tổ kiến, bầy chim non rối rít gọi, muốn được xem hoa lau. Thiên đường không nỡ mang cành hoa về, lại bay đi kiếm cành lá khác.</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4. Một lúc lâu sau, thiên đường mới tìm được một cụm cỏ mật khô, vàng rượi. Về qua tổ chim mai hoa, nó thấy cái tổ trống tuềnh toàng, mai hoa lại đang ốm, nó mủi lòng, gài cụm cỏ mật che gió cho bạn.</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5. Không ngờ ngay hôm ấy, trời trở lạnh. Gió lạnh lùa vào chiếc tổ sơ sài của chim thiên đường. Bộ lông của nó xù lên, xơ xác.</a:t>
            </a:r>
          </a:p>
          <a:p>
            <a:pPr indent="396875" algn="just">
              <a:lnSpc>
                <a:spcPct val="110000"/>
              </a:lnSpc>
              <a:spcAft>
                <a:spcPts val="200"/>
              </a:spcAft>
            </a:pPr>
            <a:r>
              <a:rPr lang="en-US" sz="2600" spc="-20">
                <a:effectLst/>
                <a:latin typeface="Times New Roman" panose="02020603050405020304" pitchFamily="18" charset="0"/>
                <a:ea typeface="Calibri" panose="020F0502020204030204" pitchFamily="34" charset="0"/>
                <a:cs typeface="Times New Roman" panose="02020603050405020304" pitchFamily="18" charset="0"/>
              </a:rPr>
              <a:t>6. Chèo bẻo bay qua, thấy thế, vội báo cho các bạn đến giúp thiên đường lót ổ. Chèo bẻo còn có sáng kiến được các bạn tán thưởng. Chúng rút từ bộ cánh những chiếc lông đủ màu sắc, góp lại thành chiếc áo tặng thiên đường.</a:t>
            </a:r>
          </a:p>
          <a:p>
            <a:pPr indent="396875" algn="just">
              <a:lnSpc>
                <a:spcPct val="110000"/>
              </a:lnSpc>
              <a:spcAft>
                <a:spcPts val="2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7. Từ đó, thiên đường luôn khoác trên mình tấm áo nhiều màu rực rỡ, vật kỉ niệm thiêng liêng của tình bạn.</a:t>
            </a:r>
          </a:p>
          <a:p>
            <a:pPr algn="just">
              <a:lnSpc>
                <a:spcPct val="110000"/>
              </a:lnSpc>
              <a:spcAft>
                <a:spcPts val="20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a:effectLst/>
                <a:latin typeface="Times New Roman" panose="02020603050405020304" pitchFamily="18" charset="0"/>
                <a:ea typeface="Calibri" panose="020F0502020204030204" pitchFamily="34" charset="0"/>
                <a:cs typeface="Times New Roman" panose="02020603050405020304" pitchFamily="18" charset="0"/>
              </a:rPr>
              <a:t>Theo</a:t>
            </a:r>
            <a:r>
              <a:rPr lang="en-US" sz="2400">
                <a:effectLst/>
                <a:latin typeface="Times New Roman" panose="02020603050405020304" pitchFamily="18" charset="0"/>
                <a:ea typeface="Calibri" panose="020F0502020204030204" pitchFamily="34" charset="0"/>
                <a:cs typeface="Times New Roman" panose="02020603050405020304" pitchFamily="18" charset="0"/>
              </a:rPr>
              <a:t> </a:t>
            </a:r>
            <a:r>
              <a:rPr lang="en-US" sz="2000">
                <a:effectLst/>
                <a:latin typeface="Times New Roman" panose="02020603050405020304" pitchFamily="18" charset="0"/>
                <a:ea typeface="Calibri" panose="020F0502020204030204" pitchFamily="34" charset="0"/>
                <a:cs typeface="Times New Roman" panose="02020603050405020304" pitchFamily="18" charset="0"/>
              </a:rPr>
              <a:t>TRẦN HOÀI DƯƠNG</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ransition spd="slow">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5084509" y="149573"/>
            <a:ext cx="5257593" cy="954107"/>
            <a:chOff x="4998717" y="210532"/>
            <a:chExt cx="5168882" cy="954107"/>
          </a:xfrm>
        </p:grpSpPr>
        <p:grpSp>
          <p:nvGrpSpPr>
            <p:cNvPr id="15" name="Group 14"/>
            <p:cNvGrpSpPr/>
            <p:nvPr/>
          </p:nvGrpSpPr>
          <p:grpSpPr>
            <a:xfrm>
              <a:off x="4998717" y="210532"/>
              <a:ext cx="5168882" cy="954107"/>
              <a:chOff x="4998717" y="210532"/>
              <a:chExt cx="5168882" cy="954107"/>
            </a:xfrm>
          </p:grpSpPr>
          <p:sp>
            <p:nvSpPr>
              <p:cNvPr id="17" name="TextBox 16"/>
              <p:cNvSpPr txBox="1"/>
              <p:nvPr/>
            </p:nvSpPr>
            <p:spPr>
              <a:xfrm>
                <a:off x="4998717" y="210532"/>
                <a:ext cx="5168882" cy="954107"/>
              </a:xfrm>
              <a:prstGeom prst="rect">
                <a:avLst/>
              </a:prstGeom>
              <a:noFill/>
            </p:spPr>
            <p:txBody>
              <a:bodyPr wrap="none" rtlCol="0">
                <a:spAutoFit/>
              </a:bodyPr>
              <a:lstStyle/>
              <a:p>
                <a:r>
                  <a:rPr lang="en-US" sz="2800" dirty="0" err="1">
                    <a:solidFill>
                      <a:srgbClr val="0000CC"/>
                    </a:solidFill>
                    <a:latin typeface="Times New Roman" pitchFamily="18" charset="0"/>
                    <a:cs typeface="Times New Roman" pitchFamily="18" charset="0"/>
                  </a:rPr>
                  <a:t>Thứ</a:t>
                </a:r>
                <a:r>
                  <a:rPr lang="vi-VN" sz="2800" dirty="0">
                    <a:solidFill>
                      <a:srgbClr val="0000CC"/>
                    </a:solidFill>
                    <a:latin typeface="Times New Roman" pitchFamily="18" charset="0"/>
                    <a:cs typeface="Times New Roman" pitchFamily="18" charset="0"/>
                  </a:rPr>
                  <a:t> Tư ngày 12</a:t>
                </a:r>
                <a:r>
                  <a:rPr lang="en-US" sz="2800" dirty="0" err="1">
                    <a:solidFill>
                      <a:srgbClr val="0000CC"/>
                    </a:solidFill>
                    <a:latin typeface="Times New Roman" pitchFamily="18" charset="0"/>
                    <a:cs typeface="Times New Roman" pitchFamily="18" charset="0"/>
                  </a:rPr>
                  <a:t>tháng</a:t>
                </a:r>
                <a:r>
                  <a:rPr lang="vi-VN" sz="2800" dirty="0">
                    <a:solidFill>
                      <a:srgbClr val="0000CC"/>
                    </a:solidFill>
                    <a:latin typeface="Times New Roman" pitchFamily="18" charset="0"/>
                    <a:cs typeface="Times New Roman" pitchFamily="18" charset="0"/>
                  </a:rPr>
                  <a:t> 11 </a:t>
                </a:r>
                <a:r>
                  <a:rPr lang="en-US" sz="2800" dirty="0" err="1">
                    <a:solidFill>
                      <a:srgbClr val="0000CC"/>
                    </a:solidFill>
                    <a:latin typeface="Times New Roman" pitchFamily="18" charset="0"/>
                    <a:cs typeface="Times New Roman" pitchFamily="18" charset="0"/>
                  </a:rPr>
                  <a:t>năm</a:t>
                </a:r>
                <a:r>
                  <a:rPr lang="vi-VN" sz="2800" dirty="0">
                    <a:solidFill>
                      <a:srgbClr val="0000CC"/>
                    </a:solidFill>
                    <a:latin typeface="Times New Roman" pitchFamily="18" charset="0"/>
                    <a:cs typeface="Times New Roman" pitchFamily="18" charset="0"/>
                  </a:rPr>
                  <a:t> 2025</a:t>
                </a:r>
                <a:endParaRPr lang="en-US" sz="2800" dirty="0">
                  <a:solidFill>
                    <a:srgbClr val="0000CC"/>
                  </a:solidFill>
                  <a:latin typeface="Times New Roman" pitchFamily="18" charset="0"/>
                  <a:cs typeface="Times New Roman" pitchFamily="18" charset="0"/>
                </a:endParaRPr>
              </a:p>
              <a:p>
                <a:endParaRPr lang="en-US" sz="2800" dirty="0">
                  <a:solidFill>
                    <a:srgbClr val="0000CC"/>
                  </a:solidFill>
                  <a:latin typeface="Times New Roman" pitchFamily="18" charset="0"/>
                  <a:cs typeface="Times New Roman" pitchFamily="18" charset="0"/>
                </a:endParaRPr>
              </a:p>
            </p:txBody>
          </p:sp>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762013"/>
            <a:ext cx="11430000" cy="677108"/>
            <a:chOff x="1508919" y="1888664"/>
            <a:chExt cx="10183091" cy="677108"/>
          </a:xfrm>
        </p:grpSpPr>
        <p:sp>
          <p:nvSpPr>
            <p:cNvPr id="10" name="Rectangle 9"/>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Trao đổi về nội dung câu chuyện.</a:t>
              </a:r>
            </a:p>
          </p:txBody>
        </p:sp>
        <p:cxnSp>
          <p:nvCxnSpPr>
            <p:cNvPr id="11" name="Straight Connector 10"/>
            <p:cNvCxnSpPr>
              <a:cxnSpLocks/>
            </p:cNvCxnSpPr>
            <p:nvPr/>
          </p:nvCxnSpPr>
          <p:spPr>
            <a:xfrm>
              <a:off x="1673234" y="2519755"/>
              <a:ext cx="6352863" cy="46017"/>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95">
            <a:extLst>
              <a:ext uri="{FF2B5EF4-FFF2-40B4-BE49-F238E27FC236}">
                <a16:creationId xmlns:a16="http://schemas.microsoft.com/office/drawing/2014/main" id="{B361A78E-5651-4A14-9A38-57203A068406}"/>
              </a:ext>
            </a:extLst>
          </p:cNvPr>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
        <p:nvSpPr>
          <p:cNvPr id="20" name="Rectangle 19">
            <a:extLst>
              <a:ext uri="{FF2B5EF4-FFF2-40B4-BE49-F238E27FC236}">
                <a16:creationId xmlns:a16="http://schemas.microsoft.com/office/drawing/2014/main" id="{20D0EB1E-BDE8-40D4-BC2D-6B2673CD5414}"/>
              </a:ext>
            </a:extLst>
          </p:cNvPr>
          <p:cNvSpPr/>
          <p:nvPr/>
        </p:nvSpPr>
        <p:spPr>
          <a:xfrm>
            <a:off x="899319" y="2532210"/>
            <a:ext cx="21336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 Gợi ý:</a:t>
            </a:r>
          </a:p>
        </p:txBody>
      </p:sp>
      <p:sp>
        <p:nvSpPr>
          <p:cNvPr id="22" name="Rectangle 21">
            <a:extLst>
              <a:ext uri="{FF2B5EF4-FFF2-40B4-BE49-F238E27FC236}">
                <a16:creationId xmlns:a16="http://schemas.microsoft.com/office/drawing/2014/main" id="{B068EF97-D2C0-40A5-8615-C7D3530B2AEC}"/>
              </a:ext>
            </a:extLst>
          </p:cNvPr>
          <p:cNvSpPr/>
          <p:nvPr/>
        </p:nvSpPr>
        <p:spPr>
          <a:xfrm>
            <a:off x="4481" y="3259721"/>
            <a:ext cx="14401800"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     a) Chim thiên đường làm gì để chuẩn bị cho mùa đông đang tới?</a:t>
            </a:r>
            <a:endParaRPr lang="vi-VN" sz="3600" b="1">
              <a:solidFill>
                <a:srgbClr val="0000CC"/>
              </a:solidFill>
              <a:latin typeface="Times New Roman" pitchFamily="18" charset="0"/>
              <a:cs typeface="Times New Roman" pitchFamily="18" charset="0"/>
            </a:endParaRPr>
          </a:p>
        </p:txBody>
      </p:sp>
      <p:sp>
        <p:nvSpPr>
          <p:cNvPr id="23" name="Rectangle 22">
            <a:extLst>
              <a:ext uri="{FF2B5EF4-FFF2-40B4-BE49-F238E27FC236}">
                <a16:creationId xmlns:a16="http://schemas.microsoft.com/office/drawing/2014/main" id="{C54099B9-A73A-4D53-AAA9-22853B4990E9}"/>
              </a:ext>
            </a:extLst>
          </p:cNvPr>
          <p:cNvSpPr/>
          <p:nvPr/>
        </p:nvSpPr>
        <p:spPr>
          <a:xfrm>
            <a:off x="518319" y="3904168"/>
            <a:ext cx="14401800"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     Tha rác về lót ổ, chuẩn bị cho mùa đông sắp đến. </a:t>
            </a:r>
            <a:endParaRPr lang="vi-VN" sz="3600">
              <a:solidFill>
                <a:srgbClr val="FF0000"/>
              </a:solidFill>
              <a:latin typeface="Times New Roman" pitchFamily="18" charset="0"/>
              <a:cs typeface="Times New Roman" pitchFamily="18" charset="0"/>
            </a:endParaRPr>
          </a:p>
        </p:txBody>
      </p:sp>
      <p:sp>
        <p:nvSpPr>
          <p:cNvPr id="24" name="Rectangle 23">
            <a:extLst>
              <a:ext uri="{FF2B5EF4-FFF2-40B4-BE49-F238E27FC236}">
                <a16:creationId xmlns:a16="http://schemas.microsoft.com/office/drawing/2014/main" id="{AAC250C7-E239-4DDC-AB10-5FA2B84A8DAD}"/>
              </a:ext>
            </a:extLst>
          </p:cNvPr>
          <p:cNvSpPr/>
          <p:nvPr/>
        </p:nvSpPr>
        <p:spPr>
          <a:xfrm>
            <a:off x="21362" y="4813943"/>
            <a:ext cx="14401800" cy="2693494"/>
          </a:xfrm>
          <a:prstGeom prst="rect">
            <a:avLst/>
          </a:prstGeom>
        </p:spPr>
        <p:txBody>
          <a:bodyPr wrap="square">
            <a:spAutoFit/>
          </a:bodyPr>
          <a:lstStyle/>
          <a:p>
            <a:pPr algn="just">
              <a:lnSpc>
                <a:spcPct val="120000"/>
              </a:lnSpc>
            </a:pPr>
            <a:r>
              <a:rPr lang="en-US" sz="3600" b="1">
                <a:solidFill>
                  <a:srgbClr val="0000CC"/>
                </a:solidFill>
                <a:latin typeface="Times New Roman" pitchFamily="18" charset="0"/>
                <a:cs typeface="Times New Roman" pitchFamily="18" charset="0"/>
              </a:rPr>
              <a:t>     b) Vì sao chim thiên đường cho đi những vật nó kiếm được:</a:t>
            </a:r>
          </a:p>
          <a:p>
            <a:pPr algn="just">
              <a:lnSpc>
                <a:spcPct val="120000"/>
              </a:lnSpc>
            </a:pPr>
            <a:r>
              <a:rPr lang="en-US" sz="3600" b="1">
                <a:solidFill>
                  <a:srgbClr val="0000CC"/>
                </a:solidFill>
                <a:latin typeface="Times New Roman" pitchFamily="18" charset="0"/>
                <a:cs typeface="Times New Roman" pitchFamily="18" charset="0"/>
              </a:rPr>
              <a:t>	- Khi bay qua tổ sáo đen?</a:t>
            </a:r>
          </a:p>
          <a:p>
            <a:pPr algn="just">
              <a:lnSpc>
                <a:spcPct val="120000"/>
              </a:lnSpc>
            </a:pPr>
            <a:r>
              <a:rPr lang="en-US" sz="3600" b="1">
                <a:solidFill>
                  <a:srgbClr val="0000CC"/>
                </a:solidFill>
                <a:latin typeface="Times New Roman" pitchFamily="18" charset="0"/>
                <a:cs typeface="Times New Roman" pitchFamily="18" charset="0"/>
              </a:rPr>
              <a:t>	- Khi gặp bầy gõ kiến?</a:t>
            </a:r>
          </a:p>
          <a:p>
            <a:pPr algn="just">
              <a:lnSpc>
                <a:spcPct val="120000"/>
              </a:lnSpc>
            </a:pPr>
            <a:r>
              <a:rPr lang="en-US" sz="3600" b="1">
                <a:solidFill>
                  <a:srgbClr val="0000CC"/>
                </a:solidFill>
                <a:latin typeface="Times New Roman" pitchFamily="18" charset="0"/>
                <a:cs typeface="Times New Roman" pitchFamily="18" charset="0"/>
              </a:rPr>
              <a:t>	- Khi đến tổ của chim mai hoa? </a:t>
            </a:r>
            <a:endParaRPr lang="vi-VN" sz="3600" b="1">
              <a:solidFill>
                <a:srgbClr val="0000CC"/>
              </a:solidFill>
              <a:latin typeface="Times New Roman" pitchFamily="18" charset="0"/>
              <a:cs typeface="Times New Roman" pitchFamily="18" charset="0"/>
            </a:endParaRPr>
          </a:p>
        </p:txBody>
      </p:sp>
      <p:sp>
        <p:nvSpPr>
          <p:cNvPr id="25" name="Rectangle 24">
            <a:extLst>
              <a:ext uri="{FF2B5EF4-FFF2-40B4-BE49-F238E27FC236}">
                <a16:creationId xmlns:a16="http://schemas.microsoft.com/office/drawing/2014/main" id="{7BF27EF0-049E-441D-B556-9E7967238C53}"/>
              </a:ext>
            </a:extLst>
          </p:cNvPr>
          <p:cNvSpPr/>
          <p:nvPr/>
        </p:nvSpPr>
        <p:spPr>
          <a:xfrm>
            <a:off x="6978008" y="5605797"/>
            <a:ext cx="4446446"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Vì sáo đen ngỏ lời xin. </a:t>
            </a:r>
            <a:endParaRPr lang="vi-VN" sz="3600">
              <a:solidFill>
                <a:srgbClr val="FF0000"/>
              </a:solidFill>
              <a:latin typeface="Times New Roman" pitchFamily="18" charset="0"/>
              <a:cs typeface="Times New Roman" pitchFamily="18" charset="0"/>
            </a:endParaRPr>
          </a:p>
        </p:txBody>
      </p:sp>
      <p:sp>
        <p:nvSpPr>
          <p:cNvPr id="26" name="Rectangle 25">
            <a:extLst>
              <a:ext uri="{FF2B5EF4-FFF2-40B4-BE49-F238E27FC236}">
                <a16:creationId xmlns:a16="http://schemas.microsoft.com/office/drawing/2014/main" id="{4C3734E7-E399-46DC-8E17-4B5547FDA457}"/>
              </a:ext>
            </a:extLst>
          </p:cNvPr>
          <p:cNvSpPr/>
          <p:nvPr/>
        </p:nvSpPr>
        <p:spPr>
          <a:xfrm>
            <a:off x="6999370" y="6284284"/>
            <a:ext cx="8282608"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Vì bầy chim non muốn được xem hoa lau. </a:t>
            </a:r>
            <a:endParaRPr lang="vi-VN" sz="3600">
              <a:solidFill>
                <a:srgbClr val="FF0000"/>
              </a:solidFill>
              <a:latin typeface="Times New Roman" pitchFamily="18" charset="0"/>
              <a:cs typeface="Times New Roman" pitchFamily="18" charset="0"/>
            </a:endParaRPr>
          </a:p>
        </p:txBody>
      </p:sp>
      <p:sp>
        <p:nvSpPr>
          <p:cNvPr id="27" name="Rectangle 26">
            <a:extLst>
              <a:ext uri="{FF2B5EF4-FFF2-40B4-BE49-F238E27FC236}">
                <a16:creationId xmlns:a16="http://schemas.microsoft.com/office/drawing/2014/main" id="{89C69219-5A8C-4F1F-82BD-E23D656F0B2B}"/>
              </a:ext>
            </a:extLst>
          </p:cNvPr>
          <p:cNvSpPr/>
          <p:nvPr/>
        </p:nvSpPr>
        <p:spPr>
          <a:xfrm>
            <a:off x="1902002" y="7481515"/>
            <a:ext cx="10972800"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Vì thấy chim mai hoa đang ốm, tổ chim lại tuềnh toàng. </a:t>
            </a:r>
            <a:endParaRPr lang="vi-VN" sz="36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0710395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P spid="23" grpId="0"/>
      <p:bldP spid="24" grpId="0"/>
      <p:bldP spid="25" grpId="0"/>
      <p:bldP spid="26" grpId="0"/>
      <p:bldP spid="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5084509" y="149573"/>
            <a:ext cx="5257593" cy="954107"/>
            <a:chOff x="4998717" y="210532"/>
            <a:chExt cx="5168882" cy="954107"/>
          </a:xfrm>
        </p:grpSpPr>
        <p:grpSp>
          <p:nvGrpSpPr>
            <p:cNvPr id="15" name="Group 14"/>
            <p:cNvGrpSpPr/>
            <p:nvPr/>
          </p:nvGrpSpPr>
          <p:grpSpPr>
            <a:xfrm>
              <a:off x="4998717" y="210532"/>
              <a:ext cx="5168882" cy="954107"/>
              <a:chOff x="4998717" y="210532"/>
              <a:chExt cx="5168882" cy="954107"/>
            </a:xfrm>
          </p:grpSpPr>
          <p:sp>
            <p:nvSpPr>
              <p:cNvPr id="17" name="TextBox 16"/>
              <p:cNvSpPr txBox="1"/>
              <p:nvPr/>
            </p:nvSpPr>
            <p:spPr>
              <a:xfrm>
                <a:off x="4998717" y="210532"/>
                <a:ext cx="5168882" cy="954107"/>
              </a:xfrm>
              <a:prstGeom prst="rect">
                <a:avLst/>
              </a:prstGeom>
              <a:noFill/>
            </p:spPr>
            <p:txBody>
              <a:bodyPr wrap="none" rtlCol="0">
                <a:spAutoFit/>
              </a:bodyPr>
              <a:lstStyle/>
              <a:p>
                <a:r>
                  <a:rPr lang="en-US" sz="2800" dirty="0" err="1">
                    <a:solidFill>
                      <a:srgbClr val="0000CC"/>
                    </a:solidFill>
                    <a:latin typeface="Times New Roman" pitchFamily="18" charset="0"/>
                    <a:cs typeface="Times New Roman" pitchFamily="18" charset="0"/>
                  </a:rPr>
                  <a:t>Thứ</a:t>
                </a:r>
                <a:r>
                  <a:rPr lang="vi-VN" sz="2800" dirty="0">
                    <a:solidFill>
                      <a:srgbClr val="0000CC"/>
                    </a:solidFill>
                    <a:latin typeface="Times New Roman" pitchFamily="18" charset="0"/>
                    <a:cs typeface="Times New Roman" pitchFamily="18" charset="0"/>
                  </a:rPr>
                  <a:t> Tư ngày 12</a:t>
                </a:r>
                <a:r>
                  <a:rPr lang="en-US" sz="2800" dirty="0" err="1">
                    <a:solidFill>
                      <a:srgbClr val="0000CC"/>
                    </a:solidFill>
                    <a:latin typeface="Times New Roman" pitchFamily="18" charset="0"/>
                    <a:cs typeface="Times New Roman" pitchFamily="18" charset="0"/>
                  </a:rPr>
                  <a:t>tháng</a:t>
                </a:r>
                <a:r>
                  <a:rPr lang="vi-VN" sz="2800" dirty="0">
                    <a:solidFill>
                      <a:srgbClr val="0000CC"/>
                    </a:solidFill>
                    <a:latin typeface="Times New Roman" pitchFamily="18" charset="0"/>
                    <a:cs typeface="Times New Roman" pitchFamily="18" charset="0"/>
                  </a:rPr>
                  <a:t> 11 </a:t>
                </a:r>
                <a:r>
                  <a:rPr lang="en-US" sz="2800" dirty="0" err="1">
                    <a:solidFill>
                      <a:srgbClr val="0000CC"/>
                    </a:solidFill>
                    <a:latin typeface="Times New Roman" pitchFamily="18" charset="0"/>
                    <a:cs typeface="Times New Roman" pitchFamily="18" charset="0"/>
                  </a:rPr>
                  <a:t>năm</a:t>
                </a:r>
                <a:r>
                  <a:rPr lang="vi-VN" sz="2800" dirty="0">
                    <a:solidFill>
                      <a:srgbClr val="0000CC"/>
                    </a:solidFill>
                    <a:latin typeface="Times New Roman" pitchFamily="18" charset="0"/>
                    <a:cs typeface="Times New Roman" pitchFamily="18" charset="0"/>
                  </a:rPr>
                  <a:t> 2025</a:t>
                </a:r>
                <a:endParaRPr lang="en-US" sz="2800" dirty="0">
                  <a:solidFill>
                    <a:srgbClr val="0000CC"/>
                  </a:solidFill>
                  <a:latin typeface="Times New Roman" pitchFamily="18" charset="0"/>
                  <a:cs typeface="Times New Roman" pitchFamily="18" charset="0"/>
                </a:endParaRPr>
              </a:p>
              <a:p>
                <a:endParaRPr lang="en-US" sz="2800" dirty="0">
                  <a:solidFill>
                    <a:srgbClr val="0000CC"/>
                  </a:solidFill>
                  <a:latin typeface="Times New Roman" pitchFamily="18" charset="0"/>
                  <a:cs typeface="Times New Roman" pitchFamily="18" charset="0"/>
                </a:endParaRPr>
              </a:p>
            </p:txBody>
          </p:sp>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762013"/>
            <a:ext cx="11430000" cy="677108"/>
            <a:chOff x="1508919" y="1888664"/>
            <a:chExt cx="10183091" cy="677108"/>
          </a:xfrm>
        </p:grpSpPr>
        <p:sp>
          <p:nvSpPr>
            <p:cNvPr id="10" name="Rectangle 9"/>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Trao đổi về nội dung câu chuyện.</a:t>
              </a:r>
            </a:p>
          </p:txBody>
        </p:sp>
        <p:cxnSp>
          <p:nvCxnSpPr>
            <p:cNvPr id="11" name="Straight Connector 10"/>
            <p:cNvCxnSpPr>
              <a:cxnSpLocks/>
            </p:cNvCxnSpPr>
            <p:nvPr/>
          </p:nvCxnSpPr>
          <p:spPr>
            <a:xfrm>
              <a:off x="1673234" y="2519755"/>
              <a:ext cx="6352863"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95">
            <a:extLst>
              <a:ext uri="{FF2B5EF4-FFF2-40B4-BE49-F238E27FC236}">
                <a16:creationId xmlns:a16="http://schemas.microsoft.com/office/drawing/2014/main" id="{B361A78E-5651-4A14-9A38-57203A068406}"/>
              </a:ext>
            </a:extLst>
          </p:cNvPr>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
        <p:nvSpPr>
          <p:cNvPr id="20" name="Rectangle 19">
            <a:extLst>
              <a:ext uri="{FF2B5EF4-FFF2-40B4-BE49-F238E27FC236}">
                <a16:creationId xmlns:a16="http://schemas.microsoft.com/office/drawing/2014/main" id="{20D0EB1E-BDE8-40D4-BC2D-6B2673CD5414}"/>
              </a:ext>
            </a:extLst>
          </p:cNvPr>
          <p:cNvSpPr/>
          <p:nvPr/>
        </p:nvSpPr>
        <p:spPr>
          <a:xfrm>
            <a:off x="879757" y="2678325"/>
            <a:ext cx="21336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 Gợi ý:</a:t>
            </a:r>
          </a:p>
        </p:txBody>
      </p:sp>
      <p:sp>
        <p:nvSpPr>
          <p:cNvPr id="22" name="Rectangle 21">
            <a:extLst>
              <a:ext uri="{FF2B5EF4-FFF2-40B4-BE49-F238E27FC236}">
                <a16:creationId xmlns:a16="http://schemas.microsoft.com/office/drawing/2014/main" id="{B068EF97-D2C0-40A5-8615-C7D3530B2AEC}"/>
              </a:ext>
            </a:extLst>
          </p:cNvPr>
          <p:cNvSpPr/>
          <p:nvPr/>
        </p:nvSpPr>
        <p:spPr>
          <a:xfrm>
            <a:off x="442119" y="3259721"/>
            <a:ext cx="14401800"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     c) Gió lạnh đột ngột ùa về, chim thiên đường gặp khó khăn gì?</a:t>
            </a:r>
            <a:endParaRPr lang="vi-VN" sz="3600" b="1">
              <a:solidFill>
                <a:srgbClr val="0000CC"/>
              </a:solidFill>
              <a:latin typeface="Times New Roman" pitchFamily="18" charset="0"/>
              <a:cs typeface="Times New Roman" pitchFamily="18" charset="0"/>
            </a:endParaRPr>
          </a:p>
        </p:txBody>
      </p:sp>
      <p:sp>
        <p:nvSpPr>
          <p:cNvPr id="23" name="Rectangle 22">
            <a:extLst>
              <a:ext uri="{FF2B5EF4-FFF2-40B4-BE49-F238E27FC236}">
                <a16:creationId xmlns:a16="http://schemas.microsoft.com/office/drawing/2014/main" id="{C54099B9-A73A-4D53-AAA9-22853B4990E9}"/>
              </a:ext>
            </a:extLst>
          </p:cNvPr>
          <p:cNvSpPr/>
          <p:nvPr/>
        </p:nvSpPr>
        <p:spPr>
          <a:xfrm>
            <a:off x="783893" y="3936532"/>
            <a:ext cx="14401800"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     Gió lúa vào tổ làm lông của thiên đường xù lên, xơ xác vì lạnh. </a:t>
            </a:r>
            <a:endParaRPr lang="vi-VN" sz="3600">
              <a:solidFill>
                <a:srgbClr val="FF0000"/>
              </a:solidFill>
              <a:latin typeface="Times New Roman" pitchFamily="18" charset="0"/>
              <a:cs typeface="Times New Roman" pitchFamily="18" charset="0"/>
            </a:endParaRPr>
          </a:p>
        </p:txBody>
      </p:sp>
      <p:sp>
        <p:nvSpPr>
          <p:cNvPr id="24" name="Rectangle 23">
            <a:extLst>
              <a:ext uri="{FF2B5EF4-FFF2-40B4-BE49-F238E27FC236}">
                <a16:creationId xmlns:a16="http://schemas.microsoft.com/office/drawing/2014/main" id="{AAC250C7-E239-4DDC-AB10-5FA2B84A8DAD}"/>
              </a:ext>
            </a:extLst>
          </p:cNvPr>
          <p:cNvSpPr/>
          <p:nvPr/>
        </p:nvSpPr>
        <p:spPr>
          <a:xfrm>
            <a:off x="401197" y="4596775"/>
            <a:ext cx="14401800" cy="699102"/>
          </a:xfrm>
          <a:prstGeom prst="rect">
            <a:avLst/>
          </a:prstGeom>
        </p:spPr>
        <p:txBody>
          <a:bodyPr wrap="square">
            <a:spAutoFit/>
          </a:bodyPr>
          <a:lstStyle/>
          <a:p>
            <a:pPr algn="just">
              <a:lnSpc>
                <a:spcPct val="120000"/>
              </a:lnSpc>
            </a:pPr>
            <a:r>
              <a:rPr lang="en-US" sz="3600" b="1">
                <a:solidFill>
                  <a:srgbClr val="0000CC"/>
                </a:solidFill>
                <a:latin typeface="Times New Roman" pitchFamily="18" charset="0"/>
                <a:cs typeface="Times New Roman" pitchFamily="18" charset="0"/>
              </a:rPr>
              <a:t>     d) Chèo bẻo loan tin cho các bạn đến giúp chim thiên đường làm gì?</a:t>
            </a:r>
            <a:endParaRPr lang="vi-VN" sz="3600" b="1">
              <a:solidFill>
                <a:srgbClr val="0000CC"/>
              </a:solidFill>
              <a:latin typeface="Times New Roman" pitchFamily="18" charset="0"/>
              <a:cs typeface="Times New Roman" pitchFamily="18" charset="0"/>
            </a:endParaRPr>
          </a:p>
        </p:txBody>
      </p:sp>
      <p:sp>
        <p:nvSpPr>
          <p:cNvPr id="27" name="Rectangle 26">
            <a:extLst>
              <a:ext uri="{FF2B5EF4-FFF2-40B4-BE49-F238E27FC236}">
                <a16:creationId xmlns:a16="http://schemas.microsoft.com/office/drawing/2014/main" id="{89C69219-5A8C-4F1F-82BD-E23D656F0B2B}"/>
              </a:ext>
            </a:extLst>
          </p:cNvPr>
          <p:cNvSpPr/>
          <p:nvPr/>
        </p:nvSpPr>
        <p:spPr>
          <a:xfrm>
            <a:off x="1473323" y="5426615"/>
            <a:ext cx="13258800" cy="1266950"/>
          </a:xfrm>
          <a:prstGeom prst="rect">
            <a:avLst/>
          </a:prstGeom>
        </p:spPr>
        <p:txBody>
          <a:bodyPr wrap="square">
            <a:spAutoFit/>
          </a:bodyPr>
          <a:lstStyle/>
          <a:p>
            <a:pPr>
              <a:lnSpc>
                <a:spcPct val="110000"/>
              </a:lnSpc>
            </a:pPr>
            <a:r>
              <a:rPr lang="en-US" sz="3600">
                <a:solidFill>
                  <a:srgbClr val="FF0000"/>
                </a:solidFill>
                <a:latin typeface="Times New Roman" pitchFamily="18" charset="0"/>
                <a:cs typeface="Times New Roman" pitchFamily="18" charset="0"/>
              </a:rPr>
              <a:t>Lót</a:t>
            </a:r>
            <a:r>
              <a:rPr lang="en-US"/>
              <a:t> </a:t>
            </a:r>
            <a:r>
              <a:rPr lang="en-US" sz="3600">
                <a:solidFill>
                  <a:srgbClr val="FF0000"/>
                </a:solidFill>
                <a:latin typeface="Times New Roman" pitchFamily="18" charset="0"/>
                <a:cs typeface="Times New Roman" pitchFamily="18" charset="0"/>
              </a:rPr>
              <a:t>ổ thật ấm cho chim thiên đường. Các bạn còn góp những chiếc lông đủ màu sắc thành chiếc áo tặng chim thiên đường.</a:t>
            </a:r>
            <a:endParaRPr lang="vi-VN" sz="3600">
              <a:solidFill>
                <a:srgbClr val="FF0000"/>
              </a:solidFill>
              <a:latin typeface="Times New Roman" pitchFamily="18" charset="0"/>
              <a:cs typeface="Times New Roman" pitchFamily="18" charset="0"/>
            </a:endParaRPr>
          </a:p>
        </p:txBody>
      </p:sp>
      <p:sp>
        <p:nvSpPr>
          <p:cNvPr id="19" name="Rectangle 18">
            <a:extLst>
              <a:ext uri="{FF2B5EF4-FFF2-40B4-BE49-F238E27FC236}">
                <a16:creationId xmlns:a16="http://schemas.microsoft.com/office/drawing/2014/main" id="{CC7E6F7F-B193-4125-8FE2-76BEFB85AD73}"/>
              </a:ext>
            </a:extLst>
          </p:cNvPr>
          <p:cNvSpPr/>
          <p:nvPr/>
        </p:nvSpPr>
        <p:spPr>
          <a:xfrm>
            <a:off x="401197" y="6682885"/>
            <a:ext cx="14401800" cy="699102"/>
          </a:xfrm>
          <a:prstGeom prst="rect">
            <a:avLst/>
          </a:prstGeom>
        </p:spPr>
        <p:txBody>
          <a:bodyPr wrap="square">
            <a:spAutoFit/>
          </a:bodyPr>
          <a:lstStyle/>
          <a:p>
            <a:pPr algn="just">
              <a:lnSpc>
                <a:spcPct val="120000"/>
              </a:lnSpc>
            </a:pPr>
            <a:r>
              <a:rPr lang="en-US" sz="3600" b="1">
                <a:solidFill>
                  <a:srgbClr val="0000CC"/>
                </a:solidFill>
                <a:latin typeface="Times New Roman" pitchFamily="18" charset="0"/>
                <a:cs typeface="Times New Roman" pitchFamily="18" charset="0"/>
              </a:rPr>
              <a:t>     e) Chiếc áo chim thiên đường luôn khoác trên mình thể hiện điều gì?</a:t>
            </a:r>
            <a:endParaRPr lang="vi-VN" sz="3600" b="1">
              <a:solidFill>
                <a:srgbClr val="0000CC"/>
              </a:solidFill>
              <a:latin typeface="Times New Roman" pitchFamily="18" charset="0"/>
              <a:cs typeface="Times New Roman" pitchFamily="18" charset="0"/>
            </a:endParaRPr>
          </a:p>
        </p:txBody>
      </p:sp>
      <p:sp>
        <p:nvSpPr>
          <p:cNvPr id="21" name="Rectangle 20">
            <a:extLst>
              <a:ext uri="{FF2B5EF4-FFF2-40B4-BE49-F238E27FC236}">
                <a16:creationId xmlns:a16="http://schemas.microsoft.com/office/drawing/2014/main" id="{5F5F03CE-8A6B-406A-92D8-81D932CA1EA6}"/>
              </a:ext>
            </a:extLst>
          </p:cNvPr>
          <p:cNvSpPr/>
          <p:nvPr/>
        </p:nvSpPr>
        <p:spPr>
          <a:xfrm>
            <a:off x="1473323" y="7527965"/>
            <a:ext cx="13258800" cy="646331"/>
          </a:xfrm>
          <a:prstGeom prst="rect">
            <a:avLst/>
          </a:prstGeom>
        </p:spPr>
        <p:txBody>
          <a:bodyPr wrap="square">
            <a:spAutoFit/>
          </a:bodyPr>
          <a:lstStyle/>
          <a:p>
            <a:r>
              <a:rPr lang="en-US" sz="3600">
                <a:solidFill>
                  <a:srgbClr val="FF0000"/>
                </a:solidFill>
                <a:latin typeface="Times New Roman" pitchFamily="18" charset="0"/>
                <a:cs typeface="Times New Roman" pitchFamily="18" charset="0"/>
              </a:rPr>
              <a:t>Vật kỉ niệm thiêng liêng của tình bạn.</a:t>
            </a:r>
            <a:endParaRPr lang="vi-VN" sz="360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5180607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4" grpId="0"/>
      <p:bldP spid="27" grpId="0"/>
      <p:bldP spid="19"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5084509" y="149573"/>
            <a:ext cx="5257593" cy="954107"/>
            <a:chOff x="4998717" y="210532"/>
            <a:chExt cx="5168882" cy="954107"/>
          </a:xfrm>
        </p:grpSpPr>
        <p:grpSp>
          <p:nvGrpSpPr>
            <p:cNvPr id="15" name="Group 14"/>
            <p:cNvGrpSpPr/>
            <p:nvPr/>
          </p:nvGrpSpPr>
          <p:grpSpPr>
            <a:xfrm>
              <a:off x="4998717" y="210532"/>
              <a:ext cx="5168882" cy="954107"/>
              <a:chOff x="4998717" y="210532"/>
              <a:chExt cx="5168882" cy="954107"/>
            </a:xfrm>
          </p:grpSpPr>
          <p:sp>
            <p:nvSpPr>
              <p:cNvPr id="17" name="TextBox 16"/>
              <p:cNvSpPr txBox="1"/>
              <p:nvPr/>
            </p:nvSpPr>
            <p:spPr>
              <a:xfrm>
                <a:off x="4998717" y="210532"/>
                <a:ext cx="5168882" cy="954107"/>
              </a:xfrm>
              <a:prstGeom prst="rect">
                <a:avLst/>
              </a:prstGeom>
              <a:noFill/>
            </p:spPr>
            <p:txBody>
              <a:bodyPr wrap="none" rtlCol="0">
                <a:spAutoFit/>
              </a:bodyPr>
              <a:lstStyle/>
              <a:p>
                <a:r>
                  <a:rPr lang="en-US" sz="2800" dirty="0" err="1">
                    <a:solidFill>
                      <a:srgbClr val="0000CC"/>
                    </a:solidFill>
                    <a:latin typeface="Times New Roman" pitchFamily="18" charset="0"/>
                    <a:cs typeface="Times New Roman" pitchFamily="18" charset="0"/>
                  </a:rPr>
                  <a:t>Thứ</a:t>
                </a:r>
                <a:r>
                  <a:rPr lang="vi-VN" sz="2800" dirty="0">
                    <a:solidFill>
                      <a:srgbClr val="0000CC"/>
                    </a:solidFill>
                    <a:latin typeface="Times New Roman" pitchFamily="18" charset="0"/>
                    <a:cs typeface="Times New Roman" pitchFamily="18" charset="0"/>
                  </a:rPr>
                  <a:t> Tư ngày 12</a:t>
                </a:r>
                <a:r>
                  <a:rPr lang="en-US" sz="2800" dirty="0" err="1">
                    <a:solidFill>
                      <a:srgbClr val="0000CC"/>
                    </a:solidFill>
                    <a:latin typeface="Times New Roman" pitchFamily="18" charset="0"/>
                    <a:cs typeface="Times New Roman" pitchFamily="18" charset="0"/>
                  </a:rPr>
                  <a:t>tháng</a:t>
                </a:r>
                <a:r>
                  <a:rPr lang="vi-VN" sz="2800" dirty="0">
                    <a:solidFill>
                      <a:srgbClr val="0000CC"/>
                    </a:solidFill>
                    <a:latin typeface="Times New Roman" pitchFamily="18" charset="0"/>
                    <a:cs typeface="Times New Roman" pitchFamily="18" charset="0"/>
                  </a:rPr>
                  <a:t> 11 </a:t>
                </a:r>
                <a:r>
                  <a:rPr lang="en-US" sz="2800" dirty="0" err="1">
                    <a:solidFill>
                      <a:srgbClr val="0000CC"/>
                    </a:solidFill>
                    <a:latin typeface="Times New Roman" pitchFamily="18" charset="0"/>
                    <a:cs typeface="Times New Roman" pitchFamily="18" charset="0"/>
                  </a:rPr>
                  <a:t>năm</a:t>
                </a:r>
                <a:r>
                  <a:rPr lang="vi-VN" sz="2800" dirty="0">
                    <a:solidFill>
                      <a:srgbClr val="0000CC"/>
                    </a:solidFill>
                    <a:latin typeface="Times New Roman" pitchFamily="18" charset="0"/>
                    <a:cs typeface="Times New Roman" pitchFamily="18" charset="0"/>
                  </a:rPr>
                  <a:t> 2025</a:t>
                </a:r>
                <a:endParaRPr lang="en-US" sz="2800" dirty="0">
                  <a:solidFill>
                    <a:srgbClr val="0000CC"/>
                  </a:solidFill>
                  <a:latin typeface="Times New Roman" pitchFamily="18" charset="0"/>
                  <a:cs typeface="Times New Roman" pitchFamily="18" charset="0"/>
                </a:endParaRPr>
              </a:p>
              <a:p>
                <a:endParaRPr lang="en-US" sz="2800" dirty="0">
                  <a:solidFill>
                    <a:srgbClr val="0000CC"/>
                  </a:solidFill>
                  <a:latin typeface="Times New Roman" pitchFamily="18" charset="0"/>
                  <a:cs typeface="Times New Roman" pitchFamily="18" charset="0"/>
                </a:endParaRPr>
              </a:p>
            </p:txBody>
          </p:sp>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645920"/>
            <a:ext cx="11430000" cy="677108"/>
            <a:chOff x="1508919" y="1888664"/>
            <a:chExt cx="10183091" cy="677108"/>
          </a:xfrm>
        </p:grpSpPr>
        <p:sp>
          <p:nvSpPr>
            <p:cNvPr id="10" name="Rectangle 9"/>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3. Kể chuyện trong nhóm.</a:t>
              </a:r>
            </a:p>
          </p:txBody>
        </p:sp>
        <p:cxnSp>
          <p:nvCxnSpPr>
            <p:cNvPr id="11" name="Straight Connector 10"/>
            <p:cNvCxnSpPr/>
            <p:nvPr/>
          </p:nvCxnSpPr>
          <p:spPr>
            <a:xfrm>
              <a:off x="1673234" y="2519755"/>
              <a:ext cx="4677308"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356519" y="2610182"/>
            <a:ext cx="13868400" cy="1846659"/>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Chúng ta cùng thảo luận nhóm, kể chuyện trong nhóm. Các bạn trong nhóm góp ý chân thành cho bạn mình sau khi nghe bạn kể chuyện.</a:t>
            </a:r>
          </a:p>
        </p:txBody>
      </p:sp>
      <p:grpSp>
        <p:nvGrpSpPr>
          <p:cNvPr id="20" name="Group 19"/>
          <p:cNvGrpSpPr/>
          <p:nvPr/>
        </p:nvGrpSpPr>
        <p:grpSpPr>
          <a:xfrm>
            <a:off x="1508919" y="4826938"/>
            <a:ext cx="11430000" cy="677108"/>
            <a:chOff x="1508919" y="1888664"/>
            <a:chExt cx="10183091" cy="677108"/>
          </a:xfrm>
        </p:grpSpPr>
        <p:sp>
          <p:nvSpPr>
            <p:cNvPr id="22" name="Rectangle 21"/>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Kể chuyện trước lớp</a:t>
              </a:r>
            </a:p>
          </p:txBody>
        </p:sp>
        <p:cxnSp>
          <p:nvCxnSpPr>
            <p:cNvPr id="23" name="Straight Connector 22"/>
            <p:cNvCxnSpPr/>
            <p:nvPr/>
          </p:nvCxnSpPr>
          <p:spPr>
            <a:xfrm>
              <a:off x="1673234" y="2519755"/>
              <a:ext cx="41804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4" name="Rectangle 23"/>
          <p:cNvSpPr/>
          <p:nvPr/>
        </p:nvSpPr>
        <p:spPr>
          <a:xfrm>
            <a:off x="1341438" y="5874143"/>
            <a:ext cx="13868400" cy="1261884"/>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 Các nhóm cử đại diện kể trước lớp. Cả lớp cùng nghe và góp ý cho bạn điều chỉnh.</a:t>
            </a:r>
          </a:p>
        </p:txBody>
      </p:sp>
      <p:sp>
        <p:nvSpPr>
          <p:cNvPr id="21" name="Rectangle 95">
            <a:extLst>
              <a:ext uri="{FF2B5EF4-FFF2-40B4-BE49-F238E27FC236}">
                <a16:creationId xmlns:a16="http://schemas.microsoft.com/office/drawing/2014/main" id="{36A03B2E-ED0F-4056-AA48-ECFC66D1D408}"/>
              </a:ext>
            </a:extLst>
          </p:cNvPr>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Tree>
    <p:extLst>
      <p:ext uri="{BB962C8B-B14F-4D97-AF65-F5344CB8AC3E}">
        <p14:creationId xmlns:p14="http://schemas.microsoft.com/office/powerpoint/2010/main" val="58791886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5084509" y="149573"/>
            <a:ext cx="5347361" cy="954107"/>
            <a:chOff x="4998717" y="210532"/>
            <a:chExt cx="5257135" cy="954107"/>
          </a:xfrm>
        </p:grpSpPr>
        <p:grpSp>
          <p:nvGrpSpPr>
            <p:cNvPr id="15" name="Group 14"/>
            <p:cNvGrpSpPr/>
            <p:nvPr/>
          </p:nvGrpSpPr>
          <p:grpSpPr>
            <a:xfrm>
              <a:off x="4998717" y="210532"/>
              <a:ext cx="5257135" cy="954107"/>
              <a:chOff x="4998717" y="210532"/>
              <a:chExt cx="5257135" cy="954107"/>
            </a:xfrm>
          </p:grpSpPr>
          <p:sp>
            <p:nvSpPr>
              <p:cNvPr id="17" name="TextBox 16"/>
              <p:cNvSpPr txBox="1"/>
              <p:nvPr/>
            </p:nvSpPr>
            <p:spPr>
              <a:xfrm>
                <a:off x="4998717" y="210532"/>
                <a:ext cx="5257135" cy="954107"/>
              </a:xfrm>
              <a:prstGeom prst="rect">
                <a:avLst/>
              </a:prstGeom>
              <a:noFill/>
            </p:spPr>
            <p:txBody>
              <a:bodyPr wrap="none" rtlCol="0">
                <a:spAutoFit/>
              </a:bodyPr>
              <a:lstStyle/>
              <a:p>
                <a:r>
                  <a:rPr lang="en-US" sz="2800" dirty="0" err="1">
                    <a:solidFill>
                      <a:srgbClr val="0000CC"/>
                    </a:solidFill>
                    <a:latin typeface="Times New Roman" pitchFamily="18" charset="0"/>
                    <a:cs typeface="Times New Roman" pitchFamily="18" charset="0"/>
                  </a:rPr>
                  <a:t>Thứ</a:t>
                </a:r>
                <a:r>
                  <a:rPr lang="vi-VN" sz="2800" dirty="0">
                    <a:solidFill>
                      <a:srgbClr val="0000CC"/>
                    </a:solidFill>
                    <a:latin typeface="Times New Roman" pitchFamily="18" charset="0"/>
                    <a:cs typeface="Times New Roman" pitchFamily="18" charset="0"/>
                  </a:rPr>
                  <a:t> Tư ngày </a:t>
                </a:r>
                <a:r>
                  <a:rPr lang="vi-VN" sz="2800" dirty="0" smtClean="0">
                    <a:solidFill>
                      <a:srgbClr val="0000CC"/>
                    </a:solidFill>
                    <a:latin typeface="Times New Roman" pitchFamily="18" charset="0"/>
                    <a:cs typeface="Times New Roman" pitchFamily="18" charset="0"/>
                  </a:rPr>
                  <a:t>12 </a:t>
                </a:r>
                <a:r>
                  <a:rPr lang="en-US" sz="2800" dirty="0" err="1" smtClean="0">
                    <a:solidFill>
                      <a:srgbClr val="0000CC"/>
                    </a:solidFill>
                    <a:latin typeface="Times New Roman" pitchFamily="18" charset="0"/>
                    <a:cs typeface="Times New Roman" pitchFamily="18" charset="0"/>
                  </a:rPr>
                  <a:t>tháng</a:t>
                </a:r>
                <a:r>
                  <a:rPr lang="vi-VN" sz="2800" dirty="0" smtClean="0">
                    <a:solidFill>
                      <a:srgbClr val="0000CC"/>
                    </a:solidFill>
                    <a:latin typeface="Times New Roman" pitchFamily="18" charset="0"/>
                    <a:cs typeface="Times New Roman" pitchFamily="18" charset="0"/>
                  </a:rPr>
                  <a:t> </a:t>
                </a:r>
                <a:r>
                  <a:rPr lang="vi-VN" sz="2800" dirty="0">
                    <a:solidFill>
                      <a:srgbClr val="0000CC"/>
                    </a:solidFill>
                    <a:latin typeface="Times New Roman" pitchFamily="18" charset="0"/>
                    <a:cs typeface="Times New Roman" pitchFamily="18" charset="0"/>
                  </a:rPr>
                  <a:t>11 </a:t>
                </a:r>
                <a:r>
                  <a:rPr lang="en-US" sz="2800" dirty="0" err="1">
                    <a:solidFill>
                      <a:srgbClr val="0000CC"/>
                    </a:solidFill>
                    <a:latin typeface="Times New Roman" pitchFamily="18" charset="0"/>
                    <a:cs typeface="Times New Roman" pitchFamily="18" charset="0"/>
                  </a:rPr>
                  <a:t>năm</a:t>
                </a:r>
                <a:r>
                  <a:rPr lang="vi-VN" sz="2800" dirty="0">
                    <a:solidFill>
                      <a:srgbClr val="0000CC"/>
                    </a:solidFill>
                    <a:latin typeface="Times New Roman" pitchFamily="18" charset="0"/>
                    <a:cs typeface="Times New Roman" pitchFamily="18" charset="0"/>
                  </a:rPr>
                  <a:t> 2025</a:t>
                </a:r>
                <a:endParaRPr lang="en-US" sz="2800" dirty="0">
                  <a:solidFill>
                    <a:srgbClr val="0000CC"/>
                  </a:solidFill>
                  <a:latin typeface="Times New Roman" pitchFamily="18" charset="0"/>
                  <a:cs typeface="Times New Roman" pitchFamily="18" charset="0"/>
                </a:endParaRPr>
              </a:p>
              <a:p>
                <a:endParaRPr lang="en-US" sz="2800" dirty="0">
                  <a:solidFill>
                    <a:srgbClr val="0000CC"/>
                  </a:solidFill>
                  <a:latin typeface="Times New Roman" pitchFamily="18" charset="0"/>
                  <a:cs typeface="Times New Roman" pitchFamily="18" charset="0"/>
                </a:endParaRPr>
              </a:p>
            </p:txBody>
          </p:sp>
          <p:sp>
            <p:nvSpPr>
              <p:cNvPr id="18" name="TextBox 17"/>
              <p:cNvSpPr txBox="1"/>
              <p:nvPr/>
            </p:nvSpPr>
            <p:spPr>
              <a:xfrm>
                <a:off x="6707300" y="646495"/>
                <a:ext cx="1967927" cy="461665"/>
              </a:xfrm>
              <a:prstGeom prst="rect">
                <a:avLst/>
              </a:prstGeom>
              <a:noFill/>
            </p:spPr>
            <p:txBody>
              <a:bodyPr wrap="none" rtlCol="0">
                <a:spAutoFit/>
              </a:bodyPr>
              <a:lstStyle/>
              <a:p>
                <a:r>
                  <a:rPr lang="en-US" sz="24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051559"/>
              <a:ext cx="1699164"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9" y="1804944"/>
            <a:ext cx="11430000" cy="677108"/>
            <a:chOff x="1508919" y="1888664"/>
            <a:chExt cx="10183091" cy="677108"/>
          </a:xfrm>
        </p:grpSpPr>
        <p:sp>
          <p:nvSpPr>
            <p:cNvPr id="10" name="Rectangle 9"/>
            <p:cNvSpPr/>
            <p:nvPr/>
          </p:nvSpPr>
          <p:spPr>
            <a:xfrm>
              <a:off x="1508919" y="1888664"/>
              <a:ext cx="10183091"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5. Câu chuyện giúp em hiểu điều gì?.</a:t>
              </a:r>
            </a:p>
          </p:txBody>
        </p:sp>
        <p:cxnSp>
          <p:nvCxnSpPr>
            <p:cNvPr id="11" name="Straight Connector 10"/>
            <p:cNvCxnSpPr>
              <a:cxnSpLocks/>
            </p:cNvCxnSpPr>
            <p:nvPr/>
          </p:nvCxnSpPr>
          <p:spPr>
            <a:xfrm>
              <a:off x="1673234" y="2519755"/>
              <a:ext cx="6692300"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27919" y="2743200"/>
            <a:ext cx="14401800" cy="3785652"/>
          </a:xfrm>
          <a:prstGeom prst="rect">
            <a:avLst/>
          </a:prstGeom>
        </p:spPr>
        <p:txBody>
          <a:bodyPr wrap="square">
            <a:spAutoFit/>
          </a:bodyPr>
          <a:lstStyle/>
          <a:p>
            <a:pPr algn="just"/>
            <a:r>
              <a:rPr lang="en-US" sz="4000">
                <a:solidFill>
                  <a:srgbClr val="0000CC"/>
                </a:solidFill>
                <a:latin typeface="Times New Roman" pitchFamily="18" charset="0"/>
                <a:cs typeface="Times New Roman" pitchFamily="18" charset="0"/>
              </a:rPr>
              <a:t>     Ca ngợi tấm lòng nhân ái, chia sẻ khó khăn cùng đồng loại của chim thiên đường và cách ứng xử đẹp đẽ của bè bạn (hoặc ca ngợi nhân vật chim thiên đường luôn yêu thương, sẵn sàng chia sẻ niềm vui, khó khăn cùng đồng loại; ca ngợi "chiếc áo" rực rỡ sắc màu của chim thiên đường - vật kỉ niệm thiêng liêng của tình bạn đẹp đẽ, đáng trân trọng...)</a:t>
            </a:r>
            <a:r>
              <a:rPr lang="vi-VN" sz="4000">
                <a:solidFill>
                  <a:srgbClr val="0000CC"/>
                </a:solidFill>
                <a:latin typeface="Times New Roman" pitchFamily="18" charset="0"/>
                <a:cs typeface="Times New Roman" pitchFamily="18" charset="0"/>
              </a:rPr>
              <a:t>.</a:t>
            </a:r>
          </a:p>
        </p:txBody>
      </p:sp>
      <p:sp>
        <p:nvSpPr>
          <p:cNvPr id="19" name="Rectangle 95">
            <a:extLst>
              <a:ext uri="{FF2B5EF4-FFF2-40B4-BE49-F238E27FC236}">
                <a16:creationId xmlns:a16="http://schemas.microsoft.com/office/drawing/2014/main" id="{053E0A7F-4B8C-4A45-BA64-2C6F0F2C727A}"/>
              </a:ext>
            </a:extLst>
          </p:cNvPr>
          <p:cNvSpPr>
            <a:spLocks noChangeArrowheads="1"/>
          </p:cNvSpPr>
          <p:nvPr/>
        </p:nvSpPr>
        <p:spPr bwMode="auto">
          <a:xfrm>
            <a:off x="2678105" y="999589"/>
            <a:ext cx="103919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2800" b="1">
                <a:solidFill>
                  <a:srgbClr val="0000CC"/>
                </a:solidFill>
                <a:latin typeface="Times New Roman" pitchFamily="18" charset="0"/>
                <a:cs typeface="Times New Roman" pitchFamily="18" charset="0"/>
              </a:rPr>
              <a:t>KỂ CHUYỆN: BỘ LÔNG RỰC RỠ CỦA CHIM THIÊN ĐƯỜNG</a:t>
            </a:r>
          </a:p>
        </p:txBody>
      </p:sp>
    </p:spTree>
    <p:extLst>
      <p:ext uri="{BB962C8B-B14F-4D97-AF65-F5344CB8AC3E}">
        <p14:creationId xmlns:p14="http://schemas.microsoft.com/office/powerpoint/2010/main" val="174535126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9934</TotalTime>
  <Words>837</Words>
  <Application>Microsoft Office PowerPoint</Application>
  <PresentationFormat>Custom</PresentationFormat>
  <Paragraphs>66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Windows User</cp:lastModifiedBy>
  <cp:revision>1096</cp:revision>
  <dcterms:created xsi:type="dcterms:W3CDTF">2008-09-09T22:52:10Z</dcterms:created>
  <dcterms:modified xsi:type="dcterms:W3CDTF">2025-11-10T12:29:25Z</dcterms:modified>
</cp:coreProperties>
</file>