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39" r:id="rId3"/>
    <p:sldId id="464" r:id="rId4"/>
    <p:sldId id="461" r:id="rId5"/>
    <p:sldId id="462" r:id="rId6"/>
    <p:sldId id="427" r:id="rId7"/>
    <p:sldId id="428" r:id="rId8"/>
    <p:sldId id="443" r:id="rId9"/>
    <p:sldId id="457" r:id="rId10"/>
    <p:sldId id="458" r:id="rId11"/>
    <p:sldId id="451" r:id="rId12"/>
    <p:sldId id="459"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C5F3F3"/>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8" d="100"/>
          <a:sy n="68" d="100"/>
        </p:scale>
        <p:origin x="456"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oigiaihay.com/ong-trang-gioi-tinh-toan-trang-77-78-sgk-tieng-viet-3-tap-1-canh-dieu-a106663.html#ixzz7lBhlp5p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Giai%20nghia%20tu/thieng%20lieng.pptx" TargetMode="External"/><Relationship Id="rId2" Type="http://schemas.openxmlformats.org/officeDocument/2006/relationships/hyperlink" Target="Giai%20nghia%20tu/quan%20dao.pptx" TargetMode="External"/><Relationship Id="rId1" Type="http://schemas.openxmlformats.org/officeDocument/2006/relationships/slideLayout" Target="../slideLayouts/slideLayout2.xml"/><Relationship Id="rId4" Type="http://schemas.openxmlformats.org/officeDocument/2006/relationships/hyperlink" Target="Giai%20nghia%20tu/giai%20dieu.ppt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vi-VN" altLang="en-US" sz="3500" b="1" dirty="0" smtClean="0">
                <a:solidFill>
                  <a:srgbClr val="FF0066"/>
                </a:solidFill>
                <a:latin typeface="Times New Roman" pitchFamily="18" charset="0"/>
              </a:rPr>
              <a:t>CỘNG HÒA</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127919" y="2443935"/>
            <a:ext cx="13382995" cy="233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3600" dirty="0">
                <a:solidFill>
                  <a:srgbClr val="0000CC"/>
                </a:solidFill>
              </a:rPr>
              <a:t>Chia </a:t>
            </a:r>
            <a:r>
              <a:rPr lang="en-US" sz="3600" dirty="0" err="1">
                <a:solidFill>
                  <a:srgbClr val="0000CC"/>
                </a:solidFill>
              </a:rPr>
              <a:t>sẻ</a:t>
            </a:r>
            <a:r>
              <a:rPr lang="en-US" sz="3600" dirty="0">
                <a:solidFill>
                  <a:srgbClr val="0000CC"/>
                </a:solidFill>
              </a:rPr>
              <a:t> </a:t>
            </a:r>
            <a:r>
              <a:rPr lang="en-US" sz="3600" dirty="0" err="1">
                <a:solidFill>
                  <a:srgbClr val="0000CC"/>
                </a:solidFill>
              </a:rPr>
              <a:t>và</a:t>
            </a:r>
            <a:r>
              <a:rPr lang="en-US" sz="3600" dirty="0">
                <a:solidFill>
                  <a:srgbClr val="0000CC"/>
                </a:solidFill>
              </a:rPr>
              <a:t> </a:t>
            </a:r>
            <a:r>
              <a:rPr lang="en-US" sz="3600" dirty="0" err="1">
                <a:solidFill>
                  <a:srgbClr val="0000CC"/>
                </a:solidFill>
              </a:rPr>
              <a:t>đọc</a:t>
            </a:r>
            <a:r>
              <a:rPr lang="en-US" sz="3600" dirty="0">
                <a:solidFill>
                  <a:srgbClr val="0000CC"/>
                </a:solidFill>
              </a:rPr>
              <a:t>: </a:t>
            </a:r>
            <a:r>
              <a:rPr lang="en-US" sz="3600" dirty="0" err="1">
                <a:solidFill>
                  <a:srgbClr val="0000CC"/>
                </a:solidFill>
              </a:rPr>
              <a:t>Ông</a:t>
            </a:r>
            <a:r>
              <a:rPr lang="en-US" sz="3600" dirty="0">
                <a:solidFill>
                  <a:srgbClr val="0000CC"/>
                </a:solidFill>
              </a:rPr>
              <a:t> </a:t>
            </a:r>
            <a:r>
              <a:rPr lang="en-US" sz="3600" dirty="0" err="1">
                <a:solidFill>
                  <a:srgbClr val="0000CC"/>
                </a:solidFill>
              </a:rPr>
              <a:t>Trạng</a:t>
            </a:r>
            <a:r>
              <a:rPr lang="en-US" sz="3600" dirty="0">
                <a:solidFill>
                  <a:srgbClr val="0000CC"/>
                </a:solidFill>
              </a:rPr>
              <a:t> </a:t>
            </a:r>
            <a:r>
              <a:rPr lang="en-US" sz="3600" dirty="0" err="1">
                <a:solidFill>
                  <a:srgbClr val="0000CC"/>
                </a:solidFill>
              </a:rPr>
              <a:t>giỏi</a:t>
            </a:r>
            <a:r>
              <a:rPr lang="en-US" sz="3600" dirty="0">
                <a:solidFill>
                  <a:srgbClr val="0000CC"/>
                </a:solidFill>
              </a:rPr>
              <a:t> </a:t>
            </a:r>
            <a:r>
              <a:rPr lang="en-US" sz="3600" dirty="0" err="1">
                <a:solidFill>
                  <a:srgbClr val="0000CC"/>
                </a:solidFill>
              </a:rPr>
              <a:t>tính</a:t>
            </a:r>
            <a:r>
              <a:rPr lang="en-US" sz="3600" dirty="0">
                <a:solidFill>
                  <a:srgbClr val="0000CC"/>
                </a:solidFill>
              </a:rPr>
              <a:t> </a:t>
            </a:r>
            <a:r>
              <a:rPr lang="en-US" sz="3600" dirty="0" err="1">
                <a:solidFill>
                  <a:srgbClr val="0000CC"/>
                </a:solidFill>
              </a:rPr>
              <a:t>toán</a:t>
            </a:r>
            <a:r>
              <a:rPr lang="en-US" sz="3600" dirty="0">
                <a:solidFill>
                  <a:srgbClr val="0000CC"/>
                </a:solidFill>
              </a:rPr>
              <a:t>. </a:t>
            </a:r>
            <a:endParaRPr lang="vi-VN" sz="3600" dirty="0" smtClean="0">
              <a:solidFill>
                <a:srgbClr val="0000CC"/>
              </a:solidFill>
            </a:endParaRPr>
          </a:p>
          <a:p>
            <a:pPr algn="ctr" eaLnBrk="1" hangingPunct="1">
              <a:spcBef>
                <a:spcPts val="1800"/>
              </a:spcBef>
              <a:defRPr/>
            </a:pPr>
            <a:r>
              <a:rPr lang="en-US" sz="3600" dirty="0" err="1" smtClean="0">
                <a:solidFill>
                  <a:srgbClr val="0000CC"/>
                </a:solidFill>
              </a:rPr>
              <a:t>Từ</a:t>
            </a:r>
            <a:r>
              <a:rPr lang="en-US" sz="3600" dirty="0" smtClean="0">
                <a:solidFill>
                  <a:srgbClr val="0000CC"/>
                </a:solidFill>
              </a:rPr>
              <a:t> </a:t>
            </a:r>
            <a:r>
              <a:rPr lang="en-US" sz="3600" dirty="0" err="1">
                <a:solidFill>
                  <a:srgbClr val="0000CC"/>
                </a:solidFill>
              </a:rPr>
              <a:t>có</a:t>
            </a:r>
            <a:r>
              <a:rPr lang="en-US" sz="3600" dirty="0">
                <a:solidFill>
                  <a:srgbClr val="0000CC"/>
                </a:solidFill>
              </a:rPr>
              <a:t> </a:t>
            </a:r>
            <a:r>
              <a:rPr lang="en-US" sz="3600" dirty="0" err="1">
                <a:solidFill>
                  <a:srgbClr val="0000CC"/>
                </a:solidFill>
              </a:rPr>
              <a:t>nghĩa</a:t>
            </a:r>
            <a:r>
              <a:rPr lang="en-US" sz="3600" dirty="0">
                <a:solidFill>
                  <a:srgbClr val="0000CC"/>
                </a:solidFill>
              </a:rPr>
              <a:t> </a:t>
            </a:r>
            <a:r>
              <a:rPr lang="en-US" sz="3600" dirty="0" err="1">
                <a:solidFill>
                  <a:srgbClr val="0000CC"/>
                </a:solidFill>
              </a:rPr>
              <a:t>trái</a:t>
            </a:r>
            <a:r>
              <a:rPr lang="en-US" sz="3600" dirty="0">
                <a:solidFill>
                  <a:srgbClr val="0000CC"/>
                </a:solidFill>
              </a:rPr>
              <a:t> </a:t>
            </a:r>
            <a:r>
              <a:rPr lang="en-US" sz="3600" dirty="0" err="1">
                <a:solidFill>
                  <a:srgbClr val="0000CC"/>
                </a:solidFill>
              </a:rPr>
              <a:t>ngược</a:t>
            </a:r>
            <a:r>
              <a:rPr lang="en-US" sz="3600" dirty="0">
                <a:solidFill>
                  <a:srgbClr val="0000CC"/>
                </a:solidFill>
              </a:rPr>
              <a:t> </a:t>
            </a:r>
            <a:r>
              <a:rPr lang="vi-VN" sz="3600" dirty="0" smtClean="0">
                <a:solidFill>
                  <a:srgbClr val="0000CC"/>
                </a:solidFill>
              </a:rPr>
              <a:t>nhau</a:t>
            </a:r>
            <a:endParaRPr lang="vi-VN" sz="36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a:solidFill>
                  <a:srgbClr val="FF0066"/>
                </a:solidFill>
                <a:latin typeface="Times New Roman" pitchFamily="18" charset="0"/>
              </a:rPr>
              <a:t>Giáo viên</a:t>
            </a:r>
            <a:r>
              <a:rPr lang="en-US" altLang="en-US" sz="2400" b="1" i="1" dirty="0" smtClean="0">
                <a:solidFill>
                  <a:srgbClr val="FF0066"/>
                </a:solidFill>
                <a:latin typeface="Times New Roman" pitchFamily="18" charset="0"/>
              </a:rPr>
              <a:t>: </a:t>
            </a:r>
            <a:r>
              <a:rPr lang="vi-VN" altLang="en-US" sz="2400" b="1" i="1" dirty="0" smtClean="0">
                <a:solidFill>
                  <a:srgbClr val="FF0066"/>
                </a:solidFill>
                <a:latin typeface="Times New Roman" pitchFamily="18" charset="0"/>
              </a:rPr>
              <a:t>Nguyễn Thị Hoa Cúc</a:t>
            </a:r>
            <a:endParaRPr lang="en-US" altLang="en-US" sz="2400" b="1" i="1" dirty="0">
              <a:solidFill>
                <a:srgbClr val="FF0066"/>
              </a:solidFill>
              <a:latin typeface="Times New Roman" pitchFamily="18" charset="0"/>
            </a:endParaRPr>
          </a:p>
          <a:p>
            <a:pPr eaLnBrk="1" hangingPunct="1"/>
            <a:r>
              <a:rPr lang="en-US" altLang="en-US" sz="2400" b="1" i="1" dirty="0">
                <a:solidFill>
                  <a:srgbClr val="FF0066"/>
                </a:solidFill>
                <a:latin typeface="Times New Roman" pitchFamily="18" charset="0"/>
              </a:rPr>
              <a:t>Lớp:  </a:t>
            </a:r>
            <a:r>
              <a:rPr lang="vi-VN" altLang="en-US" sz="2400" b="1" i="1" dirty="0" smtClean="0">
                <a:solidFill>
                  <a:srgbClr val="FF0066"/>
                </a:solidFill>
                <a:latin typeface="Times New Roman" pitchFamily="18" charset="0"/>
              </a:rPr>
              <a:t>3A</a:t>
            </a:r>
            <a:endParaRPr lang="en-US" altLang="en-US" sz="2400" b="1" i="1" dirty="0">
              <a:solidFill>
                <a:srgbClr val="FF0066"/>
              </a:solidFill>
              <a:latin typeface="Times New Roman" pitchFamily="18" charset="0"/>
            </a:endParaRPr>
          </a:p>
        </p:txBody>
      </p:sp>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385719" y="2362200"/>
            <a:ext cx="76200" cy="6629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44" name="Group 43"/>
          <p:cNvGrpSpPr/>
          <p:nvPr/>
        </p:nvGrpSpPr>
        <p:grpSpPr>
          <a:xfrm>
            <a:off x="4617134" y="42893"/>
            <a:ext cx="4281060" cy="1013727"/>
            <a:chOff x="4539228" y="103852"/>
            <a:chExt cx="4208825" cy="1013727"/>
          </a:xfrm>
        </p:grpSpPr>
        <p:grpSp>
          <p:nvGrpSpPr>
            <p:cNvPr id="47" name="Group 46"/>
            <p:cNvGrpSpPr/>
            <p:nvPr/>
          </p:nvGrpSpPr>
          <p:grpSpPr>
            <a:xfrm>
              <a:off x="4539228" y="103852"/>
              <a:ext cx="4208825" cy="1013727"/>
              <a:chOff x="4539228" y="103852"/>
              <a:chExt cx="4208825" cy="1013727"/>
            </a:xfrm>
          </p:grpSpPr>
          <p:sp>
            <p:nvSpPr>
              <p:cNvPr id="49" name="TextBox 48"/>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23"/>
          <p:cNvSpPr/>
          <p:nvPr/>
        </p:nvSpPr>
        <p:spPr>
          <a:xfrm>
            <a:off x="137319" y="3087469"/>
            <a:ext cx="6242357" cy="646331"/>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a:t>
            </a:r>
            <a:r>
              <a:rPr lang="en-US" sz="3600" b="1" dirty="0" err="1">
                <a:solidFill>
                  <a:srgbClr val="0000CC"/>
                </a:solidFill>
                <a:latin typeface="Times New Roman" panose="02020603050405020304" pitchFamily="18" charset="0"/>
                <a:cs typeface="Times New Roman" panose="02020603050405020304" pitchFamily="18" charset="0"/>
              </a:rPr>
              <a:t>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t>
            </a:r>
            <a:r>
              <a:rPr lang="en-US" sz="3600" b="1" dirty="0" err="1">
                <a:solidFill>
                  <a:srgbClr val="0000CC"/>
                </a:solidFill>
                <a:latin typeface="Times New Roman" panose="02020603050405020304" pitchFamily="18" charset="0"/>
                <a:cs typeface="Times New Roman" panose="02020603050405020304" pitchFamily="18" charset="0"/>
              </a:rPr>
              <a:t>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kiến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a:t>
            </a:r>
            <a:r>
              <a:rPr lang="en-US" sz="3600" b="1" dirty="0" err="1" smtClean="0">
                <a:solidFill>
                  <a:srgbClr val="0000CC"/>
                </a:solidFill>
                <a:latin typeface="Times New Roman" panose="02020603050405020304" pitchFamily="18" charset="0"/>
                <a:cs typeface="Times New Roman" panose="02020603050405020304" pitchFamily="18" charset="0"/>
              </a:rPr>
              <a:t>ai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a:t>
            </a:r>
            <a:r>
              <a:rPr lang="en-US" sz="3600" b="1" dirty="0" err="1">
                <a:solidFill>
                  <a:srgbClr val="0000CC"/>
                </a:solidFill>
                <a:latin typeface="Times New Roman" panose="02020603050405020304" pitchFamily="18" charset="0"/>
                <a:cs typeface="Times New Roman" panose="02020603050405020304" pitchFamily="18" charset="0"/>
              </a:rPr>
              <a:t>ính</a:t>
            </a:r>
            <a:endParaRPr lang="en-US" sz="3600" b="1" dirty="0">
              <a:solidFill>
                <a:srgbClr val="0000CC"/>
              </a:solidFill>
              <a:latin typeface="Times New Roman" pitchFamily="18" charset="0"/>
              <a:cs typeface="Times New Roman" pitchFamily="18" charset="0"/>
            </a:endParaRPr>
          </a:p>
        </p:txBody>
      </p:sp>
      <p:cxnSp>
        <p:nvCxnSpPr>
          <p:cNvPr id="25" name="Straight Connector 24"/>
          <p:cNvCxnSpPr/>
          <p:nvPr/>
        </p:nvCxnSpPr>
        <p:spPr>
          <a:xfrm flipH="1">
            <a:off x="5852319" y="4343400"/>
            <a:ext cx="176783"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 Box 14"/>
          <p:cNvSpPr txBox="1">
            <a:spLocks noChangeArrowheads="1"/>
          </p:cNvSpPr>
          <p:nvPr/>
        </p:nvSpPr>
        <p:spPr bwMode="auto">
          <a:xfrm>
            <a:off x="3109118" y="1066800"/>
            <a:ext cx="9111678"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2800" b="1" dirty="0">
                <a:solidFill>
                  <a:srgbClr val="0000CC"/>
                </a:solidFill>
              </a:rPr>
              <a:t>Chia </a:t>
            </a:r>
            <a:r>
              <a:rPr lang="en-US" sz="2800" b="1" dirty="0" err="1">
                <a:solidFill>
                  <a:srgbClr val="0000CC"/>
                </a:solidFill>
              </a:rPr>
              <a:t>sẻ</a:t>
            </a:r>
            <a:r>
              <a:rPr lang="en-US" sz="2800" b="1" dirty="0">
                <a:solidFill>
                  <a:srgbClr val="0000CC"/>
                </a:solidFill>
              </a:rPr>
              <a:t> </a:t>
            </a:r>
            <a:r>
              <a:rPr lang="en-US" sz="2800" b="1" dirty="0" err="1">
                <a:solidFill>
                  <a:srgbClr val="0000CC"/>
                </a:solidFill>
              </a:rPr>
              <a:t>và</a:t>
            </a:r>
            <a:r>
              <a:rPr lang="en-US" sz="2800" b="1" dirty="0">
                <a:solidFill>
                  <a:srgbClr val="0000CC"/>
                </a:solidFill>
              </a:rPr>
              <a:t> </a:t>
            </a:r>
            <a:r>
              <a:rPr lang="en-US" sz="2800" b="1" dirty="0" err="1">
                <a:solidFill>
                  <a:srgbClr val="0000CC"/>
                </a:solidFill>
              </a:rPr>
              <a:t>đọc</a:t>
            </a:r>
            <a:r>
              <a:rPr lang="en-US" sz="2800" b="1" dirty="0">
                <a:solidFill>
                  <a:srgbClr val="0000CC"/>
                </a:solidFill>
              </a:rPr>
              <a:t>: </a:t>
            </a:r>
            <a:r>
              <a:rPr lang="en-US" sz="2800" b="1" dirty="0" err="1">
                <a:solidFill>
                  <a:srgbClr val="0000CC"/>
                </a:solidFill>
              </a:rPr>
              <a:t>Ông</a:t>
            </a:r>
            <a:r>
              <a:rPr lang="en-US" sz="2800" b="1" dirty="0">
                <a:solidFill>
                  <a:srgbClr val="0000CC"/>
                </a:solidFill>
              </a:rPr>
              <a:t> </a:t>
            </a:r>
            <a:r>
              <a:rPr lang="en-US" sz="2800" b="1" dirty="0" err="1">
                <a:solidFill>
                  <a:srgbClr val="0000CC"/>
                </a:solidFill>
              </a:rPr>
              <a:t>Trạng</a:t>
            </a:r>
            <a:r>
              <a:rPr lang="en-US" sz="2800" b="1" dirty="0">
                <a:solidFill>
                  <a:srgbClr val="0000CC"/>
                </a:solidFill>
              </a:rPr>
              <a:t> </a:t>
            </a:r>
            <a:r>
              <a:rPr lang="en-US" sz="2800" b="1" dirty="0" err="1">
                <a:solidFill>
                  <a:srgbClr val="0000CC"/>
                </a:solidFill>
              </a:rPr>
              <a:t>giỏi</a:t>
            </a:r>
            <a:r>
              <a:rPr lang="en-US" sz="2800" b="1" dirty="0">
                <a:solidFill>
                  <a:srgbClr val="0000CC"/>
                </a:solidFill>
              </a:rPr>
              <a:t> </a:t>
            </a:r>
            <a:r>
              <a:rPr lang="en-US" sz="2800" b="1" dirty="0" err="1">
                <a:solidFill>
                  <a:srgbClr val="0000CC"/>
                </a:solidFill>
              </a:rPr>
              <a:t>tính</a:t>
            </a:r>
            <a:r>
              <a:rPr lang="en-US" sz="2800" b="1" dirty="0">
                <a:solidFill>
                  <a:srgbClr val="0000CC"/>
                </a:solidFill>
              </a:rPr>
              <a:t> </a:t>
            </a:r>
            <a:r>
              <a:rPr lang="en-US" sz="2800" b="1" dirty="0" err="1">
                <a:solidFill>
                  <a:srgbClr val="0000CC"/>
                </a:solidFill>
              </a:rPr>
              <a:t>toán</a:t>
            </a:r>
            <a:r>
              <a:rPr lang="en-US" sz="2800" b="1" dirty="0">
                <a:solidFill>
                  <a:srgbClr val="0000CC"/>
                </a:solidFill>
              </a:rPr>
              <a:t>. </a:t>
            </a:r>
            <a:endParaRPr lang="vi-VN" sz="2800" b="1" dirty="0">
              <a:solidFill>
                <a:srgbClr val="0000CC"/>
              </a:solidFill>
            </a:endParaRPr>
          </a:p>
          <a:p>
            <a:pPr algn="ctr" eaLnBrk="1" hangingPunct="1">
              <a:spcBef>
                <a:spcPts val="1800"/>
              </a:spcBef>
              <a:defRPr/>
            </a:pPr>
            <a:r>
              <a:rPr lang="en-US" sz="2800" b="1" dirty="0" err="1">
                <a:solidFill>
                  <a:srgbClr val="0000CC"/>
                </a:solidFill>
              </a:rPr>
              <a:t>Từ</a:t>
            </a:r>
            <a:r>
              <a:rPr lang="en-US" sz="2800" b="1" dirty="0">
                <a:solidFill>
                  <a:srgbClr val="0000CC"/>
                </a:solidFill>
              </a:rPr>
              <a:t> </a:t>
            </a:r>
            <a:r>
              <a:rPr lang="en-US" sz="2800" b="1" dirty="0" err="1">
                <a:solidFill>
                  <a:srgbClr val="0000CC"/>
                </a:solidFill>
              </a:rPr>
              <a:t>có</a:t>
            </a:r>
            <a:r>
              <a:rPr lang="en-US" sz="2800" b="1" dirty="0">
                <a:solidFill>
                  <a:srgbClr val="0000CC"/>
                </a:solidFill>
              </a:rPr>
              <a:t> </a:t>
            </a:r>
            <a:r>
              <a:rPr lang="en-US" sz="2800" b="1" dirty="0" err="1">
                <a:solidFill>
                  <a:srgbClr val="0000CC"/>
                </a:solidFill>
              </a:rPr>
              <a:t>nghĩa</a:t>
            </a:r>
            <a:r>
              <a:rPr lang="en-US" sz="2800" b="1" dirty="0">
                <a:solidFill>
                  <a:srgbClr val="0000CC"/>
                </a:solidFill>
              </a:rPr>
              <a:t> </a:t>
            </a:r>
            <a:r>
              <a:rPr lang="en-US" sz="2800" b="1" dirty="0" err="1">
                <a:solidFill>
                  <a:srgbClr val="0000CC"/>
                </a:solidFill>
              </a:rPr>
              <a:t>trái</a:t>
            </a:r>
            <a:r>
              <a:rPr lang="en-US" sz="2800" b="1" dirty="0">
                <a:solidFill>
                  <a:srgbClr val="0000CC"/>
                </a:solidFill>
              </a:rPr>
              <a:t> </a:t>
            </a:r>
            <a:r>
              <a:rPr lang="en-US" sz="2800" b="1" dirty="0" err="1">
                <a:solidFill>
                  <a:srgbClr val="0000CC"/>
                </a:solidFill>
              </a:rPr>
              <a:t>ngược</a:t>
            </a:r>
            <a:r>
              <a:rPr lang="en-US" sz="2800" b="1" dirty="0">
                <a:solidFill>
                  <a:srgbClr val="0000CC"/>
                </a:solidFill>
              </a:rPr>
              <a:t> </a:t>
            </a:r>
            <a:r>
              <a:rPr lang="vi-VN" sz="2800" b="1" dirty="0">
                <a:solidFill>
                  <a:srgbClr val="0000CC"/>
                </a:solidFill>
              </a:rPr>
              <a:t>nhau</a:t>
            </a:r>
            <a:endParaRPr lang="vi-VN"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0"/>
              </a:spcBef>
              <a:defRPr/>
            </a:pP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52" name="Rectangle 51"/>
          <p:cNvSpPr/>
          <p:nvPr/>
        </p:nvSpPr>
        <p:spPr>
          <a:xfrm>
            <a:off x="61119" y="4170909"/>
            <a:ext cx="7010400" cy="1754326"/>
          </a:xfrm>
          <a:prstGeom prst="rect">
            <a:avLst/>
          </a:prstGeom>
        </p:spPr>
        <p:txBody>
          <a:bodyPr wrap="square">
            <a:spAutoFit/>
          </a:bodyPr>
          <a:lstStyle/>
          <a:p>
            <a:r>
              <a:rPr lang="nl-NL" altLang="en-US" sz="3600" b="1" dirty="0" smtClean="0">
                <a:solidFill>
                  <a:srgbClr val="0000FF"/>
                </a:solidFill>
                <a:latin typeface="Times New Roman" panose="02020603050405020304" pitchFamily="18" charset="0"/>
                <a:cs typeface="Times New Roman" panose="02020603050405020304" pitchFamily="18" charset="0"/>
              </a:rPr>
              <a:t>Ông được mọi người nể phục</a:t>
            </a:r>
          </a:p>
          <a:p>
            <a:r>
              <a:rPr lang="nl-NL" altLang="en-US" sz="3600" b="1" dirty="0" smtClean="0">
                <a:solidFill>
                  <a:srgbClr val="0000FF"/>
                </a:solidFill>
                <a:latin typeface="Times New Roman" panose="02020603050405020304" pitchFamily="18" charset="0"/>
                <a:cs typeface="Times New Roman" panose="02020603050405020304" pitchFamily="18" charset="0"/>
              </a:rPr>
              <a:t>vì vừa học rộng   vừa có rất </a:t>
            </a:r>
          </a:p>
          <a:p>
            <a:r>
              <a:rPr lang="nl-NL" altLang="en-US" sz="3600" b="1" dirty="0" smtClean="0">
                <a:solidFill>
                  <a:srgbClr val="0000FF"/>
                </a:solidFill>
                <a:latin typeface="Times New Roman" panose="02020603050405020304" pitchFamily="18" charset="0"/>
                <a:cs typeface="Times New Roman" panose="02020603050405020304" pitchFamily="18" charset="0"/>
              </a:rPr>
              <a:t>nhiều sáng kiến trong đời sống</a:t>
            </a:r>
            <a:r>
              <a:rPr lang="nl-NL" altLang="en-US" sz="3600" b="1" dirty="0" smtClean="0">
                <a:solidFill>
                  <a:srgbClr val="0000CC"/>
                </a:solidFill>
                <a:latin typeface="Times New Roman" panose="02020603050405020304" pitchFamily="18" charset="0"/>
                <a:cs typeface="Times New Roman" panose="02020603050405020304" pitchFamily="18" charset="0"/>
              </a:rPr>
              <a:t>.</a:t>
            </a:r>
            <a:endParaRPr lang="en-US" alt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54" name="Straight Connector 53"/>
          <p:cNvCxnSpPr/>
          <p:nvPr/>
        </p:nvCxnSpPr>
        <p:spPr>
          <a:xfrm flipH="1">
            <a:off x="3237136" y="4910306"/>
            <a:ext cx="176783"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7137281" y="3581400"/>
            <a:ext cx="8773438" cy="4563537"/>
            <a:chOff x="6418600" y="3657600"/>
            <a:chExt cx="8773438" cy="4563537"/>
          </a:xfrm>
        </p:grpSpPr>
        <p:pic>
          <p:nvPicPr>
            <p:cNvPr id="33" name="Picture 16" descr="Frame Border Transparent PNG Gold Image​ | Gallery Yopriceville -  High-Quality Images and Transparent… | Clip art frames borders, Frame  border design, Fram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50" y="1552650"/>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7419638" y="4724400"/>
              <a:ext cx="6814681" cy="1754326"/>
            </a:xfrm>
            <a:prstGeom prst="rect">
              <a:avLst/>
            </a:prstGeom>
          </p:spPr>
          <p:txBody>
            <a:bodyPr wrap="square">
              <a:spAutoFit/>
            </a:bodyPr>
            <a:lstStyle/>
            <a:p>
              <a:r>
                <a:rPr lang="nl-NL" altLang="en-US" sz="3600" b="1" i="1" dirty="0" smtClean="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ngợi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ông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Lương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Thế</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Vinh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vị</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Trạng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nguyên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giỏi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tính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toán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đo</a:t>
              </a:r>
              <a:endParaRPr lang="en-US" sz="3600" b="1" i="1" dirty="0">
                <a:solidFill>
                  <a:srgbClr val="FF0000"/>
                </a:solidFill>
                <a:latin typeface="Times New Roman" panose="02020603050405020304" pitchFamily="18" charset="0"/>
                <a:cs typeface="Times New Roman" panose="02020603050405020304" pitchFamily="18" charset="0"/>
              </a:endParaRPr>
            </a:p>
            <a:p>
              <a:r>
                <a:rPr lang="en-US" sz="3600" b="1" i="1" dirty="0" err="1">
                  <a:solidFill>
                    <a:srgbClr val="FF0000"/>
                  </a:solidFill>
                  <a:latin typeface="Times New Roman" panose="02020603050405020304" pitchFamily="18" charset="0"/>
                  <a:cs typeface="Times New Roman" panose="02020603050405020304" pitchFamily="18" charset="0"/>
                </a:rPr>
                <a:t>lường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có</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đầu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óc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thực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tế</a:t>
              </a:r>
              <a:r>
                <a:rPr lang="en-US" sz="3600" b="1" i="1" dirty="0">
                  <a:solidFill>
                    <a:srgbClr val="FF0000"/>
                  </a:solidFill>
                  <a:latin typeface="Times New Roman" panose="02020603050405020304" pitchFamily="18" charset="0"/>
                  <a:cs typeface="Times New Roman" panose="02020603050405020304" pitchFamily="18" charset="0"/>
                </a:rPr>
                <a:t>.</a:t>
              </a:r>
            </a:p>
          </p:txBody>
        </p:sp>
      </p:grpSp>
      <p:sp>
        <p:nvSpPr>
          <p:cNvPr id="35" name="Rectangle 34"/>
          <p:cNvSpPr/>
          <p:nvPr/>
        </p:nvSpPr>
        <p:spPr>
          <a:xfrm>
            <a:off x="9154899" y="2819400"/>
            <a:ext cx="3300838" cy="707886"/>
          </a:xfrm>
          <a:prstGeom prst="rect">
            <a:avLst/>
          </a:prstGeom>
        </p:spPr>
        <p:txBody>
          <a:bodyPr wrap="square">
            <a:spAutoFit/>
          </a:bodyPr>
          <a:lstStyle/>
          <a:p>
            <a:pPr algn="ctr"/>
            <a:r>
              <a:rPr lang="en-US" sz="4000" b="1" dirty="0" smtClean="0">
                <a:solidFill>
                  <a:srgbClr val="FF0000"/>
                </a:solidFill>
                <a:latin typeface="Times New Roman" pitchFamily="18" charset="0"/>
                <a:cs typeface="Times New Roman" pitchFamily="18" charset="0"/>
              </a:rPr>
              <a:t>NỘI DUNG</a:t>
            </a:r>
            <a:endParaRPr lang="en-US" sz="4000" b="1" dirty="0">
              <a:solidFill>
                <a:srgbClr val="FF0000"/>
              </a:solidFill>
              <a:latin typeface="Times New Roman" pitchFamily="18" charset="0"/>
              <a:cs typeface="Times New Roman" pitchFamily="18" charset="0"/>
            </a:endParaRPr>
          </a:p>
        </p:txBody>
      </p:sp>
      <p:sp>
        <p:nvSpPr>
          <p:cNvPr id="36" name="TextBox 35"/>
          <p:cNvSpPr txBox="1"/>
          <p:nvPr/>
        </p:nvSpPr>
        <p:spPr>
          <a:xfrm>
            <a:off x="3794919" y="42893"/>
            <a:ext cx="6217536" cy="1077218"/>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H</a:t>
            </a:r>
            <a:r>
              <a:rPr lang="en-US" sz="3200" dirty="0" err="1">
                <a:solidFill>
                  <a:srgbClr val="0000CC"/>
                </a:solidFill>
                <a:latin typeface="Times New Roman" pitchFamily="18" charset="0"/>
                <a:cs typeface="Times New Roman" pitchFamily="18" charset="0"/>
              </a:rPr>
              <a:t>ai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24</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11năm </a:t>
            </a:r>
            <a:r>
              <a:rPr lang="vi-VN" sz="3200" dirty="0">
                <a:solidFill>
                  <a:srgbClr val="0000CC"/>
                </a:solidFill>
                <a:latin typeface="Times New Roman" pitchFamily="18" charset="0"/>
                <a:cs typeface="Times New Roman" pitchFamily="18" charset="0"/>
              </a:rPr>
              <a:t>2025</a:t>
            </a:r>
            <a:endParaRPr lang="en-US" sz="3200" dirty="0">
              <a:solidFill>
                <a:srgbClr val="0000CC"/>
              </a:solidFill>
              <a:latin typeface="Times New Roman" pitchFamily="18" charset="0"/>
              <a:cs typeface="Times New Roman" pitchFamily="18" charset="0"/>
            </a:endParaRPr>
          </a:p>
          <a:p>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22515181"/>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42893"/>
            <a:ext cx="8474185" cy="2692492"/>
            <a:chOff x="4617134" y="42893"/>
            <a:chExt cx="8474185" cy="2692492"/>
          </a:xfrm>
        </p:grpSpPr>
        <p:grpSp>
          <p:nvGrpSpPr>
            <p:cNvPr id="44" name="Group 43"/>
            <p:cNvGrpSpPr/>
            <p:nvPr/>
          </p:nvGrpSpPr>
          <p:grpSpPr>
            <a:xfrm>
              <a:off x="4617134" y="42893"/>
              <a:ext cx="4281060" cy="1013727"/>
              <a:chOff x="4539228" y="103852"/>
              <a:chExt cx="4208825" cy="1013727"/>
            </a:xfrm>
          </p:grpSpPr>
          <p:grpSp>
            <p:nvGrpSpPr>
              <p:cNvPr id="47" name="Group 46"/>
              <p:cNvGrpSpPr/>
              <p:nvPr/>
            </p:nvGrpSpPr>
            <p:grpSpPr>
              <a:xfrm>
                <a:off x="4539228" y="103852"/>
                <a:ext cx="4208825" cy="1013727"/>
                <a:chOff x="4539228" y="103852"/>
                <a:chExt cx="4208825" cy="1013727"/>
              </a:xfrm>
            </p:grpSpPr>
            <p:sp>
              <p:nvSpPr>
                <p:cNvPr id="49" name="TextBox 48"/>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8305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2800" b="1" dirty="0">
                  <a:solidFill>
                    <a:srgbClr val="0000CC"/>
                  </a:solidFill>
                </a:rPr>
                <a:t>Chia </a:t>
              </a:r>
              <a:r>
                <a:rPr lang="en-US" sz="2800" b="1" dirty="0" err="1">
                  <a:solidFill>
                    <a:srgbClr val="0000CC"/>
                  </a:solidFill>
                </a:rPr>
                <a:t>sẻ</a:t>
              </a:r>
              <a:r>
                <a:rPr lang="en-US" sz="2800" b="1" dirty="0">
                  <a:solidFill>
                    <a:srgbClr val="0000CC"/>
                  </a:solidFill>
                </a:rPr>
                <a:t> </a:t>
              </a:r>
              <a:r>
                <a:rPr lang="en-US" sz="2800" b="1" dirty="0" err="1">
                  <a:solidFill>
                    <a:srgbClr val="0000CC"/>
                  </a:solidFill>
                </a:rPr>
                <a:t>và</a:t>
              </a:r>
              <a:r>
                <a:rPr lang="en-US" sz="2800" b="1" dirty="0">
                  <a:solidFill>
                    <a:srgbClr val="0000CC"/>
                  </a:solidFill>
                </a:rPr>
                <a:t> </a:t>
              </a:r>
              <a:r>
                <a:rPr lang="en-US" sz="2800" b="1" dirty="0" err="1">
                  <a:solidFill>
                    <a:srgbClr val="0000CC"/>
                  </a:solidFill>
                </a:rPr>
                <a:t>đọc</a:t>
              </a:r>
              <a:r>
                <a:rPr lang="en-US" sz="2800" b="1" dirty="0">
                  <a:solidFill>
                    <a:srgbClr val="0000CC"/>
                  </a:solidFill>
                </a:rPr>
                <a:t>: </a:t>
              </a:r>
              <a:r>
                <a:rPr lang="en-US" sz="2800" b="1" dirty="0" err="1">
                  <a:solidFill>
                    <a:srgbClr val="0000CC"/>
                  </a:solidFill>
                </a:rPr>
                <a:t>Ông</a:t>
              </a:r>
              <a:r>
                <a:rPr lang="en-US" sz="2800" b="1" dirty="0">
                  <a:solidFill>
                    <a:srgbClr val="0000CC"/>
                  </a:solidFill>
                </a:rPr>
                <a:t> </a:t>
              </a:r>
              <a:r>
                <a:rPr lang="en-US" sz="2800" b="1" dirty="0" err="1">
                  <a:solidFill>
                    <a:srgbClr val="0000CC"/>
                  </a:solidFill>
                </a:rPr>
                <a:t>Trạng</a:t>
              </a:r>
              <a:r>
                <a:rPr lang="en-US" sz="2800" b="1" dirty="0">
                  <a:solidFill>
                    <a:srgbClr val="0000CC"/>
                  </a:solidFill>
                </a:rPr>
                <a:t> </a:t>
              </a:r>
              <a:r>
                <a:rPr lang="en-US" sz="2800" b="1" dirty="0" err="1">
                  <a:solidFill>
                    <a:srgbClr val="0000CC"/>
                  </a:solidFill>
                </a:rPr>
                <a:t>giỏi</a:t>
              </a:r>
              <a:r>
                <a:rPr lang="en-US" sz="2800" b="1" dirty="0">
                  <a:solidFill>
                    <a:srgbClr val="0000CC"/>
                  </a:solidFill>
                </a:rPr>
                <a:t> </a:t>
              </a:r>
              <a:r>
                <a:rPr lang="en-US" sz="2800" b="1" dirty="0" err="1">
                  <a:solidFill>
                    <a:srgbClr val="0000CC"/>
                  </a:solidFill>
                </a:rPr>
                <a:t>tính</a:t>
              </a:r>
              <a:r>
                <a:rPr lang="en-US" sz="2800" b="1" dirty="0">
                  <a:solidFill>
                    <a:srgbClr val="0000CC"/>
                  </a:solidFill>
                </a:rPr>
                <a:t> </a:t>
              </a:r>
              <a:r>
                <a:rPr lang="en-US" sz="2800" b="1" dirty="0" err="1">
                  <a:solidFill>
                    <a:srgbClr val="0000CC"/>
                  </a:solidFill>
                </a:rPr>
                <a:t>toán</a:t>
              </a:r>
              <a:r>
                <a:rPr lang="en-US" sz="2800" b="1" dirty="0">
                  <a:solidFill>
                    <a:srgbClr val="0000CC"/>
                  </a:solidFill>
                </a:rPr>
                <a:t>. </a:t>
              </a:r>
              <a:endParaRPr lang="vi-VN" sz="2800" b="1" dirty="0">
                <a:solidFill>
                  <a:srgbClr val="0000CC"/>
                </a:solidFill>
              </a:endParaRPr>
            </a:p>
            <a:p>
              <a:pPr algn="ctr" eaLnBrk="1" hangingPunct="1">
                <a:spcBef>
                  <a:spcPts val="1800"/>
                </a:spcBef>
                <a:defRPr/>
              </a:pPr>
              <a:r>
                <a:rPr lang="en-US" sz="2800" b="1" dirty="0" err="1">
                  <a:solidFill>
                    <a:srgbClr val="0000CC"/>
                  </a:solidFill>
                </a:rPr>
                <a:t>Từ</a:t>
              </a:r>
              <a:r>
                <a:rPr lang="en-US" sz="2800" b="1" dirty="0">
                  <a:solidFill>
                    <a:srgbClr val="0000CC"/>
                  </a:solidFill>
                </a:rPr>
                <a:t> </a:t>
              </a:r>
              <a:r>
                <a:rPr lang="en-US" sz="2800" b="1" dirty="0" err="1">
                  <a:solidFill>
                    <a:srgbClr val="0000CC"/>
                  </a:solidFill>
                </a:rPr>
                <a:t>có</a:t>
              </a:r>
              <a:r>
                <a:rPr lang="en-US" sz="2800" b="1" dirty="0">
                  <a:solidFill>
                    <a:srgbClr val="0000CC"/>
                  </a:solidFill>
                </a:rPr>
                <a:t> </a:t>
              </a:r>
              <a:r>
                <a:rPr lang="en-US" sz="2800" b="1" dirty="0" err="1">
                  <a:solidFill>
                    <a:srgbClr val="0000CC"/>
                  </a:solidFill>
                </a:rPr>
                <a:t>nghĩa</a:t>
              </a:r>
              <a:r>
                <a:rPr lang="en-US" sz="2800" b="1" dirty="0">
                  <a:solidFill>
                    <a:srgbClr val="0000CC"/>
                  </a:solidFill>
                </a:rPr>
                <a:t> </a:t>
              </a:r>
              <a:r>
                <a:rPr lang="en-US" sz="2800" b="1" dirty="0" err="1">
                  <a:solidFill>
                    <a:srgbClr val="0000CC"/>
                  </a:solidFill>
                </a:rPr>
                <a:t>trái</a:t>
              </a:r>
              <a:r>
                <a:rPr lang="en-US" sz="2800" b="1" dirty="0">
                  <a:solidFill>
                    <a:srgbClr val="0000CC"/>
                  </a:solidFill>
                </a:rPr>
                <a:t> </a:t>
              </a:r>
              <a:r>
                <a:rPr lang="en-US" sz="2800" b="1" dirty="0" err="1">
                  <a:solidFill>
                    <a:srgbClr val="0000CC"/>
                  </a:solidFill>
                </a:rPr>
                <a:t>ngược</a:t>
              </a:r>
              <a:r>
                <a:rPr lang="en-US" sz="2800" b="1" dirty="0">
                  <a:solidFill>
                    <a:srgbClr val="0000CC"/>
                  </a:solidFill>
                </a:rPr>
                <a:t> </a:t>
              </a:r>
              <a:r>
                <a:rPr lang="vi-VN" sz="2800" b="1" dirty="0">
                  <a:solidFill>
                    <a:srgbClr val="0000CC"/>
                  </a:solidFill>
                </a:rPr>
                <a:t>nhau</a:t>
              </a:r>
              <a:endParaRPr lang="vi-VN"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0"/>
                </a:spcBef>
                <a:defRPr/>
              </a:pP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 name="Picture 1"/>
          <p:cNvPicPr>
            <a:picLocks noChangeAspect="1"/>
          </p:cNvPicPr>
          <p:nvPr/>
        </p:nvPicPr>
        <p:blipFill rotWithShape="1">
          <a:blip r:embed="rId2"/>
          <a:srcRect l="24232" t="42708" r="18960" b="10418"/>
          <a:stretch/>
        </p:blipFill>
        <p:spPr>
          <a:xfrm>
            <a:off x="1507226" y="3001983"/>
            <a:ext cx="12650893" cy="5989617"/>
          </a:xfrm>
          <a:prstGeom prst="rect">
            <a:avLst/>
          </a:prstGeom>
        </p:spPr>
      </p:pic>
      <p:sp>
        <p:nvSpPr>
          <p:cNvPr id="17" name="TextBox 16"/>
          <p:cNvSpPr txBox="1"/>
          <p:nvPr/>
        </p:nvSpPr>
        <p:spPr>
          <a:xfrm>
            <a:off x="1356519" y="2316480"/>
            <a:ext cx="13944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1</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từ</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nào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dưới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đây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ngược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nhau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Ghép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đúng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18" name="Straight Arrow Connector 17"/>
          <p:cNvCxnSpPr/>
          <p:nvPr/>
        </p:nvCxnSpPr>
        <p:spPr>
          <a:xfrm>
            <a:off x="5614526" y="4038600"/>
            <a:ext cx="3819193" cy="4038600"/>
          </a:xfrm>
          <a:prstGeom prst="straightConnector1">
            <a:avLst/>
          </a:prstGeom>
          <a:ln w="762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614526" y="3810000"/>
            <a:ext cx="3819193" cy="1524000"/>
          </a:xfrm>
          <a:prstGeom prst="straightConnector1">
            <a:avLst/>
          </a:prstGeom>
          <a:ln w="762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614526" y="5334000"/>
            <a:ext cx="3819193" cy="1447800"/>
          </a:xfrm>
          <a:prstGeom prst="straightConnector1">
            <a:avLst/>
          </a:prstGeom>
          <a:ln w="762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614526" y="6820972"/>
            <a:ext cx="3666793" cy="1484828"/>
          </a:xfrm>
          <a:prstGeom prst="straightConnector1">
            <a:avLst/>
          </a:prstGeom>
          <a:ln w="762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94919" y="42893"/>
            <a:ext cx="6217536" cy="1077218"/>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H</a:t>
            </a:r>
            <a:r>
              <a:rPr lang="en-US" sz="3200" dirty="0" err="1">
                <a:solidFill>
                  <a:srgbClr val="0000CC"/>
                </a:solidFill>
                <a:latin typeface="Times New Roman" pitchFamily="18" charset="0"/>
                <a:cs typeface="Times New Roman" pitchFamily="18" charset="0"/>
              </a:rPr>
              <a:t>ai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24</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11năm </a:t>
            </a:r>
            <a:r>
              <a:rPr lang="vi-VN" sz="3200" dirty="0">
                <a:solidFill>
                  <a:srgbClr val="0000CC"/>
                </a:solidFill>
                <a:latin typeface="Times New Roman" pitchFamily="18" charset="0"/>
                <a:cs typeface="Times New Roman" pitchFamily="18" charset="0"/>
              </a:rPr>
              <a:t>2025</a:t>
            </a:r>
            <a:endParaRPr lang="en-US" sz="3200" dirty="0">
              <a:solidFill>
                <a:srgbClr val="0000CC"/>
              </a:solidFill>
              <a:latin typeface="Times New Roman" pitchFamily="18" charset="0"/>
              <a:cs typeface="Times New Roman" pitchFamily="18" charset="0"/>
            </a:endParaRPr>
          </a:p>
          <a:p>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13394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42893"/>
            <a:ext cx="8474185" cy="2692492"/>
            <a:chOff x="4617134" y="42893"/>
            <a:chExt cx="8474185" cy="2692492"/>
          </a:xfrm>
        </p:grpSpPr>
        <p:grpSp>
          <p:nvGrpSpPr>
            <p:cNvPr id="44" name="Group 43"/>
            <p:cNvGrpSpPr/>
            <p:nvPr/>
          </p:nvGrpSpPr>
          <p:grpSpPr>
            <a:xfrm>
              <a:off x="4617134" y="42893"/>
              <a:ext cx="4281060" cy="1013727"/>
              <a:chOff x="4539228" y="103852"/>
              <a:chExt cx="4208825" cy="1013727"/>
            </a:xfrm>
          </p:grpSpPr>
          <p:grpSp>
            <p:nvGrpSpPr>
              <p:cNvPr id="47" name="Group 46"/>
              <p:cNvGrpSpPr/>
              <p:nvPr/>
            </p:nvGrpSpPr>
            <p:grpSpPr>
              <a:xfrm>
                <a:off x="4539228" y="103852"/>
                <a:ext cx="4208825" cy="1013727"/>
                <a:chOff x="4539228" y="103852"/>
                <a:chExt cx="4208825" cy="1013727"/>
              </a:xfrm>
            </p:grpSpPr>
            <p:sp>
              <p:nvSpPr>
                <p:cNvPr id="49" name="TextBox 48"/>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8305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2800" b="1" dirty="0">
                  <a:solidFill>
                    <a:srgbClr val="0000CC"/>
                  </a:solidFill>
                </a:rPr>
                <a:t>Chia </a:t>
              </a:r>
              <a:r>
                <a:rPr lang="en-US" sz="2800" b="1" dirty="0" err="1">
                  <a:solidFill>
                    <a:srgbClr val="0000CC"/>
                  </a:solidFill>
                </a:rPr>
                <a:t>sẻ</a:t>
              </a:r>
              <a:r>
                <a:rPr lang="en-US" sz="2800" b="1" dirty="0">
                  <a:solidFill>
                    <a:srgbClr val="0000CC"/>
                  </a:solidFill>
                </a:rPr>
                <a:t> </a:t>
              </a:r>
              <a:r>
                <a:rPr lang="en-US" sz="2800" b="1" dirty="0" err="1">
                  <a:solidFill>
                    <a:srgbClr val="0000CC"/>
                  </a:solidFill>
                </a:rPr>
                <a:t>và</a:t>
              </a:r>
              <a:r>
                <a:rPr lang="en-US" sz="2800" b="1" dirty="0">
                  <a:solidFill>
                    <a:srgbClr val="0000CC"/>
                  </a:solidFill>
                </a:rPr>
                <a:t> </a:t>
              </a:r>
              <a:r>
                <a:rPr lang="en-US" sz="2800" b="1" dirty="0" err="1">
                  <a:solidFill>
                    <a:srgbClr val="0000CC"/>
                  </a:solidFill>
                </a:rPr>
                <a:t>đọc</a:t>
              </a:r>
              <a:r>
                <a:rPr lang="en-US" sz="2800" b="1" dirty="0">
                  <a:solidFill>
                    <a:srgbClr val="0000CC"/>
                  </a:solidFill>
                </a:rPr>
                <a:t>: </a:t>
              </a:r>
              <a:r>
                <a:rPr lang="en-US" sz="2800" b="1" dirty="0" err="1">
                  <a:solidFill>
                    <a:srgbClr val="0000CC"/>
                  </a:solidFill>
                </a:rPr>
                <a:t>Ông</a:t>
              </a:r>
              <a:r>
                <a:rPr lang="en-US" sz="2800" b="1" dirty="0">
                  <a:solidFill>
                    <a:srgbClr val="0000CC"/>
                  </a:solidFill>
                </a:rPr>
                <a:t> </a:t>
              </a:r>
              <a:r>
                <a:rPr lang="en-US" sz="2800" b="1" dirty="0" err="1">
                  <a:solidFill>
                    <a:srgbClr val="0000CC"/>
                  </a:solidFill>
                </a:rPr>
                <a:t>Trạng</a:t>
              </a:r>
              <a:r>
                <a:rPr lang="en-US" sz="2800" b="1" dirty="0">
                  <a:solidFill>
                    <a:srgbClr val="0000CC"/>
                  </a:solidFill>
                </a:rPr>
                <a:t> </a:t>
              </a:r>
              <a:r>
                <a:rPr lang="en-US" sz="2800" b="1" dirty="0" err="1">
                  <a:solidFill>
                    <a:srgbClr val="0000CC"/>
                  </a:solidFill>
                </a:rPr>
                <a:t>giỏi</a:t>
              </a:r>
              <a:r>
                <a:rPr lang="en-US" sz="2800" b="1" dirty="0">
                  <a:solidFill>
                    <a:srgbClr val="0000CC"/>
                  </a:solidFill>
                </a:rPr>
                <a:t> </a:t>
              </a:r>
              <a:r>
                <a:rPr lang="en-US" sz="2800" b="1" dirty="0" err="1">
                  <a:solidFill>
                    <a:srgbClr val="0000CC"/>
                  </a:solidFill>
                </a:rPr>
                <a:t>tính</a:t>
              </a:r>
              <a:r>
                <a:rPr lang="en-US" sz="2800" b="1" dirty="0">
                  <a:solidFill>
                    <a:srgbClr val="0000CC"/>
                  </a:solidFill>
                </a:rPr>
                <a:t> </a:t>
              </a:r>
              <a:r>
                <a:rPr lang="en-US" sz="2800" b="1" dirty="0" err="1">
                  <a:solidFill>
                    <a:srgbClr val="0000CC"/>
                  </a:solidFill>
                </a:rPr>
                <a:t>toán</a:t>
              </a:r>
              <a:r>
                <a:rPr lang="en-US" sz="2800" b="1" dirty="0">
                  <a:solidFill>
                    <a:srgbClr val="0000CC"/>
                  </a:solidFill>
                </a:rPr>
                <a:t>. </a:t>
              </a:r>
              <a:endParaRPr lang="vi-VN" sz="2800" b="1" dirty="0">
                <a:solidFill>
                  <a:srgbClr val="0000CC"/>
                </a:solidFill>
              </a:endParaRPr>
            </a:p>
            <a:p>
              <a:pPr algn="ctr" eaLnBrk="1" hangingPunct="1">
                <a:spcBef>
                  <a:spcPts val="1800"/>
                </a:spcBef>
                <a:defRPr/>
              </a:pPr>
              <a:r>
                <a:rPr lang="en-US" sz="2800" b="1" dirty="0" err="1">
                  <a:solidFill>
                    <a:srgbClr val="0000CC"/>
                  </a:solidFill>
                </a:rPr>
                <a:t>Từ</a:t>
              </a:r>
              <a:r>
                <a:rPr lang="en-US" sz="2800" b="1" dirty="0">
                  <a:solidFill>
                    <a:srgbClr val="0000CC"/>
                  </a:solidFill>
                </a:rPr>
                <a:t> </a:t>
              </a:r>
              <a:r>
                <a:rPr lang="en-US" sz="2800" b="1" dirty="0" err="1">
                  <a:solidFill>
                    <a:srgbClr val="0000CC"/>
                  </a:solidFill>
                </a:rPr>
                <a:t>có</a:t>
              </a:r>
              <a:r>
                <a:rPr lang="en-US" sz="2800" b="1" dirty="0">
                  <a:solidFill>
                    <a:srgbClr val="0000CC"/>
                  </a:solidFill>
                </a:rPr>
                <a:t> </a:t>
              </a:r>
              <a:r>
                <a:rPr lang="en-US" sz="2800" b="1" dirty="0" err="1">
                  <a:solidFill>
                    <a:srgbClr val="0000CC"/>
                  </a:solidFill>
                </a:rPr>
                <a:t>nghĩa</a:t>
              </a:r>
              <a:r>
                <a:rPr lang="en-US" sz="2800" b="1" dirty="0">
                  <a:solidFill>
                    <a:srgbClr val="0000CC"/>
                  </a:solidFill>
                </a:rPr>
                <a:t> </a:t>
              </a:r>
              <a:r>
                <a:rPr lang="en-US" sz="2800" b="1" dirty="0" err="1">
                  <a:solidFill>
                    <a:srgbClr val="0000CC"/>
                  </a:solidFill>
                </a:rPr>
                <a:t>trái</a:t>
              </a:r>
              <a:r>
                <a:rPr lang="en-US" sz="2800" b="1" dirty="0">
                  <a:solidFill>
                    <a:srgbClr val="0000CC"/>
                  </a:solidFill>
                </a:rPr>
                <a:t> </a:t>
              </a:r>
              <a:r>
                <a:rPr lang="en-US" sz="2800" b="1" dirty="0" err="1">
                  <a:solidFill>
                    <a:srgbClr val="0000CC"/>
                  </a:solidFill>
                </a:rPr>
                <a:t>ngược</a:t>
              </a:r>
              <a:r>
                <a:rPr lang="en-US" sz="2800" b="1" dirty="0">
                  <a:solidFill>
                    <a:srgbClr val="0000CC"/>
                  </a:solidFill>
                </a:rPr>
                <a:t> </a:t>
              </a:r>
              <a:r>
                <a:rPr lang="vi-VN" sz="2800" b="1" dirty="0">
                  <a:solidFill>
                    <a:srgbClr val="0000CC"/>
                  </a:solidFill>
                </a:rPr>
                <a:t>nhau</a:t>
              </a:r>
              <a:endParaRPr lang="vi-VN"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0"/>
                </a:spcBef>
                <a:defRPr/>
              </a:pP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7" name="TextBox 16"/>
          <p:cNvSpPr txBox="1"/>
          <p:nvPr/>
        </p:nvSpPr>
        <p:spPr>
          <a:xfrm>
            <a:off x="1356519" y="2316480"/>
            <a:ext cx="13944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Tìm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mỗi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cặp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từ</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ngược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nhau</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9" name="TextBox 18"/>
          <p:cNvSpPr txBox="1"/>
          <p:nvPr/>
        </p:nvSpPr>
        <p:spPr>
          <a:xfrm>
            <a:off x="1508919" y="3011269"/>
            <a:ext cx="13944600" cy="1200329"/>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a) </a:t>
            </a:r>
            <a:r>
              <a:rPr lang="en-US" sz="3600" b="1" dirty="0" err="1" smtClean="0">
                <a:solidFill>
                  <a:srgbClr val="FF0000"/>
                </a:solidFill>
                <a:latin typeface="Times New Roman" pitchFamily="18" charset="0"/>
                <a:cs typeface="Times New Roman" pitchFamily="18" charset="0"/>
              </a:rPr>
              <a:t>Lương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Thế</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Vinh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lính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dắt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voi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xuống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thuyền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voi</a:t>
            </a:r>
            <a:endParaRPr lang="en-US" sz="3600" b="1" dirty="0" smtClean="0">
              <a:solidFill>
                <a:srgbClr val="FF0000"/>
              </a:solidFill>
              <a:latin typeface="Times New Roman" pitchFamily="18" charset="0"/>
              <a:cs typeface="Times New Roman" pitchFamily="18" charset="0"/>
            </a:endParaRPr>
          </a:p>
          <a:p>
            <a:r>
              <a:rPr lang="en-US" sz="3600" b="1" dirty="0" err="1" smtClean="0">
                <a:solidFill>
                  <a:srgbClr val="FF0000"/>
                </a:solidFill>
                <a:latin typeface="Times New Roman" pitchFamily="18" charset="0"/>
                <a:cs typeface="Times New Roman" pitchFamily="18" charset="0"/>
              </a:rPr>
              <a:t>lên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bờ</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21" name="TextBox 20"/>
          <p:cNvSpPr txBox="1"/>
          <p:nvPr/>
        </p:nvSpPr>
        <p:spPr>
          <a:xfrm>
            <a:off x="1507226" y="5002767"/>
            <a:ext cx="14767719"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Sứ</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thần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xé</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trang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sách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mỏng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nhờ</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dày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bao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nhiêu</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 name="Rectangle 3"/>
          <p:cNvSpPr/>
          <p:nvPr/>
        </p:nvSpPr>
        <p:spPr>
          <a:xfrm>
            <a:off x="1816528" y="4236998"/>
            <a:ext cx="2595582" cy="646331"/>
          </a:xfrm>
          <a:prstGeom prst="rect">
            <a:avLst/>
          </a:prstGeom>
        </p:spPr>
        <p:txBody>
          <a:bodyPr wrap="none">
            <a:spAutoFit/>
          </a:bodyPr>
          <a:lstStyle/>
          <a:p>
            <a:r>
              <a:rPr lang="en-US" sz="3600" dirty="0" smtClean="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xuống</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smtClean="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lên</a:t>
            </a:r>
            <a:endParaRPr lang="en-US" sz="3600" b="1" dirty="0">
              <a:solidFill>
                <a:srgbClr val="0000CC"/>
              </a:solidFill>
            </a:endParaRPr>
          </a:p>
        </p:txBody>
      </p:sp>
      <p:sp>
        <p:nvSpPr>
          <p:cNvPr id="22" name="Rectangle 21"/>
          <p:cNvSpPr/>
          <p:nvPr/>
        </p:nvSpPr>
        <p:spPr>
          <a:xfrm>
            <a:off x="1818380" y="5793936"/>
            <a:ext cx="2621230" cy="646331"/>
          </a:xfrm>
          <a:prstGeom prst="rect">
            <a:avLst/>
          </a:prstGeom>
        </p:spPr>
        <p:txBody>
          <a:bodyPr wrap="none">
            <a:spAutoFit/>
          </a:bodyPr>
          <a:lstStyle/>
          <a:p>
            <a:r>
              <a:rPr lang="en-US" sz="3600" dirty="0" smtClean="0">
                <a:solidFill>
                  <a:srgbClr val="0000CC"/>
                </a:solidFill>
                <a:latin typeface="Times New Roman" panose="02020603050405020304" pitchFamily="18" charset="0"/>
                <a:ea typeface="Calibri" panose="020F0502020204030204" pitchFamily="34" charset="0"/>
              </a:rPr>
              <a:t>  </a:t>
            </a:r>
            <a:r>
              <a:rPr lang="en-US" sz="3600" b="1" dirty="0" err="1" smtClean="0">
                <a:solidFill>
                  <a:srgbClr val="0000CC"/>
                </a:solidFill>
                <a:latin typeface="Times New Roman" panose="02020603050405020304" pitchFamily="18" charset="0"/>
                <a:ea typeface="Calibri" panose="020F0502020204030204" pitchFamily="34" charset="0"/>
              </a:rPr>
              <a:t>mỏng</a:t>
            </a:r>
            <a:r>
              <a:rPr lang="en-US" sz="3600" b="1" dirty="0" smtClean="0">
                <a:solidFill>
                  <a:srgbClr val="0000CC"/>
                </a:solidFill>
                <a:latin typeface="Times New Roman" panose="02020603050405020304" pitchFamily="18" charset="0"/>
                <a:ea typeface="Calibri" panose="020F0502020204030204" pitchFamily="34" charset="0"/>
              </a:rPr>
              <a:t> - </a:t>
            </a:r>
            <a:r>
              <a:rPr lang="en-US" sz="3600" b="1" dirty="0" err="1" smtClean="0">
                <a:solidFill>
                  <a:srgbClr val="0000CC"/>
                </a:solidFill>
                <a:latin typeface="Times New Roman" panose="02020603050405020304" pitchFamily="18" charset="0"/>
                <a:ea typeface="Calibri" panose="020F0502020204030204" pitchFamily="34" charset="0"/>
              </a:rPr>
              <a:t>dày</a:t>
            </a:r>
            <a:endParaRPr lang="en-US" sz="3600" b="1" dirty="0">
              <a:solidFill>
                <a:srgbClr val="0000CC"/>
              </a:solidFill>
            </a:endParaRPr>
          </a:p>
        </p:txBody>
      </p:sp>
      <p:sp>
        <p:nvSpPr>
          <p:cNvPr id="18" name="TextBox 17"/>
          <p:cNvSpPr txBox="1"/>
          <p:nvPr/>
        </p:nvSpPr>
        <p:spPr>
          <a:xfrm>
            <a:off x="3794919" y="42893"/>
            <a:ext cx="6217536" cy="1077218"/>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H</a:t>
            </a:r>
            <a:r>
              <a:rPr lang="en-US" sz="3200" dirty="0" err="1">
                <a:solidFill>
                  <a:srgbClr val="0000CC"/>
                </a:solidFill>
                <a:latin typeface="Times New Roman" pitchFamily="18" charset="0"/>
                <a:cs typeface="Times New Roman" pitchFamily="18" charset="0"/>
              </a:rPr>
              <a:t>ai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24</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11năm </a:t>
            </a:r>
            <a:r>
              <a:rPr lang="vi-VN" sz="3200" dirty="0">
                <a:solidFill>
                  <a:srgbClr val="0000CC"/>
                </a:solidFill>
                <a:latin typeface="Times New Roman" pitchFamily="18" charset="0"/>
                <a:cs typeface="Times New Roman" pitchFamily="18" charset="0"/>
              </a:rPr>
              <a:t>2025</a:t>
            </a:r>
            <a:endParaRPr lang="en-US" sz="3200" dirty="0">
              <a:solidFill>
                <a:srgbClr val="0000CC"/>
              </a:solidFill>
              <a:latin typeface="Times New Roman" pitchFamily="18" charset="0"/>
              <a:cs typeface="Times New Roman" pitchFamily="18" charset="0"/>
            </a:endParaRPr>
          </a:p>
          <a:p>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1036489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7789" t="23958" r="32431" b="10417"/>
          <a:stretch/>
        </p:blipFill>
        <p:spPr>
          <a:xfrm>
            <a:off x="670719" y="243016"/>
            <a:ext cx="15011400" cy="8686800"/>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Rectangle 1"/>
          <p:cNvSpPr>
            <a:spLocks noChangeArrowheads="1"/>
          </p:cNvSpPr>
          <p:nvPr/>
        </p:nvSpPr>
        <p:spPr bwMode="auto">
          <a:xfrm>
            <a:off x="793173" y="-938863"/>
            <a:ext cx="24433924" cy="225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333" b="1">
                <a:solidFill>
                  <a:srgbClr val="000000"/>
                </a:solidFill>
                <a:latin typeface="OpenSans"/>
              </a:rPr>
              <a:t>Ông Trạng giỏi tính toán</a:t>
            </a:r>
            <a:endParaRPr lang="en-US" altLang="en-US" sz="1067"/>
          </a:p>
          <a:p>
            <a:pPr defTabSz="1219170"/>
            <a:r>
              <a:rPr lang="en-US" altLang="en-US" sz="1333">
                <a:solidFill>
                  <a:srgbClr val="000000"/>
                </a:solidFill>
                <a:latin typeface="OpenSans"/>
              </a:rPr>
              <a:t>Lương Thế Vinh đỗ Trạng nguyên năm 21 tuổi. Ông được mọi người nể phục vì vừa học rộng vừa có nhiều sáng kiến trong đời sống.</a:t>
            </a:r>
            <a:endParaRPr lang="en-US" altLang="en-US" sz="1067"/>
          </a:p>
          <a:p>
            <a:pPr defTabSz="1219170"/>
            <a:r>
              <a:rPr lang="en-US" altLang="en-US" sz="1333">
                <a:solidFill>
                  <a:srgbClr val="000000"/>
                </a:solidFill>
                <a:latin typeface="OpenSans"/>
              </a:rPr>
              <a:t>Có lần, sứ thần Trung Hoa thử tài Lương Thế Vinh, nhờ ông cân giúp một con voi. Lương Thế Vinh sai lính dắt voi xuống thuyền, đánh dấu mức chìm của thuyền. Sau đó, ông cho voi lên bờ và xếp đá vào thuyền. Khi thuyền chìm đến mức đã đánh dấu, ông sai cân chỗ đá ấy và biết voi nặng bao nhiêu. </a:t>
            </a:r>
            <a:endParaRPr lang="en-US" altLang="en-US" sz="1067"/>
          </a:p>
          <a:p>
            <a:pPr defTabSz="1219170"/>
            <a:r>
              <a:rPr lang="en-US" altLang="en-US" sz="1333">
                <a:solidFill>
                  <a:srgbClr val="000000"/>
                </a:solidFill>
                <a:latin typeface="OpenSans"/>
              </a:rPr>
              <a:t>  </a:t>
            </a:r>
            <a:endParaRPr lang="en-US" altLang="en-US" sz="1067"/>
          </a:p>
          <a:p>
            <a:pPr defTabSz="1219170"/>
            <a:r>
              <a:rPr lang="en-US" altLang="en-US" sz="1333">
                <a:solidFill>
                  <a:srgbClr val="000000"/>
                </a:solidFill>
                <a:latin typeface="OpenSans"/>
              </a:rPr>
              <a:t>Sứ thần lại xé một trang sách mỏng, nhờ ông đo xem nó dày bao nhiêu. Ông lấy thước đo cuốn sách, rồi tính ra ngay độ dày của mỗi trang sách. Sứ thần hết sức khâm phục tài trí của Trạng nguyên nước Việt.</a:t>
            </a:r>
            <a:endParaRPr lang="en-US" altLang="en-US" sz="1067"/>
          </a:p>
          <a:p>
            <a:pPr defTabSz="1219170"/>
            <a:r>
              <a:rPr lang="en-US" altLang="en-US" sz="1333">
                <a:solidFill>
                  <a:srgbClr val="000000"/>
                </a:solidFill>
                <a:latin typeface="OpenSans"/>
              </a:rPr>
              <a:t>Lương Thế Vinh đã tìm ra nhiều quy tắc tính toán, viết thành một cuốn sách. Mỗi quy tắc tính toán đều được ông tóm tắt bằng một bài thơ cho dễ nhớ. Đó là cuốn sách toán đầu tiên ở Việt Nam. Sách của ông được dạy trong nhà trường gần 400 năm. Ông cũng là người Việt Nam đầu tiên làm ra bàn tính. Bàn tính lúc đầu làm bằng đất, về sau làm bằng gỗ và trúc, sơn nhiều màu, rất dễ sử dụng. </a:t>
            </a:r>
            <a:endParaRPr lang="en-US" altLang="en-US" sz="1067"/>
          </a:p>
          <a:p>
            <a:pPr defTabSz="1219170"/>
            <a:r>
              <a:rPr lang="en-US" altLang="en-US" sz="1333">
                <a:solidFill>
                  <a:srgbClr val="000000"/>
                </a:solidFill>
                <a:latin typeface="OpenSans"/>
              </a:rPr>
              <a:t>Theo sách </a:t>
            </a:r>
            <a:r>
              <a:rPr lang="en-US" altLang="en-US" sz="1333" i="1">
                <a:solidFill>
                  <a:srgbClr val="000000"/>
                </a:solidFill>
                <a:latin typeface="OpenSans"/>
              </a:rPr>
              <a:t>Kể chuyện thần đồng Việt Nam</a:t>
            </a:r>
            <a:endParaRPr lang="en-US" altLang="en-US" sz="1333">
              <a:solidFill>
                <a:srgbClr val="000000"/>
              </a:solidFill>
              <a:latin typeface="OpenSans"/>
            </a:endParaRPr>
          </a:p>
          <a:p>
            <a:pPr defTabSz="1219170"/>
            <a:r>
              <a:rPr lang="en-US" altLang="en-US" sz="1333">
                <a:solidFill>
                  <a:srgbClr val="000000"/>
                </a:solidFill>
                <a:latin typeface="OpenSans"/>
              </a:rPr>
              <a:t/>
            </a:r>
            <a:br>
              <a:rPr lang="en-US" altLang="en-US" sz="1333">
                <a:solidFill>
                  <a:srgbClr val="000000"/>
                </a:solidFill>
                <a:latin typeface="OpenSans"/>
              </a:rPr>
            </a:br>
            <a:r>
              <a:rPr lang="en-US" altLang="en-US" sz="1333">
                <a:solidFill>
                  <a:srgbClr val="000000"/>
                </a:solidFill>
                <a:latin typeface="OpenSans"/>
              </a:rPr>
              <a:t/>
            </a:r>
            <a:br>
              <a:rPr lang="en-US" altLang="en-US" sz="1333">
                <a:solidFill>
                  <a:srgbClr val="000000"/>
                </a:solidFill>
                <a:latin typeface="OpenSans"/>
              </a:rPr>
            </a:br>
            <a:r>
              <a:rPr lang="en-US" altLang="en-US" sz="1333">
                <a:solidFill>
                  <a:srgbClr val="000000"/>
                </a:solidFill>
                <a:latin typeface="OpenSans"/>
              </a:rPr>
              <a:t>Xem thêm tại: </a:t>
            </a:r>
            <a:r>
              <a:rPr lang="en-US" altLang="en-US" sz="1333">
                <a:solidFill>
                  <a:srgbClr val="003399"/>
                </a:solidFill>
                <a:latin typeface="OpenSans"/>
                <a:hlinkClick r:id="rId2"/>
              </a:rPr>
              <a:t>https://loigiaihay.com/ong-trang-gioi-tinh-toan-trang-77-78-sgk-tieng-viet-3-tap-1-canh-dieu-a106663.html#ixzz7lBhlp5pe</a:t>
            </a:r>
            <a:r>
              <a:rPr lang="en-US" altLang="en-US" sz="1067"/>
              <a:t> </a:t>
            </a:r>
            <a:endParaRPr lang="en-US" altLang="en-US" sz="40932">
              <a:solidFill>
                <a:srgbClr val="000000"/>
              </a:solidFill>
              <a:latin typeface="OpenSans"/>
            </a:endParaRPr>
          </a:p>
        </p:txBody>
      </p:sp>
      <p:pic>
        <p:nvPicPr>
          <p:cNvPr id="1026" name="Picture 2" descr="https://img.loigiaihay.com/picture/2022/0315/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41" y="-420303"/>
            <a:ext cx="16072941" cy="916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3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9217"/>
            <a:ext cx="16063119" cy="8494633"/>
          </a:xfrm>
          <a:prstGeom prst="rect">
            <a:avLst/>
          </a:prstGeom>
        </p:spPr>
        <p:txBody>
          <a:bodyPr wrap="square">
            <a:spAutoFit/>
          </a:bodyPr>
          <a:lstStyle/>
          <a:p>
            <a:pPr algn="ctr"/>
            <a:r>
              <a:rPr lang="vi-VN" sz="6000" b="1" dirty="0">
                <a:solidFill>
                  <a:srgbClr val="FF0000"/>
                </a:solidFill>
                <a:latin typeface="OpenSans"/>
              </a:rPr>
              <a:t>Ông Trạng giỏi tính toán</a:t>
            </a:r>
            <a:endParaRPr lang="vi-VN" sz="6000" dirty="0">
              <a:solidFill>
                <a:srgbClr val="FF0000"/>
              </a:solidFill>
              <a:latin typeface="OpenSans"/>
            </a:endParaRPr>
          </a:p>
          <a:p>
            <a:pPr algn="just"/>
            <a:r>
              <a:rPr lang="en-US" sz="5400" dirty="0" smtClean="0">
                <a:solidFill>
                  <a:srgbClr val="000000"/>
                </a:solidFill>
                <a:latin typeface="OpenSans"/>
              </a:rPr>
              <a:t>    </a:t>
            </a:r>
            <a:r>
              <a:rPr lang="vi-VN" sz="5400" dirty="0" smtClean="0">
                <a:solidFill>
                  <a:srgbClr val="00B050"/>
                </a:solidFill>
                <a:latin typeface="OpenSans"/>
              </a:rPr>
              <a:t>Lương </a:t>
            </a:r>
            <a:r>
              <a:rPr lang="vi-VN" sz="5400" dirty="0">
                <a:solidFill>
                  <a:srgbClr val="00B050"/>
                </a:solidFill>
                <a:latin typeface="OpenSans"/>
              </a:rPr>
              <a:t>Thế Vinh đỗ Trạng nguyên năm 21 tuổi. Ông được mọi người nể phục vì vừa học rộng vừa có nhiều sáng kiến trong đời </a:t>
            </a:r>
            <a:r>
              <a:rPr lang="vi-VN" sz="5400" dirty="0" smtClean="0">
                <a:solidFill>
                  <a:srgbClr val="00B050"/>
                </a:solidFill>
                <a:latin typeface="OpenSans"/>
              </a:rPr>
              <a:t>sống.</a:t>
            </a:r>
            <a:r>
              <a:rPr lang="en-US" sz="5400" dirty="0" smtClean="0">
                <a:solidFill>
                  <a:srgbClr val="000000"/>
                </a:solidFill>
                <a:latin typeface="OpenSans"/>
              </a:rPr>
              <a:t> </a:t>
            </a:r>
            <a:r>
              <a:rPr lang="vi-VN" sz="5400" dirty="0" smtClean="0">
                <a:solidFill>
                  <a:srgbClr val="000000"/>
                </a:solidFill>
                <a:latin typeface="OpenSans"/>
              </a:rPr>
              <a:t>Có lần, sứ thần Trung Hoa thử tài Lương Thế Vinh, nhờ ông cân giúp một con voi. Lương Thế Vinh sai lính dắt voi xuống thuyền, đánh dấu mức chìm </a:t>
            </a:r>
            <a:r>
              <a:rPr lang="vi-VN" sz="5400" dirty="0">
                <a:solidFill>
                  <a:srgbClr val="000000"/>
                </a:solidFill>
                <a:latin typeface="OpenSans"/>
              </a:rPr>
              <a:t>của thuyền. Sau đó, ông cho voi lên bờ và xếp đá vào thuyền. Khi thuyền chìm đến mức đã đánh dấu, ông sai cân chỗ đá ấy và biết voi nặng bao nhiêu. </a:t>
            </a:r>
          </a:p>
        </p:txBody>
      </p:sp>
    </p:spTree>
    <p:extLst>
      <p:ext uri="{BB962C8B-B14F-4D97-AF65-F5344CB8AC3E}">
        <p14:creationId xmlns:p14="http://schemas.microsoft.com/office/powerpoint/2010/main" val="66230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519" y="457200"/>
            <a:ext cx="15925800" cy="10248960"/>
          </a:xfrm>
          <a:prstGeom prst="rect">
            <a:avLst/>
          </a:prstGeom>
        </p:spPr>
        <p:txBody>
          <a:bodyPr wrap="square">
            <a:spAutoFit/>
          </a:bodyPr>
          <a:lstStyle/>
          <a:p>
            <a:pPr algn="just"/>
            <a:r>
              <a:rPr lang="vi-VN" sz="4400" dirty="0">
                <a:solidFill>
                  <a:srgbClr val="000000"/>
                </a:solidFill>
                <a:latin typeface="OpenSans"/>
              </a:rPr>
              <a:t>Sứ thần lại xé một trang sách mỏng, nhờ ông đo xem nó dày bao nhiêu. Ông lấy thước đo cuốn sách, rồi tính ra ngay độ dày của mỗi trang sách. Sứ thần hết sức khâm phục tài trí của Trạng nguyên nước Việt.</a:t>
            </a:r>
          </a:p>
          <a:p>
            <a:pPr algn="just"/>
            <a:r>
              <a:rPr lang="vi-VN" sz="4400" dirty="0">
                <a:solidFill>
                  <a:srgbClr val="000000"/>
                </a:solidFill>
                <a:latin typeface="OpenSans"/>
              </a:rPr>
              <a:t>Lương Thế Vinh đã tìm ra nhiều quy tắc tính toán, viết thành một cuốn sách. Mỗi quy tắc tính toán đều được ông tóm tắt bằng một bài thơ cho dễ nhớ. Đó là cuốn sách toán đầu tiên ở Việt Nam. Sách của ông được dạy trong nhà trường gần 400 năm. Ông cũng là người Việt Nam đầu tiên làm ra bàn tính. Bàn tính lúc đầu làm bằng đất, về sau làm bằng gỗ và trúc, sơn nhiều màu, rất dễ sử dụng. </a:t>
            </a:r>
          </a:p>
          <a:p>
            <a:pPr algn="r"/>
            <a:r>
              <a:rPr lang="vi-VN" sz="4400" dirty="0">
                <a:solidFill>
                  <a:srgbClr val="000000"/>
                </a:solidFill>
                <a:latin typeface="OpenSans"/>
              </a:rPr>
              <a:t>Theo sách </a:t>
            </a:r>
            <a:r>
              <a:rPr lang="vi-VN" sz="4400" i="1" dirty="0">
                <a:solidFill>
                  <a:srgbClr val="000000"/>
                </a:solidFill>
                <a:latin typeface="OpenSans"/>
              </a:rPr>
              <a:t>Kể chuyện thần đồng Việt Nam</a:t>
            </a:r>
            <a:endParaRPr lang="vi-VN" sz="4400" dirty="0">
              <a:solidFill>
                <a:srgbClr val="000000"/>
              </a:solidFill>
              <a:latin typeface="OpenSans"/>
            </a:endParaRPr>
          </a:p>
          <a:p>
            <a:r>
              <a:rPr lang="vi-VN" sz="4400" dirty="0">
                <a:solidFill>
                  <a:srgbClr val="000000"/>
                </a:solidFill>
                <a:latin typeface="OpenSans"/>
              </a:rPr>
              <a:t/>
            </a:r>
            <a:br>
              <a:rPr lang="vi-VN" sz="4400" dirty="0">
                <a:solidFill>
                  <a:srgbClr val="000000"/>
                </a:solidFill>
                <a:latin typeface="OpenSans"/>
              </a:rPr>
            </a:br>
            <a:r>
              <a:rPr lang="vi-VN" sz="4400" dirty="0">
                <a:solidFill>
                  <a:srgbClr val="000000"/>
                </a:solidFill>
                <a:latin typeface="OpenSans"/>
              </a:rPr>
              <a:t/>
            </a:r>
            <a:br>
              <a:rPr lang="vi-VN" sz="4400" dirty="0">
                <a:solidFill>
                  <a:srgbClr val="000000"/>
                </a:solidFill>
                <a:latin typeface="OpenSans"/>
              </a:rPr>
            </a:br>
            <a:endParaRPr lang="en-US" sz="4400" dirty="0"/>
          </a:p>
        </p:txBody>
      </p:sp>
    </p:spTree>
    <p:extLst>
      <p:ext uri="{BB962C8B-B14F-4D97-AF65-F5344CB8AC3E}">
        <p14:creationId xmlns:p14="http://schemas.microsoft.com/office/powerpoint/2010/main" val="47704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09118" y="42893"/>
            <a:ext cx="9111678" cy="2692492"/>
            <a:chOff x="3991988" y="42893"/>
            <a:chExt cx="8305800" cy="2692492"/>
          </a:xfrm>
        </p:grpSpPr>
        <p:grpSp>
          <p:nvGrpSpPr>
            <p:cNvPr id="14" name="Group 13"/>
            <p:cNvGrpSpPr/>
            <p:nvPr/>
          </p:nvGrpSpPr>
          <p:grpSpPr>
            <a:xfrm>
              <a:off x="4617134" y="42893"/>
              <a:ext cx="5667628" cy="1013727"/>
              <a:chOff x="4539227" y="103852"/>
              <a:chExt cx="5571997" cy="1013727"/>
            </a:xfrm>
          </p:grpSpPr>
          <p:grpSp>
            <p:nvGrpSpPr>
              <p:cNvPr id="15" name="Group 14"/>
              <p:cNvGrpSpPr/>
              <p:nvPr/>
            </p:nvGrpSpPr>
            <p:grpSpPr>
              <a:xfrm>
                <a:off x="4539227" y="103852"/>
                <a:ext cx="5571997" cy="1013727"/>
                <a:chOff x="4539227" y="103852"/>
                <a:chExt cx="5571997" cy="1013727"/>
              </a:xfrm>
            </p:grpSpPr>
            <p:sp>
              <p:nvSpPr>
                <p:cNvPr id="17" name="TextBox 16"/>
                <p:cNvSpPr txBox="1"/>
                <p:nvPr/>
              </p:nvSpPr>
              <p:spPr>
                <a:xfrm>
                  <a:off x="4539227" y="103852"/>
                  <a:ext cx="5571997"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 </a:t>
                  </a:r>
                  <a:r>
                    <a:rPr lang="vi-VN" sz="3200" dirty="0" smtClean="0">
                      <a:solidFill>
                        <a:srgbClr val="0000CC"/>
                      </a:solidFill>
                      <a:latin typeface="Times New Roman" pitchFamily="18" charset="0"/>
                      <a:cs typeface="Times New Roman" pitchFamily="18" charset="0"/>
                    </a:rPr>
                    <a:t>H</a:t>
                  </a:r>
                  <a:r>
                    <a:rPr lang="en-US" sz="3200" dirty="0" err="1" smtClean="0">
                      <a:solidFill>
                        <a:srgbClr val="0000CC"/>
                      </a:solidFill>
                      <a:latin typeface="Times New Roman" pitchFamily="18" charset="0"/>
                      <a:cs typeface="Times New Roman" pitchFamily="18" charset="0"/>
                    </a:rPr>
                    <a:t>ai</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 </a:t>
                  </a:r>
                  <a:r>
                    <a:rPr lang="vi-VN" sz="3200" dirty="0" smtClean="0">
                      <a:solidFill>
                        <a:srgbClr val="0000CC"/>
                      </a:solidFill>
                      <a:latin typeface="Times New Roman" pitchFamily="18" charset="0"/>
                      <a:cs typeface="Times New Roman" pitchFamily="18" charset="0"/>
                    </a:rPr>
                    <a:t>24</a:t>
                  </a:r>
                  <a:r>
                    <a:rPr lang="en-US" sz="3200" dirty="0" smtClean="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tháng 11năm </a:t>
                  </a:r>
                  <a:r>
                    <a:rPr lang="vi-VN" sz="3200" dirty="0" smtClean="0">
                      <a:solidFill>
                        <a:srgbClr val="0000CC"/>
                      </a:solidFill>
                      <a:latin typeface="Times New Roman" pitchFamily="18" charset="0"/>
                      <a:cs typeface="Times New Roman" pitchFamily="18" charset="0"/>
                    </a:rPr>
                    <a:t>2025</a:t>
                  </a:r>
                  <a:endParaRPr lang="en-US" sz="3200" dirty="0">
                    <a:solidFill>
                      <a:srgbClr val="0000CC"/>
                    </a:solidFill>
                    <a:latin typeface="Times New Roman" pitchFamily="18" charset="0"/>
                    <a:cs typeface="Times New Roman" pitchFamily="18" charset="0"/>
                  </a:endParaRP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91988" y="1066800"/>
              <a:ext cx="8305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2800" b="1" dirty="0">
                  <a:solidFill>
                    <a:srgbClr val="0000CC"/>
                  </a:solidFill>
                </a:rPr>
                <a:t>Chia </a:t>
              </a:r>
              <a:r>
                <a:rPr lang="en-US" sz="2800" b="1" dirty="0" err="1">
                  <a:solidFill>
                    <a:srgbClr val="0000CC"/>
                  </a:solidFill>
                </a:rPr>
                <a:t>sẻ</a:t>
              </a:r>
              <a:r>
                <a:rPr lang="en-US" sz="2800" b="1" dirty="0">
                  <a:solidFill>
                    <a:srgbClr val="0000CC"/>
                  </a:solidFill>
                </a:rPr>
                <a:t> </a:t>
              </a:r>
              <a:r>
                <a:rPr lang="en-US" sz="2800" b="1" dirty="0" err="1">
                  <a:solidFill>
                    <a:srgbClr val="0000CC"/>
                  </a:solidFill>
                </a:rPr>
                <a:t>và</a:t>
              </a:r>
              <a:r>
                <a:rPr lang="en-US" sz="2800" b="1" dirty="0">
                  <a:solidFill>
                    <a:srgbClr val="0000CC"/>
                  </a:solidFill>
                </a:rPr>
                <a:t> </a:t>
              </a:r>
              <a:r>
                <a:rPr lang="en-US" sz="2800" b="1" dirty="0" err="1">
                  <a:solidFill>
                    <a:srgbClr val="0000CC"/>
                  </a:solidFill>
                </a:rPr>
                <a:t>đọc</a:t>
              </a:r>
              <a:r>
                <a:rPr lang="en-US" sz="2800" b="1" dirty="0">
                  <a:solidFill>
                    <a:srgbClr val="0000CC"/>
                  </a:solidFill>
                </a:rPr>
                <a:t>: </a:t>
              </a:r>
              <a:r>
                <a:rPr lang="en-US" sz="2800" b="1" dirty="0" err="1">
                  <a:solidFill>
                    <a:srgbClr val="0000CC"/>
                  </a:solidFill>
                </a:rPr>
                <a:t>Ông</a:t>
              </a:r>
              <a:r>
                <a:rPr lang="en-US" sz="2800" b="1" dirty="0">
                  <a:solidFill>
                    <a:srgbClr val="0000CC"/>
                  </a:solidFill>
                </a:rPr>
                <a:t> </a:t>
              </a:r>
              <a:r>
                <a:rPr lang="en-US" sz="2800" b="1" dirty="0" err="1">
                  <a:solidFill>
                    <a:srgbClr val="0000CC"/>
                  </a:solidFill>
                </a:rPr>
                <a:t>Trạng</a:t>
              </a:r>
              <a:r>
                <a:rPr lang="en-US" sz="2800" b="1" dirty="0">
                  <a:solidFill>
                    <a:srgbClr val="0000CC"/>
                  </a:solidFill>
                </a:rPr>
                <a:t> </a:t>
              </a:r>
              <a:r>
                <a:rPr lang="en-US" sz="2800" b="1" dirty="0" err="1">
                  <a:solidFill>
                    <a:srgbClr val="0000CC"/>
                  </a:solidFill>
                </a:rPr>
                <a:t>giỏi</a:t>
              </a:r>
              <a:r>
                <a:rPr lang="en-US" sz="2800" b="1" dirty="0">
                  <a:solidFill>
                    <a:srgbClr val="0000CC"/>
                  </a:solidFill>
                </a:rPr>
                <a:t> </a:t>
              </a:r>
              <a:r>
                <a:rPr lang="en-US" sz="2800" b="1" dirty="0" err="1">
                  <a:solidFill>
                    <a:srgbClr val="0000CC"/>
                  </a:solidFill>
                </a:rPr>
                <a:t>tính</a:t>
              </a:r>
              <a:r>
                <a:rPr lang="en-US" sz="2800" b="1" dirty="0">
                  <a:solidFill>
                    <a:srgbClr val="0000CC"/>
                  </a:solidFill>
                </a:rPr>
                <a:t> </a:t>
              </a:r>
              <a:r>
                <a:rPr lang="en-US" sz="2800" b="1" dirty="0" err="1">
                  <a:solidFill>
                    <a:srgbClr val="0000CC"/>
                  </a:solidFill>
                </a:rPr>
                <a:t>toán</a:t>
              </a:r>
              <a:r>
                <a:rPr lang="en-US" sz="2800" b="1" dirty="0">
                  <a:solidFill>
                    <a:srgbClr val="0000CC"/>
                  </a:solidFill>
                </a:rPr>
                <a:t>. </a:t>
              </a:r>
              <a:endParaRPr lang="vi-VN" sz="2800" b="1" dirty="0">
                <a:solidFill>
                  <a:srgbClr val="0000CC"/>
                </a:solidFill>
              </a:endParaRPr>
            </a:p>
            <a:p>
              <a:pPr algn="ctr" eaLnBrk="1" hangingPunct="1">
                <a:spcBef>
                  <a:spcPts val="1800"/>
                </a:spcBef>
                <a:defRPr/>
              </a:pPr>
              <a:r>
                <a:rPr lang="en-US" sz="2800" b="1" dirty="0" err="1">
                  <a:solidFill>
                    <a:srgbClr val="0000CC"/>
                  </a:solidFill>
                </a:rPr>
                <a:t>Từ</a:t>
              </a:r>
              <a:r>
                <a:rPr lang="en-US" sz="2800" b="1" dirty="0">
                  <a:solidFill>
                    <a:srgbClr val="0000CC"/>
                  </a:solidFill>
                </a:rPr>
                <a:t> </a:t>
              </a:r>
              <a:r>
                <a:rPr lang="en-US" sz="2800" b="1" dirty="0" err="1">
                  <a:solidFill>
                    <a:srgbClr val="0000CC"/>
                  </a:solidFill>
                </a:rPr>
                <a:t>có</a:t>
              </a:r>
              <a:r>
                <a:rPr lang="en-US" sz="2800" b="1" dirty="0">
                  <a:solidFill>
                    <a:srgbClr val="0000CC"/>
                  </a:solidFill>
                </a:rPr>
                <a:t> </a:t>
              </a:r>
              <a:r>
                <a:rPr lang="en-US" sz="2800" b="1" dirty="0" err="1">
                  <a:solidFill>
                    <a:srgbClr val="0000CC"/>
                  </a:solidFill>
                </a:rPr>
                <a:t>nghĩa</a:t>
              </a:r>
              <a:r>
                <a:rPr lang="en-US" sz="2800" b="1" dirty="0">
                  <a:solidFill>
                    <a:srgbClr val="0000CC"/>
                  </a:solidFill>
                </a:rPr>
                <a:t> </a:t>
              </a:r>
              <a:r>
                <a:rPr lang="en-US" sz="2800" b="1" dirty="0" err="1">
                  <a:solidFill>
                    <a:srgbClr val="0000CC"/>
                  </a:solidFill>
                </a:rPr>
                <a:t>trái</a:t>
              </a:r>
              <a:r>
                <a:rPr lang="en-US" sz="2800" b="1" dirty="0">
                  <a:solidFill>
                    <a:srgbClr val="0000CC"/>
                  </a:solidFill>
                </a:rPr>
                <a:t> </a:t>
              </a:r>
              <a:r>
                <a:rPr lang="en-US" sz="2800" b="1" dirty="0" err="1">
                  <a:solidFill>
                    <a:srgbClr val="0000CC"/>
                  </a:solidFill>
                </a:rPr>
                <a:t>ngược</a:t>
              </a:r>
              <a:r>
                <a:rPr lang="en-US" sz="2800" b="1" dirty="0">
                  <a:solidFill>
                    <a:srgbClr val="0000CC"/>
                  </a:solidFill>
                </a:rPr>
                <a:t> </a:t>
              </a:r>
              <a:r>
                <a:rPr lang="vi-VN" sz="2800" b="1" dirty="0">
                  <a:solidFill>
                    <a:srgbClr val="0000CC"/>
                  </a:solidFill>
                </a:rPr>
                <a:t>nhau</a:t>
              </a:r>
              <a:endParaRPr lang="vi-VN"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0"/>
                </a:spcBef>
                <a:defRPr/>
              </a:pP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751892"/>
            <a:ext cx="13966284" cy="677108"/>
          </a:xfrm>
          <a:prstGeom prst="rect">
            <a:avLst/>
          </a:prstGeom>
        </p:spPr>
        <p:txBody>
          <a:bodyPr wrap="square">
            <a:spAutoFit/>
          </a:bodyPr>
          <a:lstStyle/>
          <a:p>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thành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tiếng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trôi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chảy</a:t>
            </a: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bài</a:t>
            </a:r>
            <a:r>
              <a:rPr lang="en-US" sz="3800" b="1" dirty="0">
                <a:solidFill>
                  <a:srgbClr val="0000CC"/>
                </a:solidFill>
                <a:latin typeface="Times New Roman" panose="02020603050405020304" pitchFamily="18" charset="0"/>
                <a:cs typeface="Times New Roman" panose="02020603050405020304" pitchFamily="18" charset="0"/>
              </a:rPr>
              <a: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itchFamily="18" charset="0"/>
                <a:cs typeface="Times New Roman" pitchFamily="18" charset="0"/>
              </a:rPr>
              <a:t>Giọng</a:t>
            </a:r>
            <a:r>
              <a:rPr lang="en-US" sz="3800" b="1" dirty="0" smtClean="0">
                <a:solidFill>
                  <a:srgbClr val="0000CC"/>
                </a:solidFill>
                <a:latin typeface="Times New Roman" pitchFamily="18" charset="0"/>
                <a:cs typeface="Times New Roman" pitchFamily="18" charset="0"/>
              </a:rPr>
              <a:t> </a:t>
            </a:r>
            <a:r>
              <a:rPr lang="en-US" sz="3800" b="1" dirty="0">
                <a:solidFill>
                  <a:srgbClr val="0000CC"/>
                </a:solidFill>
                <a:latin typeface="Times New Roman" pitchFamily="18" charset="0"/>
                <a:cs typeface="Times New Roman" pitchFamily="18" charset="0"/>
              </a:rPr>
              <a:t>thong </a:t>
            </a:r>
            <a:r>
              <a:rPr lang="en-US" sz="3800" b="1" dirty="0" err="1">
                <a:solidFill>
                  <a:srgbClr val="0000CC"/>
                </a:solidFill>
                <a:latin typeface="Times New Roman" pitchFamily="18" charset="0"/>
                <a:cs typeface="Times New Roman" pitchFamily="18" charset="0"/>
              </a:rPr>
              <a:t>thả</a:t>
            </a:r>
            <a:r>
              <a:rPr lang="en-US" sz="3800" b="1" dirty="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trang</a:t>
            </a: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trọng</a:t>
            </a:r>
            <a:r>
              <a:rPr lang="en-US" sz="3800" b="1" dirty="0">
                <a:solidFill>
                  <a:srgbClr val="0000CC"/>
                </a:solidFill>
                <a:latin typeface="Times New Roman" pitchFamily="18" charset="0"/>
                <a:cs typeface="Times New Roman" pitchFamily="18" charset="0"/>
              </a:rPr>
              <a:t>. </a:t>
            </a:r>
          </a:p>
        </p:txBody>
      </p:sp>
      <p:sp>
        <p:nvSpPr>
          <p:cNvPr id="3" name="Rectangle 2"/>
          <p:cNvSpPr/>
          <p:nvPr/>
        </p:nvSpPr>
        <p:spPr>
          <a:xfrm>
            <a:off x="1493838" y="4724400"/>
            <a:ext cx="13578681" cy="2431435"/>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trong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đời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sống</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đến</a:t>
            </a:r>
            <a:r>
              <a:rPr lang="en-US" sz="3800" b="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bao</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nhiêu</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3: </a:t>
            </a:r>
            <a:r>
              <a:rPr lang="en-US" sz="3800" b="1" dirty="0" err="1" smtClean="0">
                <a:solidFill>
                  <a:srgbClr val="0000CC"/>
                </a:solidFill>
                <a:latin typeface="Times New Roman" pitchFamily="18" charset="0"/>
                <a:cs typeface="Times New Roman" pitchFamily="18" charset="0"/>
              </a:rPr>
              <a:t>Tiếp</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theo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cho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đến</a:t>
            </a:r>
            <a:r>
              <a:rPr lang="en-US" sz="3800" b="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nước</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Việt</a:t>
            </a:r>
            <a:r>
              <a:rPr lang="en-US" sz="3800" b="1" i="1" dirty="0" smtClean="0">
                <a:solidFill>
                  <a:srgbClr val="0000CC"/>
                </a:solidFill>
                <a:latin typeface="Times New Roman" pitchFamily="18" charset="0"/>
                <a:cs typeface="Times New Roman" pitchFamily="18" charset="0"/>
              </a:rPr>
              <a:t>.</a:t>
            </a:r>
          </a:p>
          <a:p>
            <a:r>
              <a:rPr lang="en-US" sz="3800" b="1" i="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Đoạn</a:t>
            </a:r>
            <a:r>
              <a:rPr lang="en-US" sz="3800" b="1" dirty="0" smtClean="0">
                <a:solidFill>
                  <a:srgbClr val="0000CC"/>
                </a:solidFill>
                <a:latin typeface="Times New Roman" pitchFamily="18" charset="0"/>
                <a:cs typeface="Times New Roman" pitchFamily="18" charset="0"/>
              </a:rPr>
              <a:t> 4: </a:t>
            </a:r>
            <a:r>
              <a:rPr lang="en-US" sz="3800" b="1" dirty="0" err="1" smtClean="0">
                <a:solidFill>
                  <a:srgbClr val="0000CC"/>
                </a:solidFill>
                <a:latin typeface="Times New Roman" pitchFamily="18" charset="0"/>
                <a:cs typeface="Times New Roman" pitchFamily="18" charset="0"/>
              </a:rPr>
              <a:t>Còn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lại</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050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3657600"/>
            <a:ext cx="4191000" cy="685800"/>
            <a:chOff x="1508919" y="1279064"/>
            <a:chExt cx="3733800" cy="685800"/>
          </a:xfrm>
        </p:grpSpPr>
        <p:sp>
          <p:nvSpPr>
            <p:cNvPr id="23" name="Rectangle 22"/>
            <p:cNvSpPr/>
            <p:nvPr/>
          </p:nvSpPr>
          <p:spPr>
            <a:xfrm>
              <a:off x="1508919" y="12790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196486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pres?slideindex=1&amp;slidetitle="/>
          </p:cNvPr>
          <p:cNvSpPr/>
          <p:nvPr/>
        </p:nvSpPr>
        <p:spPr>
          <a:xfrm>
            <a:off x="1585119" y="6934200"/>
            <a:ext cx="4038599"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t</a:t>
            </a:r>
            <a:r>
              <a:rPr lang="en-US" sz="3800" b="1" dirty="0" err="1" smtClean="0">
                <a:solidFill>
                  <a:srgbClr val="0000CC"/>
                </a:solidFill>
                <a:latin typeface="Times New Roman" pitchFamily="18" charset="0"/>
                <a:cs typeface="Times New Roman" pitchFamily="18" charset="0"/>
              </a:rPr>
              <a:t>rạng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nguyên</a:t>
            </a:r>
            <a:r>
              <a:rPr lang="en-US" sz="3800" b="1" dirty="0" smtClean="0">
                <a:solidFill>
                  <a:srgbClr val="0000CC"/>
                </a:solidFill>
                <a:latin typeface="Times New Roman" pitchFamily="18" charset="0"/>
                <a:cs typeface="Times New Roman" pitchFamily="18" charset="0"/>
              </a:rPr>
              <a:t>, </a:t>
            </a:r>
            <a:endParaRPr lang="en-US" sz="3800" b="1" dirty="0">
              <a:solidFill>
                <a:srgbClr val="0000CC"/>
              </a:solidFill>
              <a:latin typeface="Times New Roman" pitchFamily="18" charset="0"/>
              <a:cs typeface="Times New Roman" pitchFamily="18" charset="0"/>
            </a:endParaRPr>
          </a:p>
        </p:txBody>
      </p:sp>
      <p:grpSp>
        <p:nvGrpSpPr>
          <p:cNvPr id="5" name="Group 4"/>
          <p:cNvGrpSpPr/>
          <p:nvPr/>
        </p:nvGrpSpPr>
        <p:grpSpPr>
          <a:xfrm>
            <a:off x="1356519" y="1752600"/>
            <a:ext cx="6781801" cy="677108"/>
            <a:chOff x="1508918" y="1888664"/>
            <a:chExt cx="6172201" cy="1134632"/>
          </a:xfrm>
        </p:grpSpPr>
        <p:sp>
          <p:nvSpPr>
            <p:cNvPr id="10" name="Rectangle 9"/>
            <p:cNvSpPr/>
            <p:nvPr/>
          </p:nvSpPr>
          <p:spPr>
            <a:xfrm>
              <a:off x="1508918" y="1888664"/>
              <a:ext cx="6172201" cy="1134632"/>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3</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đọc</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và</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tìm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hiểu</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bài</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4" name="Straight Connector 3"/>
            <p:cNvCxnSpPr/>
            <p:nvPr/>
          </p:nvCxnSpPr>
          <p:spPr>
            <a:xfrm>
              <a:off x="1646078" y="2991960"/>
              <a:ext cx="5341534" cy="5798"/>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615918" y="4191000"/>
            <a:ext cx="13941217" cy="1323439"/>
          </a:xfrm>
          <a:prstGeom prst="rect">
            <a:avLst/>
          </a:prstGeom>
        </p:spPr>
        <p:txBody>
          <a:bodyPr wrap="square">
            <a:spAutoFit/>
          </a:bodyPr>
          <a:lstStyle/>
          <a:p>
            <a:r>
              <a:rPr lang="en-US" sz="3800" b="1" dirty="0" smtClean="0">
                <a:solidFill>
                  <a:srgbClr val="0000CC"/>
                </a:solidFill>
                <a:latin typeface="Times New Roman" pitchFamily="18" charset="0"/>
                <a:cs typeface="Times New Roman" pitchFamily="18" charset="0"/>
              </a:rPr>
              <a:t>    </a:t>
            </a:r>
            <a:r>
              <a:rPr lang="nl-NL" altLang="en-US" sz="4000" b="1" dirty="0" smtClean="0">
                <a:solidFill>
                  <a:srgbClr val="0000FF"/>
                </a:solidFill>
                <a:latin typeface="Times New Roman" panose="02020603050405020304" pitchFamily="18" charset="0"/>
                <a:cs typeface="Times New Roman" panose="02020603050405020304" pitchFamily="18" charset="0"/>
              </a:rPr>
              <a:t>Ông được mọi người nể phục   vì vừa học rộng  vừa có rất nhiều sáng kiến trong đời sống. </a:t>
            </a:r>
            <a:endParaRPr lang="en-US" altLang="en-US" sz="4000" b="1" dirty="0">
              <a:solidFill>
                <a:srgbClr val="0000CC"/>
              </a:solidFill>
              <a:latin typeface="Times New Roman" panose="02020603050405020304" pitchFamily="18" charset="0"/>
              <a:cs typeface="Times New Roman" panose="02020603050405020304" pitchFamily="18" charset="0"/>
            </a:endParaRPr>
          </a:p>
        </p:txBody>
      </p:sp>
      <p:sp>
        <p:nvSpPr>
          <p:cNvPr id="21" name="Rectangle 20">
            <a:hlinkClick r:id="rId3" action="ppaction://hlinkpres?slideindex=1&amp;slidetitle="/>
          </p:cNvPr>
          <p:cNvSpPr/>
          <p:nvPr/>
        </p:nvSpPr>
        <p:spPr>
          <a:xfrm>
            <a:off x="5014119" y="6942892"/>
            <a:ext cx="299607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s</a:t>
            </a:r>
            <a:r>
              <a:rPr lang="en-US" sz="3800" b="1" dirty="0" err="1" smtClean="0">
                <a:solidFill>
                  <a:srgbClr val="0000CC"/>
                </a:solidFill>
                <a:latin typeface="Times New Roman" pitchFamily="18" charset="0"/>
                <a:cs typeface="Times New Roman" pitchFamily="18" charset="0"/>
              </a:rPr>
              <a:t>ứ</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thần</a:t>
            </a:r>
            <a:r>
              <a:rPr lang="en-US" sz="3800" b="1" dirty="0" smtClean="0">
                <a:solidFill>
                  <a:srgbClr val="0000CC"/>
                </a:solidFill>
                <a:latin typeface="Times New Roman" pitchFamily="18" charset="0"/>
                <a:cs typeface="Times New Roman" pitchFamily="18" charset="0"/>
              </a:rPr>
              <a:t>, </a:t>
            </a:r>
            <a:endParaRPr lang="en-US" sz="3800" b="1" dirty="0">
              <a:solidFill>
                <a:srgbClr val="0000CC"/>
              </a:solidFill>
              <a:latin typeface="Times New Roman" pitchFamily="18" charset="0"/>
              <a:cs typeface="Times New Roman" pitchFamily="18" charset="0"/>
            </a:endParaRPr>
          </a:p>
        </p:txBody>
      </p:sp>
      <p:sp>
        <p:nvSpPr>
          <p:cNvPr id="22" name="Rectangle 21">
            <a:hlinkClick r:id="rId4" action="ppaction://hlinkpres?slideindex=1&amp;slidetitle="/>
          </p:cNvPr>
          <p:cNvSpPr/>
          <p:nvPr/>
        </p:nvSpPr>
        <p:spPr>
          <a:xfrm>
            <a:off x="7147719" y="6934200"/>
            <a:ext cx="4550970"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Trung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Hoa</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27" name="Rectangle 26"/>
          <p:cNvSpPr/>
          <p:nvPr/>
        </p:nvSpPr>
        <p:spPr>
          <a:xfrm>
            <a:off x="1507226" y="2514600"/>
            <a:ext cx="5251780" cy="677108"/>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a. Luyện đọc từ, câu</a:t>
            </a:r>
            <a:endParaRPr lang="en-US" sz="3800" b="1">
              <a:solidFill>
                <a:srgbClr val="FF0066"/>
              </a:solidFill>
              <a:latin typeface="Times New Roman" pitchFamily="18" charset="0"/>
              <a:cs typeface="Times New Roman" pitchFamily="18" charset="0"/>
            </a:endParaRPr>
          </a:p>
        </p:txBody>
      </p:sp>
      <p:sp>
        <p:nvSpPr>
          <p:cNvPr id="28" name="Rectangle 27"/>
          <p:cNvSpPr/>
          <p:nvPr/>
        </p:nvSpPr>
        <p:spPr>
          <a:xfrm>
            <a:off x="1527701" y="5867400"/>
            <a:ext cx="5251780" cy="677108"/>
          </a:xfrm>
          <a:prstGeom prst="rect">
            <a:avLst/>
          </a:prstGeom>
        </p:spPr>
        <p:txBody>
          <a:bodyPr wrap="square">
            <a:spAutoFit/>
          </a:bodyPr>
          <a:lstStyle/>
          <a:p>
            <a:pPr algn="just"/>
            <a:r>
              <a:rPr lang="en-US" sz="3800" b="1" dirty="0" smtClean="0">
                <a:solidFill>
                  <a:srgbClr val="FF0066"/>
                </a:solidFill>
                <a:latin typeface="Times New Roman" pitchFamily="18" charset="0"/>
                <a:cs typeface="Times New Roman" pitchFamily="18" charset="0"/>
              </a:rPr>
              <a:t>b. </a:t>
            </a:r>
            <a:r>
              <a:rPr lang="en-US" sz="3800" b="1" dirty="0" err="1" smtClean="0">
                <a:solidFill>
                  <a:srgbClr val="FF0066"/>
                </a:solidFill>
                <a:latin typeface="Times New Roman" pitchFamily="18" charset="0"/>
                <a:cs typeface="Times New Roman" pitchFamily="18" charset="0"/>
              </a:rPr>
              <a:t>Giải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nghĩa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từ</a:t>
            </a:r>
            <a:endParaRPr lang="en-US" sz="3800" b="1" dirty="0">
              <a:solidFill>
                <a:srgbClr val="FF0066"/>
              </a:solidFill>
              <a:latin typeface="Times New Roman" pitchFamily="18" charset="0"/>
              <a:cs typeface="Times New Roman" pitchFamily="18" charset="0"/>
            </a:endParaRPr>
          </a:p>
        </p:txBody>
      </p:sp>
      <p:sp>
        <p:nvSpPr>
          <p:cNvPr id="30" name="Rectangle 29"/>
          <p:cNvSpPr/>
          <p:nvPr/>
        </p:nvSpPr>
        <p:spPr>
          <a:xfrm>
            <a:off x="1600519" y="3222486"/>
            <a:ext cx="13548200" cy="677108"/>
          </a:xfrm>
          <a:prstGeom prst="rect">
            <a:avLst/>
          </a:prstGeom>
        </p:spPr>
        <p:txBody>
          <a:bodyPr wrap="square">
            <a:spAutoFit/>
          </a:bodyPr>
          <a:lstStyle/>
          <a:p>
            <a:r>
              <a:rPr lang="en-US" sz="3800" b="1" dirty="0" err="1" smtClean="0">
                <a:solidFill>
                  <a:srgbClr val="FF0000"/>
                </a:solidFill>
                <a:latin typeface="Times New Roman" panose="02020603050405020304" pitchFamily="18" charset="0"/>
                <a:cs typeface="Times New Roman" panose="02020603050405020304" pitchFamily="18" charset="0"/>
              </a:rPr>
              <a:t>n</a:t>
            </a:r>
            <a:r>
              <a:rPr lang="en-US" sz="3800" b="1" dirty="0" err="1" smtClean="0">
                <a:solidFill>
                  <a:srgbClr val="0000CC"/>
                </a:solidFill>
                <a:latin typeface="Times New Roman" panose="02020603050405020304" pitchFamily="18" charset="0"/>
                <a:cs typeface="Times New Roman" panose="02020603050405020304" pitchFamily="18" charset="0"/>
              </a:rPr>
              <a:t>ể</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phục</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s</a:t>
            </a:r>
            <a:r>
              <a:rPr lang="en-US" sz="3800" b="1" dirty="0" err="1" smtClean="0">
                <a:solidFill>
                  <a:srgbClr val="0000CC"/>
                </a:solidFill>
                <a:latin typeface="Times New Roman" panose="02020603050405020304" pitchFamily="18" charset="0"/>
                <a:cs typeface="Times New Roman" panose="02020603050405020304" pitchFamily="18" charset="0"/>
              </a:rPr>
              <a:t>áng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kiến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s</a:t>
            </a:r>
            <a:r>
              <a:rPr lang="en-US" sz="3800" b="1" dirty="0" err="1" smtClean="0">
                <a:solidFill>
                  <a:srgbClr val="0000CC"/>
                </a:solidFill>
                <a:latin typeface="Times New Roman" panose="02020603050405020304" pitchFamily="18" charset="0"/>
                <a:cs typeface="Times New Roman" panose="02020603050405020304" pitchFamily="18" charset="0"/>
              </a:rPr>
              <a:t>ai</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l</a:t>
            </a:r>
            <a:r>
              <a:rPr lang="en-US" sz="3800" b="1" dirty="0" err="1" smtClean="0">
                <a:solidFill>
                  <a:srgbClr val="0000CC"/>
                </a:solidFill>
                <a:latin typeface="Times New Roman" panose="02020603050405020304" pitchFamily="18" charset="0"/>
                <a:cs typeface="Times New Roman" panose="02020603050405020304" pitchFamily="18" charset="0"/>
              </a:rPr>
              <a:t>ính</a:t>
            </a:r>
            <a:endParaRPr lang="en-US" sz="3800" b="1" dirty="0">
              <a:solidFill>
                <a:srgbClr val="0000CC"/>
              </a:solidFill>
              <a:latin typeface="Times New Roman" pitchFamily="18" charset="0"/>
              <a:cs typeface="Times New Roman" pitchFamily="18" charset="0"/>
            </a:endParaRPr>
          </a:p>
        </p:txBody>
      </p:sp>
      <p:grpSp>
        <p:nvGrpSpPr>
          <p:cNvPr id="32" name="Group 31"/>
          <p:cNvGrpSpPr/>
          <p:nvPr/>
        </p:nvGrpSpPr>
        <p:grpSpPr>
          <a:xfrm>
            <a:off x="4617134" y="42893"/>
            <a:ext cx="4281060" cy="1013727"/>
            <a:chOff x="4539228" y="103852"/>
            <a:chExt cx="4208825" cy="1013727"/>
          </a:xfrm>
        </p:grpSpPr>
        <p:grpSp>
          <p:nvGrpSpPr>
            <p:cNvPr id="34" name="Group 33"/>
            <p:cNvGrpSpPr/>
            <p:nvPr/>
          </p:nvGrpSpPr>
          <p:grpSpPr>
            <a:xfrm>
              <a:off x="4539228" y="103852"/>
              <a:ext cx="4208825" cy="1013727"/>
              <a:chOff x="4539228" y="103852"/>
              <a:chExt cx="4208825" cy="1013727"/>
            </a:xfrm>
          </p:grpSpPr>
          <p:sp>
            <p:nvSpPr>
              <p:cNvPr id="36" name="TextBox 35"/>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37" name="TextBox 36"/>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35" name="Straight Connector 34"/>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4" name="Straight Connector 23"/>
          <p:cNvCxnSpPr/>
          <p:nvPr/>
        </p:nvCxnSpPr>
        <p:spPr>
          <a:xfrm flipH="1">
            <a:off x="8595519" y="4418090"/>
            <a:ext cx="176783"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2329319" y="4419600"/>
            <a:ext cx="100582" cy="3078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494936" y="5029200"/>
            <a:ext cx="176783"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629658" y="5029200"/>
            <a:ext cx="194461"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 Box 14"/>
          <p:cNvSpPr txBox="1">
            <a:spLocks noChangeArrowheads="1"/>
          </p:cNvSpPr>
          <p:nvPr/>
        </p:nvSpPr>
        <p:spPr bwMode="auto">
          <a:xfrm>
            <a:off x="3109118" y="1066800"/>
            <a:ext cx="9111678"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2800" b="1" dirty="0">
                <a:solidFill>
                  <a:srgbClr val="0000CC"/>
                </a:solidFill>
              </a:rPr>
              <a:t>Chia </a:t>
            </a:r>
            <a:r>
              <a:rPr lang="en-US" sz="2800" b="1" dirty="0" err="1">
                <a:solidFill>
                  <a:srgbClr val="0000CC"/>
                </a:solidFill>
              </a:rPr>
              <a:t>sẻ</a:t>
            </a:r>
            <a:r>
              <a:rPr lang="en-US" sz="2800" b="1" dirty="0">
                <a:solidFill>
                  <a:srgbClr val="0000CC"/>
                </a:solidFill>
              </a:rPr>
              <a:t> </a:t>
            </a:r>
            <a:r>
              <a:rPr lang="en-US" sz="2800" b="1" dirty="0" err="1">
                <a:solidFill>
                  <a:srgbClr val="0000CC"/>
                </a:solidFill>
              </a:rPr>
              <a:t>và</a:t>
            </a:r>
            <a:r>
              <a:rPr lang="en-US" sz="2800" b="1" dirty="0">
                <a:solidFill>
                  <a:srgbClr val="0000CC"/>
                </a:solidFill>
              </a:rPr>
              <a:t> </a:t>
            </a:r>
            <a:r>
              <a:rPr lang="en-US" sz="2800" b="1" dirty="0" err="1">
                <a:solidFill>
                  <a:srgbClr val="0000CC"/>
                </a:solidFill>
              </a:rPr>
              <a:t>đọc</a:t>
            </a:r>
            <a:r>
              <a:rPr lang="en-US" sz="2800" b="1" dirty="0">
                <a:solidFill>
                  <a:srgbClr val="0000CC"/>
                </a:solidFill>
              </a:rPr>
              <a:t>: </a:t>
            </a:r>
            <a:r>
              <a:rPr lang="en-US" sz="2800" b="1" dirty="0" err="1">
                <a:solidFill>
                  <a:srgbClr val="0000CC"/>
                </a:solidFill>
              </a:rPr>
              <a:t>Ông</a:t>
            </a:r>
            <a:r>
              <a:rPr lang="en-US" sz="2800" b="1" dirty="0">
                <a:solidFill>
                  <a:srgbClr val="0000CC"/>
                </a:solidFill>
              </a:rPr>
              <a:t> </a:t>
            </a:r>
            <a:r>
              <a:rPr lang="en-US" sz="2800" b="1" dirty="0" err="1">
                <a:solidFill>
                  <a:srgbClr val="0000CC"/>
                </a:solidFill>
              </a:rPr>
              <a:t>Trạng</a:t>
            </a:r>
            <a:r>
              <a:rPr lang="en-US" sz="2800" b="1" dirty="0">
                <a:solidFill>
                  <a:srgbClr val="0000CC"/>
                </a:solidFill>
              </a:rPr>
              <a:t> </a:t>
            </a:r>
            <a:r>
              <a:rPr lang="en-US" sz="2800" b="1" dirty="0" err="1">
                <a:solidFill>
                  <a:srgbClr val="0000CC"/>
                </a:solidFill>
              </a:rPr>
              <a:t>giỏi</a:t>
            </a:r>
            <a:r>
              <a:rPr lang="en-US" sz="2800" b="1" dirty="0">
                <a:solidFill>
                  <a:srgbClr val="0000CC"/>
                </a:solidFill>
              </a:rPr>
              <a:t> </a:t>
            </a:r>
            <a:r>
              <a:rPr lang="en-US" sz="2800" b="1" dirty="0" err="1">
                <a:solidFill>
                  <a:srgbClr val="0000CC"/>
                </a:solidFill>
              </a:rPr>
              <a:t>tính</a:t>
            </a:r>
            <a:r>
              <a:rPr lang="en-US" sz="2800" b="1" dirty="0">
                <a:solidFill>
                  <a:srgbClr val="0000CC"/>
                </a:solidFill>
              </a:rPr>
              <a:t> </a:t>
            </a:r>
            <a:r>
              <a:rPr lang="en-US" sz="2800" b="1" dirty="0" err="1">
                <a:solidFill>
                  <a:srgbClr val="0000CC"/>
                </a:solidFill>
              </a:rPr>
              <a:t>toán</a:t>
            </a:r>
            <a:r>
              <a:rPr lang="en-US" sz="2800" b="1" dirty="0">
                <a:solidFill>
                  <a:srgbClr val="0000CC"/>
                </a:solidFill>
              </a:rPr>
              <a:t>. </a:t>
            </a:r>
            <a:endParaRPr lang="vi-VN" sz="2800" b="1" dirty="0">
              <a:solidFill>
                <a:srgbClr val="0000CC"/>
              </a:solidFill>
            </a:endParaRPr>
          </a:p>
          <a:p>
            <a:pPr algn="ctr" eaLnBrk="1" hangingPunct="1">
              <a:spcBef>
                <a:spcPts val="1800"/>
              </a:spcBef>
              <a:defRPr/>
            </a:pPr>
            <a:r>
              <a:rPr lang="en-US" sz="2800" b="1" dirty="0" err="1">
                <a:solidFill>
                  <a:srgbClr val="0000CC"/>
                </a:solidFill>
              </a:rPr>
              <a:t>Từ</a:t>
            </a:r>
            <a:r>
              <a:rPr lang="en-US" sz="2800" b="1" dirty="0">
                <a:solidFill>
                  <a:srgbClr val="0000CC"/>
                </a:solidFill>
              </a:rPr>
              <a:t> </a:t>
            </a:r>
            <a:r>
              <a:rPr lang="en-US" sz="2800" b="1" dirty="0" err="1">
                <a:solidFill>
                  <a:srgbClr val="0000CC"/>
                </a:solidFill>
              </a:rPr>
              <a:t>có</a:t>
            </a:r>
            <a:r>
              <a:rPr lang="en-US" sz="2800" b="1" dirty="0">
                <a:solidFill>
                  <a:srgbClr val="0000CC"/>
                </a:solidFill>
              </a:rPr>
              <a:t> </a:t>
            </a:r>
            <a:r>
              <a:rPr lang="en-US" sz="2800" b="1" dirty="0" err="1">
                <a:solidFill>
                  <a:srgbClr val="0000CC"/>
                </a:solidFill>
              </a:rPr>
              <a:t>nghĩa</a:t>
            </a:r>
            <a:r>
              <a:rPr lang="en-US" sz="2800" b="1" dirty="0">
                <a:solidFill>
                  <a:srgbClr val="0000CC"/>
                </a:solidFill>
              </a:rPr>
              <a:t> </a:t>
            </a:r>
            <a:r>
              <a:rPr lang="en-US" sz="2800" b="1" dirty="0" err="1">
                <a:solidFill>
                  <a:srgbClr val="0000CC"/>
                </a:solidFill>
              </a:rPr>
              <a:t>trái</a:t>
            </a:r>
            <a:r>
              <a:rPr lang="en-US" sz="2800" b="1" dirty="0">
                <a:solidFill>
                  <a:srgbClr val="0000CC"/>
                </a:solidFill>
              </a:rPr>
              <a:t> </a:t>
            </a:r>
            <a:r>
              <a:rPr lang="en-US" sz="2800" b="1" dirty="0" err="1">
                <a:solidFill>
                  <a:srgbClr val="0000CC"/>
                </a:solidFill>
              </a:rPr>
              <a:t>ngược</a:t>
            </a:r>
            <a:r>
              <a:rPr lang="en-US" sz="2800" b="1" dirty="0">
                <a:solidFill>
                  <a:srgbClr val="0000CC"/>
                </a:solidFill>
              </a:rPr>
              <a:t> </a:t>
            </a:r>
            <a:r>
              <a:rPr lang="vi-VN" sz="2800" b="1" dirty="0">
                <a:solidFill>
                  <a:srgbClr val="0000CC"/>
                </a:solidFill>
              </a:rPr>
              <a:t>nhau</a:t>
            </a:r>
            <a:endParaRPr lang="vi-VN"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0"/>
              </a:spcBef>
              <a:defRPr/>
            </a:pP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23" name="TextBox 22"/>
          <p:cNvSpPr txBox="1"/>
          <p:nvPr/>
        </p:nvSpPr>
        <p:spPr>
          <a:xfrm>
            <a:off x="3794919" y="42893"/>
            <a:ext cx="6217536" cy="1077218"/>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H</a:t>
            </a:r>
            <a:r>
              <a:rPr lang="en-US" sz="3200" dirty="0" err="1">
                <a:solidFill>
                  <a:srgbClr val="0000CC"/>
                </a:solidFill>
                <a:latin typeface="Times New Roman" pitchFamily="18" charset="0"/>
                <a:cs typeface="Times New Roman" pitchFamily="18" charset="0"/>
              </a:rPr>
              <a:t>ai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24</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11năm </a:t>
            </a:r>
            <a:r>
              <a:rPr lang="vi-VN" sz="3200" dirty="0">
                <a:solidFill>
                  <a:srgbClr val="0000CC"/>
                </a:solidFill>
                <a:latin typeface="Times New Roman" pitchFamily="18" charset="0"/>
                <a:cs typeface="Times New Roman" pitchFamily="18" charset="0"/>
              </a:rPr>
              <a:t>2025</a:t>
            </a:r>
            <a:endParaRPr lang="en-US" sz="3200" dirty="0">
              <a:solidFill>
                <a:srgbClr val="0000CC"/>
              </a:solidFill>
              <a:latin typeface="Times New Roman" pitchFamily="18" charset="0"/>
              <a:cs typeface="Times New Roman" pitchFamily="18" charset="0"/>
            </a:endParaRPr>
          </a:p>
          <a:p>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8"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385719" y="2362200"/>
            <a:ext cx="76200" cy="6629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385719" y="2514600"/>
            <a:ext cx="10021134" cy="120032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anose="02020603050405020304" pitchFamily="18" charset="0"/>
                <a:cs typeface="Times New Roman" panose="02020603050405020304" pitchFamily="18" charset="0"/>
              </a:rPr>
              <a:t>Qua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ông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Lương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Thế</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Vinh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6385719" y="3657600"/>
            <a:ext cx="10019465" cy="1754326"/>
          </a:xfrm>
          <a:prstGeom prst="rect">
            <a:avLst/>
          </a:prstGeom>
        </p:spPr>
        <p:txBody>
          <a:bodyPr wrap="square">
            <a:spAutoFit/>
          </a:bodyPr>
          <a:lstStyle/>
          <a:p>
            <a:r>
              <a:rPr lang="en-US" sz="3600" b="1" dirty="0" smtClean="0">
                <a:solidFill>
                  <a:srgbClr val="0000CC"/>
                </a:solidFill>
                <a:latin typeface="Times New Roman" panose="02020603050405020304" pitchFamily="18" charset="0"/>
                <a:cs typeface="Times New Roman"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Ông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Lương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Thế</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rất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giỏi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nguyên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năm</a:t>
            </a:r>
            <a:r>
              <a:rPr lang="en-US" sz="3600" b="1" dirty="0">
                <a:solidFill>
                  <a:srgbClr val="0000CC"/>
                </a:solidFill>
                <a:latin typeface="Times New Roman" panose="02020603050405020304" pitchFamily="18" charset="0"/>
                <a:cs typeface="Times New Roman" panose="02020603050405020304" pitchFamily="18" charset="0"/>
              </a:rPr>
              <a:t> 21 </a:t>
            </a:r>
            <a:r>
              <a:rPr lang="en-US" sz="3600" b="1" dirty="0" err="1">
                <a:solidFill>
                  <a:srgbClr val="0000CC"/>
                </a:solidFill>
                <a:latin typeface="Times New Roman" panose="02020603050405020304" pitchFamily="18" charset="0"/>
                <a:cs typeface="Times New Roman" panose="02020603050405020304" pitchFamily="18" charset="0"/>
              </a:rPr>
              <a:t>tuổi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mọi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vừa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rộng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vừa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nhiều</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trong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sống</a:t>
            </a:r>
            <a:r>
              <a:rPr lang="en-US" sz="3600" b="1" dirty="0" smtClean="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6597628" y="5334000"/>
            <a:ext cx="9465491" cy="1200329"/>
          </a:xfrm>
          <a:prstGeom prst="rect">
            <a:avLst/>
          </a:prstGeom>
        </p:spPr>
        <p:txBody>
          <a:bodyPr wrap="square">
            <a:spAutoFit/>
          </a:bodyPr>
          <a:lstStyle/>
          <a:p>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nào</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để</a:t>
            </a:r>
            <a:endParaRPr lang="en-US" sz="3600" b="1" dirty="0" smtClean="0">
              <a:solidFill>
                <a:srgbClr val="FF0000"/>
              </a:solidFill>
              <a:latin typeface="Times New Roman" panose="02020603050405020304" pitchFamily="18" charset="0"/>
              <a:cs typeface="Times New Roman" panose="02020603050405020304" pitchFamily="18" charset="0"/>
            </a:endParaRPr>
          </a:p>
          <a:p>
            <a:r>
              <a:rPr lang="en-US" sz="3600" b="1" dirty="0" err="1" smtClean="0">
                <a:solidFill>
                  <a:srgbClr val="FF0000"/>
                </a:solidFill>
                <a:latin typeface="Times New Roman" panose="02020603050405020304" pitchFamily="18" charset="0"/>
                <a:cs typeface="Times New Roman" panose="02020603050405020304" pitchFamily="18" charset="0"/>
              </a:rPr>
              <a:t>cân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voi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6461919" y="6530876"/>
            <a:ext cx="10210801" cy="2308324"/>
          </a:xfrm>
          <a:prstGeom prst="rect">
            <a:avLst/>
          </a:prstGeom>
        </p:spPr>
        <p:txBody>
          <a:bodyPr wrap="square">
            <a:spAutoFit/>
          </a:bodyPr>
          <a:lstStyle/>
          <a:p>
            <a:r>
              <a:rPr lang="en-US" sz="3600" b="1" dirty="0" smtClean="0">
                <a:solidFill>
                  <a:srgbClr val="0000CC"/>
                </a:solidFill>
                <a:latin typeface="Times New Roman" panose="02020603050405020304" pitchFamily="18" charset="0"/>
                <a:cs typeface="Times New Roman" panose="02020603050405020304" pitchFamily="18" charset="0"/>
              </a:rPr>
              <a:t>  Ông </a:t>
            </a:r>
            <a:r>
              <a:rPr lang="en-US" sz="3600" b="1" dirty="0">
                <a:solidFill>
                  <a:srgbClr val="0000CC"/>
                </a:solidFill>
                <a:latin typeface="Times New Roman" panose="02020603050405020304" pitchFamily="18" charset="0"/>
                <a:cs typeface="Times New Roman" panose="02020603050405020304" pitchFamily="18" charset="0"/>
              </a:rPr>
              <a:t>cho voi xuống thuyền, đánh dấu mức chìm </a:t>
            </a:r>
            <a:r>
              <a:rPr lang="en-US" sz="3600" b="1" dirty="0" smtClean="0">
                <a:solidFill>
                  <a:srgbClr val="0000CC"/>
                </a:solidFill>
                <a:latin typeface="Times New Roman" panose="02020603050405020304" pitchFamily="18" charset="0"/>
                <a:cs typeface="Times New Roman" panose="02020603050405020304" pitchFamily="18" charset="0"/>
              </a:rPr>
              <a:t>của thuyền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Sau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voi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bờ</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xếp</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thuyền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thuyền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mức</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đã</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đánh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dấu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biết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voi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nặng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nhiêu</a:t>
            </a:r>
            <a:r>
              <a:rPr lang="en-US" sz="3600" b="1" dirty="0">
                <a:solidFill>
                  <a:srgbClr val="0000CC"/>
                </a:solidFill>
                <a:latin typeface="Times New Roman" panose="02020603050405020304" pitchFamily="18" charset="0"/>
                <a:cs typeface="Times New Roman" panose="02020603050405020304" pitchFamily="18" charset="0"/>
              </a:rPr>
              <a:t>.</a:t>
            </a:r>
          </a:p>
        </p:txBody>
      </p:sp>
      <p:grpSp>
        <p:nvGrpSpPr>
          <p:cNvPr id="44" name="Group 43"/>
          <p:cNvGrpSpPr/>
          <p:nvPr/>
        </p:nvGrpSpPr>
        <p:grpSpPr>
          <a:xfrm>
            <a:off x="4617134" y="42893"/>
            <a:ext cx="4281060" cy="1013727"/>
            <a:chOff x="4539228" y="103852"/>
            <a:chExt cx="4208825" cy="1013727"/>
          </a:xfrm>
        </p:grpSpPr>
        <p:grpSp>
          <p:nvGrpSpPr>
            <p:cNvPr id="47" name="Group 46"/>
            <p:cNvGrpSpPr/>
            <p:nvPr/>
          </p:nvGrpSpPr>
          <p:grpSpPr>
            <a:xfrm>
              <a:off x="4539228" y="103852"/>
              <a:ext cx="4208825" cy="1013727"/>
              <a:chOff x="4539228" y="103852"/>
              <a:chExt cx="4208825" cy="1013727"/>
            </a:xfrm>
          </p:grpSpPr>
          <p:sp>
            <p:nvSpPr>
              <p:cNvPr id="49" name="TextBox 48"/>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23"/>
          <p:cNvSpPr/>
          <p:nvPr/>
        </p:nvSpPr>
        <p:spPr>
          <a:xfrm>
            <a:off x="137319" y="3087469"/>
            <a:ext cx="6242357" cy="646331"/>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a:t>
            </a:r>
            <a:r>
              <a:rPr lang="en-US" sz="3600" b="1" dirty="0" err="1">
                <a:solidFill>
                  <a:srgbClr val="0000CC"/>
                </a:solidFill>
                <a:latin typeface="Times New Roman" panose="02020603050405020304" pitchFamily="18" charset="0"/>
                <a:cs typeface="Times New Roman" panose="02020603050405020304" pitchFamily="18" charset="0"/>
              </a:rPr>
              <a:t>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t>
            </a:r>
            <a:r>
              <a:rPr lang="en-US" sz="3600" b="1" dirty="0" err="1">
                <a:solidFill>
                  <a:srgbClr val="0000CC"/>
                </a:solidFill>
                <a:latin typeface="Times New Roman" panose="02020603050405020304" pitchFamily="18" charset="0"/>
                <a:cs typeface="Times New Roman" panose="02020603050405020304" pitchFamily="18" charset="0"/>
              </a:rPr>
              <a:t>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kiến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a:t>
            </a:r>
            <a:r>
              <a:rPr lang="en-US" sz="3600" b="1" dirty="0" err="1" smtClean="0">
                <a:solidFill>
                  <a:srgbClr val="0000CC"/>
                </a:solidFill>
                <a:latin typeface="Times New Roman" panose="02020603050405020304" pitchFamily="18" charset="0"/>
                <a:cs typeface="Times New Roman" panose="02020603050405020304" pitchFamily="18" charset="0"/>
              </a:rPr>
              <a:t>ai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a:t>
            </a:r>
            <a:r>
              <a:rPr lang="en-US" sz="3600" b="1" dirty="0" err="1">
                <a:solidFill>
                  <a:srgbClr val="0000CC"/>
                </a:solidFill>
                <a:latin typeface="Times New Roman" panose="02020603050405020304" pitchFamily="18" charset="0"/>
                <a:cs typeface="Times New Roman" panose="02020603050405020304" pitchFamily="18" charset="0"/>
              </a:rPr>
              <a:t>ính</a:t>
            </a:r>
            <a:endParaRPr lang="en-US" sz="3600" b="1" dirty="0">
              <a:solidFill>
                <a:srgbClr val="0000CC"/>
              </a:solidFill>
              <a:latin typeface="Times New Roman" pitchFamily="18" charset="0"/>
              <a:cs typeface="Times New Roman" pitchFamily="18" charset="0"/>
            </a:endParaRPr>
          </a:p>
        </p:txBody>
      </p:sp>
      <p:cxnSp>
        <p:nvCxnSpPr>
          <p:cNvPr id="25" name="Straight Connector 24"/>
          <p:cNvCxnSpPr/>
          <p:nvPr/>
        </p:nvCxnSpPr>
        <p:spPr>
          <a:xfrm flipH="1">
            <a:off x="5852319" y="4343400"/>
            <a:ext cx="176783"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 Box 14"/>
          <p:cNvSpPr txBox="1">
            <a:spLocks noChangeArrowheads="1"/>
          </p:cNvSpPr>
          <p:nvPr/>
        </p:nvSpPr>
        <p:spPr bwMode="auto">
          <a:xfrm>
            <a:off x="3109118" y="1066800"/>
            <a:ext cx="9111678"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2800" b="1" dirty="0">
                <a:solidFill>
                  <a:srgbClr val="0000CC"/>
                </a:solidFill>
              </a:rPr>
              <a:t>Chia </a:t>
            </a:r>
            <a:r>
              <a:rPr lang="en-US" sz="2800" b="1" dirty="0" err="1">
                <a:solidFill>
                  <a:srgbClr val="0000CC"/>
                </a:solidFill>
              </a:rPr>
              <a:t>sẻ</a:t>
            </a:r>
            <a:r>
              <a:rPr lang="en-US" sz="2800" b="1" dirty="0">
                <a:solidFill>
                  <a:srgbClr val="0000CC"/>
                </a:solidFill>
              </a:rPr>
              <a:t> </a:t>
            </a:r>
            <a:r>
              <a:rPr lang="en-US" sz="2800" b="1" dirty="0" err="1">
                <a:solidFill>
                  <a:srgbClr val="0000CC"/>
                </a:solidFill>
              </a:rPr>
              <a:t>và</a:t>
            </a:r>
            <a:r>
              <a:rPr lang="en-US" sz="2800" b="1" dirty="0">
                <a:solidFill>
                  <a:srgbClr val="0000CC"/>
                </a:solidFill>
              </a:rPr>
              <a:t> </a:t>
            </a:r>
            <a:r>
              <a:rPr lang="en-US" sz="2800" b="1" dirty="0" err="1">
                <a:solidFill>
                  <a:srgbClr val="0000CC"/>
                </a:solidFill>
              </a:rPr>
              <a:t>đọc</a:t>
            </a:r>
            <a:r>
              <a:rPr lang="en-US" sz="2800" b="1" dirty="0">
                <a:solidFill>
                  <a:srgbClr val="0000CC"/>
                </a:solidFill>
              </a:rPr>
              <a:t>: </a:t>
            </a:r>
            <a:r>
              <a:rPr lang="en-US" sz="2800" b="1" dirty="0" err="1">
                <a:solidFill>
                  <a:srgbClr val="0000CC"/>
                </a:solidFill>
              </a:rPr>
              <a:t>Ông</a:t>
            </a:r>
            <a:r>
              <a:rPr lang="en-US" sz="2800" b="1" dirty="0">
                <a:solidFill>
                  <a:srgbClr val="0000CC"/>
                </a:solidFill>
              </a:rPr>
              <a:t> </a:t>
            </a:r>
            <a:r>
              <a:rPr lang="en-US" sz="2800" b="1" dirty="0" err="1">
                <a:solidFill>
                  <a:srgbClr val="0000CC"/>
                </a:solidFill>
              </a:rPr>
              <a:t>Trạng</a:t>
            </a:r>
            <a:r>
              <a:rPr lang="en-US" sz="2800" b="1" dirty="0">
                <a:solidFill>
                  <a:srgbClr val="0000CC"/>
                </a:solidFill>
              </a:rPr>
              <a:t> </a:t>
            </a:r>
            <a:r>
              <a:rPr lang="en-US" sz="2800" b="1" dirty="0" err="1">
                <a:solidFill>
                  <a:srgbClr val="0000CC"/>
                </a:solidFill>
              </a:rPr>
              <a:t>giỏi</a:t>
            </a:r>
            <a:r>
              <a:rPr lang="en-US" sz="2800" b="1" dirty="0">
                <a:solidFill>
                  <a:srgbClr val="0000CC"/>
                </a:solidFill>
              </a:rPr>
              <a:t> </a:t>
            </a:r>
            <a:r>
              <a:rPr lang="en-US" sz="2800" b="1" dirty="0" err="1">
                <a:solidFill>
                  <a:srgbClr val="0000CC"/>
                </a:solidFill>
              </a:rPr>
              <a:t>tính</a:t>
            </a:r>
            <a:r>
              <a:rPr lang="en-US" sz="2800" b="1" dirty="0">
                <a:solidFill>
                  <a:srgbClr val="0000CC"/>
                </a:solidFill>
              </a:rPr>
              <a:t> </a:t>
            </a:r>
            <a:r>
              <a:rPr lang="en-US" sz="2800" b="1" dirty="0" err="1">
                <a:solidFill>
                  <a:srgbClr val="0000CC"/>
                </a:solidFill>
              </a:rPr>
              <a:t>toán</a:t>
            </a:r>
            <a:r>
              <a:rPr lang="en-US" sz="2800" b="1" dirty="0">
                <a:solidFill>
                  <a:srgbClr val="0000CC"/>
                </a:solidFill>
              </a:rPr>
              <a:t>. </a:t>
            </a:r>
            <a:endParaRPr lang="vi-VN" sz="2800" b="1" dirty="0">
              <a:solidFill>
                <a:srgbClr val="0000CC"/>
              </a:solidFill>
            </a:endParaRPr>
          </a:p>
          <a:p>
            <a:pPr algn="ctr" eaLnBrk="1" hangingPunct="1">
              <a:spcBef>
                <a:spcPts val="1800"/>
              </a:spcBef>
              <a:defRPr/>
            </a:pPr>
            <a:r>
              <a:rPr lang="en-US" sz="2800" b="1" dirty="0" err="1">
                <a:solidFill>
                  <a:srgbClr val="0000CC"/>
                </a:solidFill>
              </a:rPr>
              <a:t>Từ</a:t>
            </a:r>
            <a:r>
              <a:rPr lang="en-US" sz="2800" b="1" dirty="0">
                <a:solidFill>
                  <a:srgbClr val="0000CC"/>
                </a:solidFill>
              </a:rPr>
              <a:t> </a:t>
            </a:r>
            <a:r>
              <a:rPr lang="en-US" sz="2800" b="1" dirty="0" err="1">
                <a:solidFill>
                  <a:srgbClr val="0000CC"/>
                </a:solidFill>
              </a:rPr>
              <a:t>có</a:t>
            </a:r>
            <a:r>
              <a:rPr lang="en-US" sz="2800" b="1" dirty="0">
                <a:solidFill>
                  <a:srgbClr val="0000CC"/>
                </a:solidFill>
              </a:rPr>
              <a:t> </a:t>
            </a:r>
            <a:r>
              <a:rPr lang="en-US" sz="2800" b="1" dirty="0" err="1">
                <a:solidFill>
                  <a:srgbClr val="0000CC"/>
                </a:solidFill>
              </a:rPr>
              <a:t>nghĩa</a:t>
            </a:r>
            <a:r>
              <a:rPr lang="en-US" sz="2800" b="1" dirty="0">
                <a:solidFill>
                  <a:srgbClr val="0000CC"/>
                </a:solidFill>
              </a:rPr>
              <a:t> </a:t>
            </a:r>
            <a:r>
              <a:rPr lang="en-US" sz="2800" b="1" dirty="0" err="1">
                <a:solidFill>
                  <a:srgbClr val="0000CC"/>
                </a:solidFill>
              </a:rPr>
              <a:t>trái</a:t>
            </a:r>
            <a:r>
              <a:rPr lang="en-US" sz="2800" b="1" dirty="0">
                <a:solidFill>
                  <a:srgbClr val="0000CC"/>
                </a:solidFill>
              </a:rPr>
              <a:t> </a:t>
            </a:r>
            <a:r>
              <a:rPr lang="en-US" sz="2800" b="1" dirty="0" err="1">
                <a:solidFill>
                  <a:srgbClr val="0000CC"/>
                </a:solidFill>
              </a:rPr>
              <a:t>ngược</a:t>
            </a:r>
            <a:r>
              <a:rPr lang="en-US" sz="2800" b="1" dirty="0">
                <a:solidFill>
                  <a:srgbClr val="0000CC"/>
                </a:solidFill>
              </a:rPr>
              <a:t> </a:t>
            </a:r>
            <a:r>
              <a:rPr lang="vi-VN" sz="2800" b="1" dirty="0">
                <a:solidFill>
                  <a:srgbClr val="0000CC"/>
                </a:solidFill>
              </a:rPr>
              <a:t>nhau</a:t>
            </a:r>
            <a:endParaRPr lang="vi-VN"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0"/>
              </a:spcBef>
              <a:defRPr/>
            </a:pP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52" name="Rectangle 51"/>
          <p:cNvSpPr/>
          <p:nvPr/>
        </p:nvSpPr>
        <p:spPr>
          <a:xfrm>
            <a:off x="61119" y="4170909"/>
            <a:ext cx="7010400" cy="1754326"/>
          </a:xfrm>
          <a:prstGeom prst="rect">
            <a:avLst/>
          </a:prstGeom>
        </p:spPr>
        <p:txBody>
          <a:bodyPr wrap="square">
            <a:spAutoFit/>
          </a:bodyPr>
          <a:lstStyle/>
          <a:p>
            <a:r>
              <a:rPr lang="nl-NL" altLang="en-US" sz="3600" b="1" dirty="0" smtClean="0">
                <a:solidFill>
                  <a:srgbClr val="0000FF"/>
                </a:solidFill>
                <a:latin typeface="Times New Roman" panose="02020603050405020304" pitchFamily="18" charset="0"/>
                <a:cs typeface="Times New Roman" panose="02020603050405020304" pitchFamily="18" charset="0"/>
              </a:rPr>
              <a:t>Ông được mọi người nể phục</a:t>
            </a:r>
          </a:p>
          <a:p>
            <a:r>
              <a:rPr lang="nl-NL" altLang="en-US" sz="3600" b="1" dirty="0" smtClean="0">
                <a:solidFill>
                  <a:srgbClr val="0000FF"/>
                </a:solidFill>
                <a:latin typeface="Times New Roman" panose="02020603050405020304" pitchFamily="18" charset="0"/>
                <a:cs typeface="Times New Roman" panose="02020603050405020304" pitchFamily="18" charset="0"/>
              </a:rPr>
              <a:t>vì vừa học rộng   vừa có rất </a:t>
            </a:r>
          </a:p>
          <a:p>
            <a:r>
              <a:rPr lang="nl-NL" altLang="en-US" sz="3600" b="1" dirty="0" smtClean="0">
                <a:solidFill>
                  <a:srgbClr val="0000FF"/>
                </a:solidFill>
                <a:latin typeface="Times New Roman" panose="02020603050405020304" pitchFamily="18" charset="0"/>
                <a:cs typeface="Times New Roman" panose="02020603050405020304" pitchFamily="18" charset="0"/>
              </a:rPr>
              <a:t>nhiều sáng kiến trong đời sống</a:t>
            </a:r>
            <a:r>
              <a:rPr lang="nl-NL" altLang="en-US" sz="3600" b="1" dirty="0" smtClean="0">
                <a:solidFill>
                  <a:srgbClr val="0000CC"/>
                </a:solidFill>
                <a:latin typeface="Times New Roman" panose="02020603050405020304" pitchFamily="18" charset="0"/>
                <a:cs typeface="Times New Roman" panose="02020603050405020304" pitchFamily="18" charset="0"/>
              </a:rPr>
              <a:t>.</a:t>
            </a:r>
            <a:endParaRPr lang="en-US" alt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54" name="Straight Connector 53"/>
          <p:cNvCxnSpPr/>
          <p:nvPr/>
        </p:nvCxnSpPr>
        <p:spPr>
          <a:xfrm flipH="1">
            <a:off x="3185319" y="4910306"/>
            <a:ext cx="176783"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94919" y="42893"/>
            <a:ext cx="6217536" cy="1077218"/>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H</a:t>
            </a:r>
            <a:r>
              <a:rPr lang="en-US" sz="3200" dirty="0" err="1">
                <a:solidFill>
                  <a:srgbClr val="0000CC"/>
                </a:solidFill>
                <a:latin typeface="Times New Roman" pitchFamily="18" charset="0"/>
                <a:cs typeface="Times New Roman" pitchFamily="18" charset="0"/>
              </a:rPr>
              <a:t>ai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24</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11năm </a:t>
            </a:r>
            <a:r>
              <a:rPr lang="vi-VN" sz="3200" dirty="0">
                <a:solidFill>
                  <a:srgbClr val="0000CC"/>
                </a:solidFill>
                <a:latin typeface="Times New Roman" pitchFamily="18" charset="0"/>
                <a:cs typeface="Times New Roman" pitchFamily="18" charset="0"/>
              </a:rPr>
              <a:t>2025</a:t>
            </a:r>
            <a:endParaRPr lang="en-US" sz="3200" dirty="0">
              <a:solidFill>
                <a:srgbClr val="0000CC"/>
              </a:solidFill>
              <a:latin typeface="Times New Roman" pitchFamily="18" charset="0"/>
              <a:cs typeface="Times New Roman" pitchFamily="18" charset="0"/>
            </a:endParaRPr>
          </a:p>
          <a:p>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083757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385719" y="2362200"/>
            <a:ext cx="76200" cy="6629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385719" y="2514600"/>
            <a:ext cx="10021134" cy="1754326"/>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3</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nhiêu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trang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sách</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dirty="0"/>
          </a:p>
          <a:p>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6385719" y="3905071"/>
            <a:ext cx="10019465" cy="1200329"/>
          </a:xfrm>
          <a:prstGeom prst="rect">
            <a:avLst/>
          </a:prstGeom>
        </p:spPr>
        <p:txBody>
          <a:bodyPr wrap="square">
            <a:spAutoFit/>
          </a:bodyPr>
          <a:lstStyle/>
          <a:p>
            <a:r>
              <a:rPr lang="en-US" sz="3600" b="1" dirty="0" err="1" smtClean="0">
                <a:solidFill>
                  <a:srgbClr val="0000CC"/>
                </a:solidFill>
                <a:latin typeface="Times New Roman" panose="02020603050405020304" pitchFamily="18" charset="0"/>
                <a:cs typeface="Times New Roman" panose="02020603050405020304" pitchFamily="18" charset="0"/>
              </a:rPr>
              <a:t>Ông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lấy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cuốn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rồi</a:t>
            </a:r>
            <a:r>
              <a:rPr lang="en-US" sz="3600" b="1" dirty="0">
                <a:solidFill>
                  <a:srgbClr val="0000CC"/>
                </a:solidFill>
                <a:latin typeface="Times New Roman" panose="02020603050405020304" pitchFamily="18" charset="0"/>
                <a:cs typeface="Times New Roman" panose="02020603050405020304" pitchFamily="18" charset="0"/>
              </a:rPr>
              <a:t> chia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số</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biết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mỗi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dày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bao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nhiêu</a:t>
            </a:r>
            <a:r>
              <a:rPr lang="en-US" sz="3600" b="1" dirty="0" smtClean="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6597628" y="5181600"/>
            <a:ext cx="9465491" cy="1200329"/>
          </a:xfrm>
          <a:prstGeom prst="rect">
            <a:avLst/>
          </a:prstGeom>
        </p:spPr>
        <p:txBody>
          <a:bodyPr wrap="square">
            <a:spAutoFit/>
          </a:bodyPr>
          <a:lstStyle/>
          <a:p>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góp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Vinh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6461919" y="6551474"/>
            <a:ext cx="10210801" cy="1754326"/>
          </a:xfrm>
          <a:prstGeom prst="rect">
            <a:avLst/>
          </a:prstGeom>
        </p:spPr>
        <p:txBody>
          <a:bodyPr wrap="square">
            <a:spAutoFit/>
          </a:bodyPr>
          <a:lstStyle/>
          <a:p>
            <a:r>
              <a:rPr lang="en-US" sz="3600" b="1" dirty="0" err="1">
                <a:solidFill>
                  <a:srgbClr val="0000CC"/>
                </a:solidFill>
                <a:latin typeface="Times New Roman" panose="02020603050405020304" pitchFamily="18" charset="0"/>
                <a:cs typeface="Times New Roman" panose="02020603050405020304" pitchFamily="18" charset="0"/>
              </a:rPr>
              <a:t>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nhiều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tắc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toán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viết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quyển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dạy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tắc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tính</a:t>
            </a:r>
            <a:r>
              <a:rPr lang="en-US" sz="3600" b="1" dirty="0" smtClean="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617134" y="42893"/>
            <a:ext cx="4281060" cy="1013727"/>
            <a:chOff x="4539228" y="103852"/>
            <a:chExt cx="4208825" cy="1013727"/>
          </a:xfrm>
        </p:grpSpPr>
        <p:grpSp>
          <p:nvGrpSpPr>
            <p:cNvPr id="47" name="Group 46"/>
            <p:cNvGrpSpPr/>
            <p:nvPr/>
          </p:nvGrpSpPr>
          <p:grpSpPr>
            <a:xfrm>
              <a:off x="4539228" y="103852"/>
              <a:ext cx="4208825" cy="1013727"/>
              <a:chOff x="4539228" y="103852"/>
              <a:chExt cx="4208825" cy="1013727"/>
            </a:xfrm>
          </p:grpSpPr>
          <p:sp>
            <p:nvSpPr>
              <p:cNvPr id="49" name="TextBox 48"/>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23"/>
          <p:cNvSpPr/>
          <p:nvPr/>
        </p:nvSpPr>
        <p:spPr>
          <a:xfrm>
            <a:off x="137319" y="3087469"/>
            <a:ext cx="6242357" cy="646331"/>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a:t>
            </a:r>
            <a:r>
              <a:rPr lang="en-US" sz="3600" b="1" dirty="0" err="1">
                <a:solidFill>
                  <a:srgbClr val="0000CC"/>
                </a:solidFill>
                <a:latin typeface="Times New Roman" panose="02020603050405020304" pitchFamily="18" charset="0"/>
                <a:cs typeface="Times New Roman" panose="02020603050405020304" pitchFamily="18" charset="0"/>
              </a:rPr>
              <a:t>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t>
            </a:r>
            <a:r>
              <a:rPr lang="en-US" sz="3600" b="1" dirty="0" err="1">
                <a:solidFill>
                  <a:srgbClr val="0000CC"/>
                </a:solidFill>
                <a:latin typeface="Times New Roman" panose="02020603050405020304" pitchFamily="18" charset="0"/>
                <a:cs typeface="Times New Roman" panose="02020603050405020304" pitchFamily="18" charset="0"/>
              </a:rPr>
              <a:t>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kiến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a:t>
            </a:r>
            <a:r>
              <a:rPr lang="en-US" sz="3600" b="1" dirty="0" err="1" smtClean="0">
                <a:solidFill>
                  <a:srgbClr val="0000CC"/>
                </a:solidFill>
                <a:latin typeface="Times New Roman" panose="02020603050405020304" pitchFamily="18" charset="0"/>
                <a:cs typeface="Times New Roman" panose="02020603050405020304" pitchFamily="18" charset="0"/>
              </a:rPr>
              <a:t>ai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a:t>
            </a:r>
            <a:r>
              <a:rPr lang="en-US" sz="3600" b="1" dirty="0" err="1">
                <a:solidFill>
                  <a:srgbClr val="0000CC"/>
                </a:solidFill>
                <a:latin typeface="Times New Roman" panose="02020603050405020304" pitchFamily="18" charset="0"/>
                <a:cs typeface="Times New Roman" panose="02020603050405020304" pitchFamily="18" charset="0"/>
              </a:rPr>
              <a:t>ính</a:t>
            </a:r>
            <a:endParaRPr lang="en-US" sz="3600" b="1" dirty="0">
              <a:solidFill>
                <a:srgbClr val="0000CC"/>
              </a:solidFill>
              <a:latin typeface="Times New Roman" pitchFamily="18" charset="0"/>
              <a:cs typeface="Times New Roman" pitchFamily="18" charset="0"/>
            </a:endParaRPr>
          </a:p>
        </p:txBody>
      </p:sp>
      <p:cxnSp>
        <p:nvCxnSpPr>
          <p:cNvPr id="25" name="Straight Connector 24"/>
          <p:cNvCxnSpPr/>
          <p:nvPr/>
        </p:nvCxnSpPr>
        <p:spPr>
          <a:xfrm flipH="1">
            <a:off x="5852319" y="4343400"/>
            <a:ext cx="176783"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 Box 14"/>
          <p:cNvSpPr txBox="1">
            <a:spLocks noChangeArrowheads="1"/>
          </p:cNvSpPr>
          <p:nvPr/>
        </p:nvSpPr>
        <p:spPr bwMode="auto">
          <a:xfrm>
            <a:off x="3109118" y="1066800"/>
            <a:ext cx="9111678"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2800" b="1" dirty="0">
                <a:solidFill>
                  <a:srgbClr val="0000CC"/>
                </a:solidFill>
              </a:rPr>
              <a:t>Chia </a:t>
            </a:r>
            <a:r>
              <a:rPr lang="en-US" sz="2800" b="1" dirty="0" err="1">
                <a:solidFill>
                  <a:srgbClr val="0000CC"/>
                </a:solidFill>
              </a:rPr>
              <a:t>sẻ</a:t>
            </a:r>
            <a:r>
              <a:rPr lang="en-US" sz="2800" b="1" dirty="0">
                <a:solidFill>
                  <a:srgbClr val="0000CC"/>
                </a:solidFill>
              </a:rPr>
              <a:t> </a:t>
            </a:r>
            <a:r>
              <a:rPr lang="en-US" sz="2800" b="1" dirty="0" err="1">
                <a:solidFill>
                  <a:srgbClr val="0000CC"/>
                </a:solidFill>
              </a:rPr>
              <a:t>và</a:t>
            </a:r>
            <a:r>
              <a:rPr lang="en-US" sz="2800" b="1" dirty="0">
                <a:solidFill>
                  <a:srgbClr val="0000CC"/>
                </a:solidFill>
              </a:rPr>
              <a:t> </a:t>
            </a:r>
            <a:r>
              <a:rPr lang="en-US" sz="2800" b="1" dirty="0" err="1">
                <a:solidFill>
                  <a:srgbClr val="0000CC"/>
                </a:solidFill>
              </a:rPr>
              <a:t>đọc</a:t>
            </a:r>
            <a:r>
              <a:rPr lang="en-US" sz="2800" b="1" dirty="0">
                <a:solidFill>
                  <a:srgbClr val="0000CC"/>
                </a:solidFill>
              </a:rPr>
              <a:t>: </a:t>
            </a:r>
            <a:r>
              <a:rPr lang="en-US" sz="2800" b="1" dirty="0" err="1">
                <a:solidFill>
                  <a:srgbClr val="0000CC"/>
                </a:solidFill>
              </a:rPr>
              <a:t>Ông</a:t>
            </a:r>
            <a:r>
              <a:rPr lang="en-US" sz="2800" b="1" dirty="0">
                <a:solidFill>
                  <a:srgbClr val="0000CC"/>
                </a:solidFill>
              </a:rPr>
              <a:t> </a:t>
            </a:r>
            <a:r>
              <a:rPr lang="en-US" sz="2800" b="1" dirty="0" err="1">
                <a:solidFill>
                  <a:srgbClr val="0000CC"/>
                </a:solidFill>
              </a:rPr>
              <a:t>Trạng</a:t>
            </a:r>
            <a:r>
              <a:rPr lang="en-US" sz="2800" b="1" dirty="0">
                <a:solidFill>
                  <a:srgbClr val="0000CC"/>
                </a:solidFill>
              </a:rPr>
              <a:t> </a:t>
            </a:r>
            <a:r>
              <a:rPr lang="en-US" sz="2800" b="1" dirty="0" err="1">
                <a:solidFill>
                  <a:srgbClr val="0000CC"/>
                </a:solidFill>
              </a:rPr>
              <a:t>giỏi</a:t>
            </a:r>
            <a:r>
              <a:rPr lang="en-US" sz="2800" b="1" dirty="0">
                <a:solidFill>
                  <a:srgbClr val="0000CC"/>
                </a:solidFill>
              </a:rPr>
              <a:t> </a:t>
            </a:r>
            <a:r>
              <a:rPr lang="en-US" sz="2800" b="1" dirty="0" err="1">
                <a:solidFill>
                  <a:srgbClr val="0000CC"/>
                </a:solidFill>
              </a:rPr>
              <a:t>tính</a:t>
            </a:r>
            <a:r>
              <a:rPr lang="en-US" sz="2800" b="1" dirty="0">
                <a:solidFill>
                  <a:srgbClr val="0000CC"/>
                </a:solidFill>
              </a:rPr>
              <a:t> </a:t>
            </a:r>
            <a:r>
              <a:rPr lang="en-US" sz="2800" b="1" dirty="0" err="1">
                <a:solidFill>
                  <a:srgbClr val="0000CC"/>
                </a:solidFill>
              </a:rPr>
              <a:t>toán</a:t>
            </a:r>
            <a:r>
              <a:rPr lang="en-US" sz="2800" b="1" dirty="0">
                <a:solidFill>
                  <a:srgbClr val="0000CC"/>
                </a:solidFill>
              </a:rPr>
              <a:t>. </a:t>
            </a:r>
            <a:endParaRPr lang="vi-VN" sz="2800" b="1" dirty="0">
              <a:solidFill>
                <a:srgbClr val="0000CC"/>
              </a:solidFill>
            </a:endParaRPr>
          </a:p>
          <a:p>
            <a:pPr algn="ctr" eaLnBrk="1" hangingPunct="1">
              <a:spcBef>
                <a:spcPts val="1800"/>
              </a:spcBef>
              <a:defRPr/>
            </a:pPr>
            <a:r>
              <a:rPr lang="en-US" sz="2800" b="1" dirty="0" err="1">
                <a:solidFill>
                  <a:srgbClr val="0000CC"/>
                </a:solidFill>
              </a:rPr>
              <a:t>Từ</a:t>
            </a:r>
            <a:r>
              <a:rPr lang="en-US" sz="2800" b="1" dirty="0">
                <a:solidFill>
                  <a:srgbClr val="0000CC"/>
                </a:solidFill>
              </a:rPr>
              <a:t> </a:t>
            </a:r>
            <a:r>
              <a:rPr lang="en-US" sz="2800" b="1" dirty="0" err="1">
                <a:solidFill>
                  <a:srgbClr val="0000CC"/>
                </a:solidFill>
              </a:rPr>
              <a:t>có</a:t>
            </a:r>
            <a:r>
              <a:rPr lang="en-US" sz="2800" b="1" dirty="0">
                <a:solidFill>
                  <a:srgbClr val="0000CC"/>
                </a:solidFill>
              </a:rPr>
              <a:t> </a:t>
            </a:r>
            <a:r>
              <a:rPr lang="en-US" sz="2800" b="1" dirty="0" err="1">
                <a:solidFill>
                  <a:srgbClr val="0000CC"/>
                </a:solidFill>
              </a:rPr>
              <a:t>nghĩa</a:t>
            </a:r>
            <a:r>
              <a:rPr lang="en-US" sz="2800" b="1" dirty="0">
                <a:solidFill>
                  <a:srgbClr val="0000CC"/>
                </a:solidFill>
              </a:rPr>
              <a:t> </a:t>
            </a:r>
            <a:r>
              <a:rPr lang="en-US" sz="2800" b="1" dirty="0" err="1">
                <a:solidFill>
                  <a:srgbClr val="0000CC"/>
                </a:solidFill>
              </a:rPr>
              <a:t>trái</a:t>
            </a:r>
            <a:r>
              <a:rPr lang="en-US" sz="2800" b="1" dirty="0">
                <a:solidFill>
                  <a:srgbClr val="0000CC"/>
                </a:solidFill>
              </a:rPr>
              <a:t> </a:t>
            </a:r>
            <a:r>
              <a:rPr lang="en-US" sz="2800" b="1" dirty="0" err="1">
                <a:solidFill>
                  <a:srgbClr val="0000CC"/>
                </a:solidFill>
              </a:rPr>
              <a:t>ngược</a:t>
            </a:r>
            <a:r>
              <a:rPr lang="en-US" sz="2800" b="1" dirty="0">
                <a:solidFill>
                  <a:srgbClr val="0000CC"/>
                </a:solidFill>
              </a:rPr>
              <a:t> </a:t>
            </a:r>
            <a:r>
              <a:rPr lang="vi-VN" sz="2800" b="1" dirty="0">
                <a:solidFill>
                  <a:srgbClr val="0000CC"/>
                </a:solidFill>
              </a:rPr>
              <a:t>nhau</a:t>
            </a:r>
            <a:endParaRPr lang="vi-VN"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0"/>
              </a:spcBef>
              <a:defRPr/>
            </a:pP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52" name="Rectangle 51"/>
          <p:cNvSpPr/>
          <p:nvPr/>
        </p:nvSpPr>
        <p:spPr>
          <a:xfrm>
            <a:off x="61119" y="4170909"/>
            <a:ext cx="7010400" cy="1754326"/>
          </a:xfrm>
          <a:prstGeom prst="rect">
            <a:avLst/>
          </a:prstGeom>
        </p:spPr>
        <p:txBody>
          <a:bodyPr wrap="square">
            <a:spAutoFit/>
          </a:bodyPr>
          <a:lstStyle/>
          <a:p>
            <a:r>
              <a:rPr lang="nl-NL" altLang="en-US" sz="3600" b="1" dirty="0" smtClean="0">
                <a:solidFill>
                  <a:srgbClr val="0000FF"/>
                </a:solidFill>
                <a:latin typeface="Times New Roman" panose="02020603050405020304" pitchFamily="18" charset="0"/>
                <a:cs typeface="Times New Roman" panose="02020603050405020304" pitchFamily="18" charset="0"/>
              </a:rPr>
              <a:t>Ông được mọi người nể phục</a:t>
            </a:r>
          </a:p>
          <a:p>
            <a:r>
              <a:rPr lang="nl-NL" altLang="en-US" sz="3600" b="1" dirty="0" smtClean="0">
                <a:solidFill>
                  <a:srgbClr val="0000FF"/>
                </a:solidFill>
                <a:latin typeface="Times New Roman" panose="02020603050405020304" pitchFamily="18" charset="0"/>
                <a:cs typeface="Times New Roman" panose="02020603050405020304" pitchFamily="18" charset="0"/>
              </a:rPr>
              <a:t>vì vừa học rộng   vừa có rất </a:t>
            </a:r>
          </a:p>
          <a:p>
            <a:r>
              <a:rPr lang="nl-NL" altLang="en-US" sz="3600" b="1" dirty="0" smtClean="0">
                <a:solidFill>
                  <a:srgbClr val="0000FF"/>
                </a:solidFill>
                <a:latin typeface="Times New Roman" panose="02020603050405020304" pitchFamily="18" charset="0"/>
                <a:cs typeface="Times New Roman" panose="02020603050405020304" pitchFamily="18" charset="0"/>
              </a:rPr>
              <a:t>nhiều sáng kiến trong đời sống</a:t>
            </a:r>
            <a:r>
              <a:rPr lang="nl-NL" altLang="en-US" sz="3600" b="1" dirty="0" smtClean="0">
                <a:solidFill>
                  <a:srgbClr val="0000CC"/>
                </a:solidFill>
                <a:latin typeface="Times New Roman" panose="02020603050405020304" pitchFamily="18" charset="0"/>
                <a:cs typeface="Times New Roman" panose="02020603050405020304" pitchFamily="18" charset="0"/>
              </a:rPr>
              <a:t>.</a:t>
            </a:r>
            <a:endParaRPr lang="en-US" alt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54" name="Straight Connector 53"/>
          <p:cNvCxnSpPr/>
          <p:nvPr/>
        </p:nvCxnSpPr>
        <p:spPr>
          <a:xfrm flipH="1">
            <a:off x="3185319" y="4910306"/>
            <a:ext cx="176783"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94919" y="42893"/>
            <a:ext cx="6217536" cy="1077218"/>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H</a:t>
            </a:r>
            <a:r>
              <a:rPr lang="en-US" sz="3200" dirty="0" err="1">
                <a:solidFill>
                  <a:srgbClr val="0000CC"/>
                </a:solidFill>
                <a:latin typeface="Times New Roman" pitchFamily="18" charset="0"/>
                <a:cs typeface="Times New Roman" pitchFamily="18" charset="0"/>
              </a:rPr>
              <a:t>ai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24</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11năm </a:t>
            </a:r>
            <a:r>
              <a:rPr lang="vi-VN" sz="3200" dirty="0">
                <a:solidFill>
                  <a:srgbClr val="0000CC"/>
                </a:solidFill>
                <a:latin typeface="Times New Roman" pitchFamily="18" charset="0"/>
                <a:cs typeface="Times New Roman" pitchFamily="18" charset="0"/>
              </a:rPr>
              <a:t>2025</a:t>
            </a:r>
            <a:endParaRPr lang="en-US" sz="3200" dirty="0">
              <a:solidFill>
                <a:srgbClr val="0000CC"/>
              </a:solidFill>
              <a:latin typeface="Times New Roman" pitchFamily="18" charset="0"/>
              <a:cs typeface="Times New Roman" pitchFamily="18" charset="0"/>
            </a:endParaRPr>
          </a:p>
          <a:p>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7547875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10299</TotalTime>
  <Words>1144</Words>
  <Application>Microsoft Office PowerPoint</Application>
  <PresentationFormat>Custom</PresentationFormat>
  <Paragraphs>102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OpenSans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Windows User</cp:lastModifiedBy>
  <cp:revision>1195</cp:revision>
  <dcterms:created xsi:type="dcterms:W3CDTF">2008-09-09T22:52:10Z</dcterms:created>
  <dcterms:modified xsi:type="dcterms:W3CDTF">2025-11-19T13:25:33Z</dcterms:modified>
</cp:coreProperties>
</file>