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10" r:id="rId3"/>
    <p:sldId id="257" r:id="rId4"/>
    <p:sldId id="326" r:id="rId5"/>
    <p:sldId id="292" r:id="rId6"/>
    <p:sldId id="313" r:id="rId7"/>
    <p:sldId id="314" r:id="rId8"/>
    <p:sldId id="311" r:id="rId9"/>
    <p:sldId id="312" r:id="rId10"/>
    <p:sldId id="315" r:id="rId11"/>
    <p:sldId id="317" r:id="rId12"/>
    <p:sldId id="318" r:id="rId13"/>
    <p:sldId id="319" r:id="rId14"/>
    <p:sldId id="320" r:id="rId15"/>
    <p:sldId id="321" r:id="rId16"/>
    <p:sldId id="322" r:id="rId17"/>
    <p:sldId id="323" r:id="rId18"/>
    <p:sldId id="325" r:id="rId19"/>
    <p:sldId id="324" r:id="rId20"/>
    <p:sldId id="327" r:id="rId21"/>
    <p:sldId id="328" r:id="rId22"/>
    <p:sldId id="329" r:id="rId23"/>
    <p:sldId id="330" r:id="rId24"/>
    <p:sldId id="262" r:id="rId25"/>
    <p:sldId id="261" r:id="rId26"/>
    <p:sldId id="258" r:id="rId27"/>
    <p:sldId id="331" r:id="rId28"/>
    <p:sldId id="294" r:id="rId29"/>
    <p:sldId id="332" r:id="rId30"/>
    <p:sldId id="334" r:id="rId31"/>
    <p:sldId id="333" r:id="rId32"/>
    <p:sldId id="337" r:id="rId33"/>
    <p:sldId id="335" r:id="rId34"/>
    <p:sldId id="336" r:id="rId35"/>
    <p:sldId id="316" r:id="rId36"/>
  </p:sldIdLst>
  <p:sldSz cx="18288000" cy="10287000"/>
  <p:notesSz cx="6858000" cy="9144000"/>
  <p:embeddedFontLst>
    <p:embeddedFont>
      <p:font typeface="Calibri" panose="020F0502020204030204" pitchFamily="34" charset="0"/>
      <p:regular r:id="rId37"/>
      <p:bold r:id="rId38"/>
      <p:italic r:id="rId39"/>
      <p:boldItalic r:id="rId40"/>
    </p:embeddedFont>
    <p:embeddedFont>
      <p:font typeface="Nunito" panose="020B060402020202020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99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60" d="100"/>
          <a:sy n="60" d="100"/>
        </p:scale>
        <p:origin x="56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9T14:59:49.63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82 469,'47'-1,"58"3,-103-2,1 0,-1 0,0 1,1-1,-1 1,0 0,0 0,1 0,-1 0,0 0,0 0,0 0,0 1,0-1,0 1,-1-1,1 1,0 0,-1-1,0 1,1 0,-1 0,0 0,0 1,0-1,0 0,0 0,0 0,-1 1,1-1,-1 0,0 1,1-1,-1 0,0 1,0-1,-1 1,1-1,0 0,-1 1,0-1,-1 3,2-1,-1-1,0 1,0-1,-1 0,1 0,-1 1,0-1,0 0,0 0,0-1,0 1,0 0,-1-1,1 1,-1-1,0 0,0 0,0 0,0 0,0 0,0-1,0 0,-1 1,1-1,0 0,-1-1,-6 2,4-3,0 0,0 0,0-1,0 0,0 0,1-1,-1 1,1-1,0 0,-1-1,1 1,1-1,-1 0,0 0,1 0,-6-9,-2-2,1-1,1 0,-17-34,25 45,-1 0,0 0,0 0,0 1,-5-6,8 10,0-1,-1 1,1 0,-1-1,1 1,-1-1,1 1,0 0,-1 0,1-1,-1 1,0 0,1 0,-1-1,1 1,-1 0,1 0,-1 0,1 0,-1 0,0 0,1 0,-2 0,1 1,1-1,-1 1,0 0,0 0,1-1,-1 1,0 0,1 0,-1 0,1 0,-1-1,1 1,0 0,-1 0,1 0,0 0,-1 0,1 0,0 1,-3 17,1 1,0 32,2-43,0-89,4-149,-4 228,13-110,-12 103,1-1,0 1,1 0,-1 0,1 1,1-1,0 0,0 1,0 0,11-13,-12 18,0 0,0 0,1 0,-1 1,1-1,-1 1,1 0,-1 0,1 0,0 0,0 1,-1-1,1 1,0 0,0 0,0 0,-1 1,1 0,0-1,6 3,-4-1,0 0,0 0,-1 0,1 0,0 1,-1 0,0 0,1 1,-1 0,-1 0,9 7,-9-4,1 0,-2 1,1-1,-1 1,0-1,0 1,-1 0,0 0,-1 0,0 0,0 9,1 17,-6 46,2-34,-2 341,4-295,1-85,-1 0,-1 1,1-1,-1 0,-1 0,1 0,-1 0,-6 14,6-18,0 0,0 0,0 0,0 0,-1-1,0 1,1-1,-1 1,0-1,0 0,0 0,-1 0,1 0,0-1,-1 0,1 1,-1-1,1 0,-6 0,-21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20T01:45:22.111"/>
    </inkml:context>
    <inkml:brush xml:id="br0">
      <inkml:brushProperty name="width" value="0.1" units="cm"/>
      <inkml:brushProperty name="height" value="0.1" units="cm"/>
      <inkml:brushProperty name="color" value="#E71224"/>
    </inkml:brush>
  </inkml:definitions>
  <inkml:trace contextRef="#ctx0" brushRef="#br0">1012 2 24575,'-75'-2'0,"-71"3"0,130 0 0,-1 1 0,1 0 0,0 2 0,0 0 0,0 1 0,-23 10 0,1 3 0,5-4 0,1 2 0,1 2 0,-51 36 0,45-27 0,27-21 0,0 1 0,1 0 0,0 0 0,-10 11 0,-26 26 0,32-33 0,1 0 0,1 1 0,-15 20 0,-9 14 0,21-28 0,0 1 0,1 0 0,-17 36 0,-37 74 0,38-77 0,22-39 0,2 0 0,0 0 0,0 1 0,1-1 0,1 1 0,0 0 0,-1 24 0,5 105 0,1-80 0,-3 55 0,5 86 0,-2-191 0,1 0 0,0 0 0,1-1 0,1 1 0,0-1 0,0 0 0,10 15 0,13 29 0,-18-36 0,1 0 0,1 0 0,0-1 0,2-1 0,0 0 0,1-1 0,0 0 0,2-1 0,0-1 0,1-1 0,0 0 0,20 10 0,-2-1 0,-11-5 0,1-2 0,0 0 0,2-2 0,39 15 0,21 4 0,-66-23 0,1-1 0,0-1 0,1-1 0,0-1 0,48 6 0,-23-10 0,-24-2 0,1 1 0,-1 2 0,36 7 0,-22-1 0,0-2 0,75 3 0,81-11 0,-81-1 0,-106 2 0,0 0 0,0-1 0,0 0 0,0 0 0,0-1 0,0 0 0,-1 0 0,1-1 0,-1 0 0,1 0 0,-1 0 0,0-1 0,0-1 0,7-5 0,-5 3 0,0 0 0,-1-1 0,1-1 0,-2 1 0,1-1 0,-1 0 0,-1-1 0,1 0 0,-2 0 0,1 0 0,-1 0 0,-1-1 0,4-14 0,3 0 0,0 0 0,26-39 0,-26 46 0,-5 6 0,0-1 0,-1 1 0,0-1 0,4-22 0,-6 22 0,1 0 0,0 0 0,1 1 0,0-1 0,9-14 0,-7 14 0,0-1 0,0 1 0,-1-2 0,-1 1 0,-1 0 0,0-1 0,-1 0 0,3-27 0,-3-9 0,-5-66 0,0 43 0,3-25 0,-5-84 0,0 160 0,-1-1 0,-1 1 0,-1 1 0,-2-1 0,0 1 0,-1 0 0,-18-27 0,13 22 0,1-1 0,1 0 0,-13-44 0,17 42 0,-1 1 0,-2 0 0,-1 1 0,-21-36 0,29 57 0,0 0 0,0 0 0,-1 1 0,0 0 0,0 0 0,-1 0 0,1 1 0,-13-7 0,-63-32 0,69 38 0,-5-1 0,-1 0 0,0 2 0,-1 0 0,0 1 0,1 1 0,-35-1 0,20 2 0,-41-9 0,14-3-455,0-3 0,-63-27 0,94 31-6371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05155E8-F1BE-07AC-1199-C1C51F9F0C90}"/>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Hình chữ nhật 7">
            <a:extLst>
              <a:ext uri="{FF2B5EF4-FFF2-40B4-BE49-F238E27FC236}">
                <a16:creationId xmlns:a16="http://schemas.microsoft.com/office/drawing/2014/main" id="{8ABAF654-81B2-D95E-FB2A-450F2995E06D}"/>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9" name="Hình ảnh 8">
            <a:extLst>
              <a:ext uri="{FF2B5EF4-FFF2-40B4-BE49-F238E27FC236}">
                <a16:creationId xmlns:a16="http://schemas.microsoft.com/office/drawing/2014/main" id="{89F0DC2F-4B89-E77E-2590-D2CC3B2194D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781281" y="-2005"/>
            <a:ext cx="3599695" cy="35996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8.svg"/><Relationship Id="rId3" Type="http://schemas.openxmlformats.org/officeDocument/2006/relationships/image" Target="../media/image3.svg"/><Relationship Id="rId21" Type="http://schemas.openxmlformats.org/officeDocument/2006/relationships/image" Target="../media/image12.pn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13.png"/><Relationship Id="rId10" Type="http://schemas.openxmlformats.org/officeDocument/2006/relationships/image" Target="../media/image6.png"/><Relationship Id="rId19"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22.svg"/></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4.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4.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19.png"/><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19.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19.png"/><Relationship Id="rId4" Type="http://schemas.openxmlformats.org/officeDocument/2006/relationships/image" Target="../media/image32.sv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4.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32.svg"/><Relationship Id="rId7" Type="http://schemas.openxmlformats.org/officeDocument/2006/relationships/image" Target="../media/image40.svg"/><Relationship Id="rId12"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19.png"/><Relationship Id="rId4" Type="http://schemas.openxmlformats.org/officeDocument/2006/relationships/image" Target="../media/image32.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svg"/><Relationship Id="rId18" Type="http://schemas.openxmlformats.org/officeDocument/2006/relationships/image" Target="../media/image4.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0.png"/><Relationship Id="rId17" Type="http://schemas.openxmlformats.org/officeDocument/2006/relationships/image" Target="../media/image9.svg"/><Relationship Id="rId2" Type="http://schemas.openxmlformats.org/officeDocument/2006/relationships/image" Target="../media/image14.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8.png"/><Relationship Id="rId19" Type="http://schemas.openxmlformats.org/officeDocument/2006/relationships/image" Target="../media/image7.svg"/><Relationship Id="rId4" Type="http://schemas.openxmlformats.org/officeDocument/2006/relationships/image" Target="../media/image15.png"/><Relationship Id="rId9" Type="http://schemas.openxmlformats.org/officeDocument/2006/relationships/image" Target="../media/image11.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svg"/><Relationship Id="rId18" Type="http://schemas.openxmlformats.org/officeDocument/2006/relationships/image" Target="../media/image4.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0.png"/><Relationship Id="rId17" Type="http://schemas.openxmlformats.org/officeDocument/2006/relationships/image" Target="../media/image9.svg"/><Relationship Id="rId2" Type="http://schemas.openxmlformats.org/officeDocument/2006/relationships/image" Target="../media/image14.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8.png"/><Relationship Id="rId19" Type="http://schemas.openxmlformats.org/officeDocument/2006/relationships/image" Target="../media/image7.svg"/><Relationship Id="rId4" Type="http://schemas.openxmlformats.org/officeDocument/2006/relationships/image" Target="../media/image15.png"/><Relationship Id="rId9" Type="http://schemas.openxmlformats.org/officeDocument/2006/relationships/image" Target="../media/image11.svg"/><Relationship Id="rId1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svg"/><Relationship Id="rId18" Type="http://schemas.openxmlformats.org/officeDocument/2006/relationships/image" Target="../media/image4.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0.png"/><Relationship Id="rId17" Type="http://schemas.openxmlformats.org/officeDocument/2006/relationships/image" Target="../media/image9.svg"/><Relationship Id="rId2" Type="http://schemas.openxmlformats.org/officeDocument/2006/relationships/image" Target="../media/image14.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8.png"/><Relationship Id="rId19" Type="http://schemas.openxmlformats.org/officeDocument/2006/relationships/image" Target="../media/image7.svg"/><Relationship Id="rId4" Type="http://schemas.openxmlformats.org/officeDocument/2006/relationships/image" Target="../media/image15.png"/><Relationship Id="rId9" Type="http://schemas.openxmlformats.org/officeDocument/2006/relationships/image" Target="../media/image11.svg"/><Relationship Id="rId1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6.jpg"/><Relationship Id="rId12"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microsoft.com/office/2007/relationships/hdphoto" Target="../media/hdphoto2.wdp"/><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audio" Target="../media/media3.mp3"/><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6.jpg"/><Relationship Id="rId12"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microsoft.com/office/2007/relationships/hdphoto" Target="../media/hdphoto2.wdp"/><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audio" Target="../media/media3.mp3"/><Relationship Id="rId9"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6.jpg"/><Relationship Id="rId12"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microsoft.com/office/2007/relationships/hdphoto" Target="../media/hdphoto2.wdp"/><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audio" Target="../media/media3.mp3"/><Relationship Id="rId9"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4.png"/><Relationship Id="rId3" Type="http://schemas.microsoft.com/office/2007/relationships/media" Target="../media/media3.mp3"/><Relationship Id="rId7" Type="http://schemas.openxmlformats.org/officeDocument/2006/relationships/image" Target="../media/image36.jpg"/><Relationship Id="rId12" Type="http://schemas.openxmlformats.org/officeDocument/2006/relationships/image" Target="../media/image3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microsoft.com/office/2007/relationships/hdphoto" Target="../media/hdphoto2.wdp"/><Relationship Id="rId5" Type="http://schemas.openxmlformats.org/officeDocument/2006/relationships/slideLayout" Target="../slideLayouts/slideLayout7.xml"/><Relationship Id="rId10" Type="http://schemas.openxmlformats.org/officeDocument/2006/relationships/image" Target="../media/image38.png"/><Relationship Id="rId4" Type="http://schemas.openxmlformats.org/officeDocument/2006/relationships/audio" Target="../media/media3.mp3"/><Relationship Id="rId9"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svg"/><Relationship Id="rId18" Type="http://schemas.openxmlformats.org/officeDocument/2006/relationships/image" Target="../media/image4.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0.png"/><Relationship Id="rId17" Type="http://schemas.openxmlformats.org/officeDocument/2006/relationships/image" Target="../media/image9.svg"/><Relationship Id="rId2" Type="http://schemas.openxmlformats.org/officeDocument/2006/relationships/image" Target="../media/image14.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8.png"/><Relationship Id="rId19" Type="http://schemas.openxmlformats.org/officeDocument/2006/relationships/image" Target="../media/image7.svg"/><Relationship Id="rId4" Type="http://schemas.openxmlformats.org/officeDocument/2006/relationships/image" Target="../media/image15.png"/><Relationship Id="rId9" Type="http://schemas.openxmlformats.org/officeDocument/2006/relationships/image" Target="../media/image11.svg"/><Relationship Id="rId1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4.sv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2.svg"/><Relationship Id="rId7"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4.svg"/><Relationship Id="rId10" Type="http://schemas.openxmlformats.org/officeDocument/2006/relationships/image" Target="../media/image43.png"/><Relationship Id="rId4" Type="http://schemas.openxmlformats.org/officeDocument/2006/relationships/image" Target="../media/image19.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sv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0.png"/><Relationship Id="rId2" Type="http://schemas.openxmlformats.org/officeDocument/2006/relationships/image" Target="../media/image14.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11.sv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2.svg"/><Relationship Id="rId7" Type="http://schemas.openxmlformats.org/officeDocument/2006/relationships/customXml" Target="../ink/ink2.xm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4.sv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4.sv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svg"/><Relationship Id="rId18" Type="http://schemas.openxmlformats.org/officeDocument/2006/relationships/image" Target="../media/image4.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0.png"/><Relationship Id="rId17" Type="http://schemas.openxmlformats.org/officeDocument/2006/relationships/image" Target="../media/image9.svg"/><Relationship Id="rId2" Type="http://schemas.openxmlformats.org/officeDocument/2006/relationships/image" Target="../media/image14.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8.png"/><Relationship Id="rId19" Type="http://schemas.openxmlformats.org/officeDocument/2006/relationships/image" Target="../media/image7.svg"/><Relationship Id="rId4" Type="http://schemas.openxmlformats.org/officeDocument/2006/relationships/image" Target="../media/image15.png"/><Relationship Id="rId9" Type="http://schemas.openxmlformats.org/officeDocument/2006/relationships/image" Target="../media/image11.svg"/><Relationship Id="rId1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svg"/><Relationship Id="rId7"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4.svg"/><Relationship Id="rId10" Type="http://schemas.openxmlformats.org/officeDocument/2006/relationships/image" Target="../media/image50.png"/><Relationship Id="rId4" Type="http://schemas.openxmlformats.org/officeDocument/2006/relationships/image" Target="../media/image19.png"/><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34.svg"/><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svg"/><Relationship Id="rId7" Type="http://schemas.openxmlformats.org/officeDocument/2006/relationships/image" Target="../media/image34.svg"/><Relationship Id="rId12"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7.svg"/><Relationship Id="rId5" Type="http://schemas.openxmlformats.org/officeDocument/2006/relationships/image" Target="../media/image32.svg"/><Relationship Id="rId10" Type="http://schemas.openxmlformats.org/officeDocument/2006/relationships/image" Target="../media/image4.png"/><Relationship Id="rId4" Type="http://schemas.openxmlformats.org/officeDocument/2006/relationships/image" Target="../media/image18.png"/><Relationship Id="rId9"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8.svg"/><Relationship Id="rId18" Type="http://schemas.openxmlformats.org/officeDocument/2006/relationships/image" Target="../media/image4.png"/><Relationship Id="rId3" Type="http://schemas.openxmlformats.org/officeDocument/2006/relationships/image" Target="../media/image25.svg"/><Relationship Id="rId7" Type="http://schemas.openxmlformats.org/officeDocument/2006/relationships/image" Target="../media/image29.svg"/><Relationship Id="rId12" Type="http://schemas.openxmlformats.org/officeDocument/2006/relationships/image" Target="../media/image10.png"/><Relationship Id="rId17" Type="http://schemas.openxmlformats.org/officeDocument/2006/relationships/image" Target="../media/image9.svg"/><Relationship Id="rId2" Type="http://schemas.openxmlformats.org/officeDocument/2006/relationships/image" Target="../media/image14.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15.svg"/><Relationship Id="rId5" Type="http://schemas.openxmlformats.org/officeDocument/2006/relationships/image" Target="../media/image27.svg"/><Relationship Id="rId15" Type="http://schemas.openxmlformats.org/officeDocument/2006/relationships/image" Target="../media/image20.svg"/><Relationship Id="rId10" Type="http://schemas.openxmlformats.org/officeDocument/2006/relationships/image" Target="../media/image8.png"/><Relationship Id="rId19" Type="http://schemas.openxmlformats.org/officeDocument/2006/relationships/image" Target="../media/image7.svg"/><Relationship Id="rId4" Type="http://schemas.openxmlformats.org/officeDocument/2006/relationships/image" Target="../media/image15.png"/><Relationship Id="rId9" Type="http://schemas.openxmlformats.org/officeDocument/2006/relationships/image" Target="../media/image11.svg"/><Relationship Id="rId1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34.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4.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4.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40.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7491037"/>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673802" y="6156981"/>
            <a:ext cx="4130019" cy="4130019"/>
          </a:xfrm>
          <a:custGeom>
            <a:avLst/>
            <a:gdLst/>
            <a:ahLst/>
            <a:cxnLst/>
            <a:rect l="l" t="t" r="r" b="b"/>
            <a:pathLst>
              <a:path w="4130019" h="4130019">
                <a:moveTo>
                  <a:pt x="0" y="0"/>
                </a:moveTo>
                <a:lnTo>
                  <a:pt x="4130019" y="0"/>
                </a:lnTo>
                <a:lnTo>
                  <a:pt x="4130019" y="4130019"/>
                </a:lnTo>
                <a:lnTo>
                  <a:pt x="0" y="41300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2918406" y="423880"/>
            <a:ext cx="4929022" cy="3154574"/>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6" name="Freeform 6"/>
          <p:cNvSpPr/>
          <p:nvPr/>
        </p:nvSpPr>
        <p:spPr>
          <a:xfrm>
            <a:off x="7159167" y="8250095"/>
            <a:ext cx="1235380" cy="781659"/>
          </a:xfrm>
          <a:custGeom>
            <a:avLst/>
            <a:gdLst/>
            <a:ahLst/>
            <a:cxnLst/>
            <a:rect l="l" t="t" r="r" b="b"/>
            <a:pathLst>
              <a:path w="1235380" h="781659">
                <a:moveTo>
                  <a:pt x="0" y="0"/>
                </a:moveTo>
                <a:lnTo>
                  <a:pt x="1235379" y="0"/>
                </a:lnTo>
                <a:lnTo>
                  <a:pt x="1235379" y="781658"/>
                </a:lnTo>
                <a:lnTo>
                  <a:pt x="0" y="78165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7" name="Freeform 7"/>
          <p:cNvSpPr/>
          <p:nvPr/>
        </p:nvSpPr>
        <p:spPr>
          <a:xfrm flipH="1">
            <a:off x="391207" y="9419589"/>
            <a:ext cx="1029927" cy="651663"/>
          </a:xfrm>
          <a:custGeom>
            <a:avLst/>
            <a:gdLst/>
            <a:ahLst/>
            <a:cxnLst/>
            <a:rect l="l" t="t" r="r" b="b"/>
            <a:pathLst>
              <a:path w="1029927" h="651663">
                <a:moveTo>
                  <a:pt x="1029927" y="0"/>
                </a:moveTo>
                <a:lnTo>
                  <a:pt x="0" y="0"/>
                </a:lnTo>
                <a:lnTo>
                  <a:pt x="0" y="651663"/>
                </a:lnTo>
                <a:lnTo>
                  <a:pt x="1029927" y="651663"/>
                </a:lnTo>
                <a:lnTo>
                  <a:pt x="1029927"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8" name="Freeform 8"/>
          <p:cNvSpPr/>
          <p:nvPr/>
        </p:nvSpPr>
        <p:spPr>
          <a:xfrm>
            <a:off x="6207282" y="-1650303"/>
            <a:ext cx="5952975" cy="2727545"/>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12">
              <a:alphaModFix amt="60000"/>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9" name="Freeform 9"/>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6">
              <a:alphaModFix amt="60000"/>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flipH="1">
            <a:off x="17084330" y="6282369"/>
            <a:ext cx="4130019" cy="4130019"/>
          </a:xfrm>
          <a:custGeom>
            <a:avLst/>
            <a:gdLst/>
            <a:ahLst/>
            <a:cxnLst/>
            <a:rect l="l" t="t" r="r" b="b"/>
            <a:pathLst>
              <a:path w="4130019" h="4130019">
                <a:moveTo>
                  <a:pt x="4130019" y="0"/>
                </a:moveTo>
                <a:lnTo>
                  <a:pt x="0" y="0"/>
                </a:lnTo>
                <a:lnTo>
                  <a:pt x="0" y="4130019"/>
                </a:lnTo>
                <a:lnTo>
                  <a:pt x="4130019" y="4130019"/>
                </a:lnTo>
                <a:lnTo>
                  <a:pt x="413001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16940216" y="9121312"/>
            <a:ext cx="1137295" cy="719598"/>
          </a:xfrm>
          <a:custGeom>
            <a:avLst/>
            <a:gdLst/>
            <a:ahLst/>
            <a:cxnLst/>
            <a:rect l="l" t="t" r="r" b="b"/>
            <a:pathLst>
              <a:path w="1137295" h="719598">
                <a:moveTo>
                  <a:pt x="0" y="0"/>
                </a:moveTo>
                <a:lnTo>
                  <a:pt x="1137295" y="0"/>
                </a:lnTo>
                <a:lnTo>
                  <a:pt x="1137295" y="719597"/>
                </a:lnTo>
                <a:lnTo>
                  <a:pt x="0" y="71959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2"/>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4">
              <a:alphaModFix amt="60000"/>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3" name="Freeform 13"/>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4">
              <a:alphaModFix amt="60000"/>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18" name="Hộp Văn bản 17">
            <a:extLst>
              <a:ext uri="{FF2B5EF4-FFF2-40B4-BE49-F238E27FC236}">
                <a16:creationId xmlns:a16="http://schemas.microsoft.com/office/drawing/2014/main" id="{DDC94133-C4B8-82E5-38C9-758264228BC9}"/>
              </a:ext>
            </a:extLst>
          </p:cNvPr>
          <p:cNvSpPr txBox="1">
            <a:spLocks noChangeAspect="1"/>
          </p:cNvSpPr>
          <p:nvPr/>
        </p:nvSpPr>
        <p:spPr>
          <a:xfrm>
            <a:off x="10022332" y="1322792"/>
            <a:ext cx="2755849" cy="956350"/>
          </a:xfrm>
          <a:custGeom>
            <a:avLst/>
            <a:gdLst/>
            <a:ahLst/>
            <a:cxnLst/>
            <a:rect l="l" t="t" r="r" b="b"/>
            <a:pathLst>
              <a:path w="2755849" h="956350">
                <a:moveTo>
                  <a:pt x="1827657" y="678373"/>
                </a:moveTo>
                <a:cubicBezTo>
                  <a:pt x="1751254" y="678373"/>
                  <a:pt x="1698219" y="684265"/>
                  <a:pt x="1668552" y="696051"/>
                </a:cubicBezTo>
                <a:cubicBezTo>
                  <a:pt x="1638884" y="707836"/>
                  <a:pt x="1624050" y="729173"/>
                  <a:pt x="1624050" y="760059"/>
                </a:cubicBezTo>
                <a:cubicBezTo>
                  <a:pt x="1624050" y="786881"/>
                  <a:pt x="1633398" y="808827"/>
                  <a:pt x="1652092" y="825896"/>
                </a:cubicBezTo>
                <a:cubicBezTo>
                  <a:pt x="1670787" y="842965"/>
                  <a:pt x="1696796" y="851499"/>
                  <a:pt x="1730121" y="851499"/>
                </a:cubicBezTo>
                <a:cubicBezTo>
                  <a:pt x="1769948" y="851499"/>
                  <a:pt x="1803070" y="837681"/>
                  <a:pt x="1829486" y="810046"/>
                </a:cubicBezTo>
                <a:cubicBezTo>
                  <a:pt x="1855902" y="782411"/>
                  <a:pt x="1869110" y="747461"/>
                  <a:pt x="1869110" y="705195"/>
                </a:cubicBezTo>
                <a:lnTo>
                  <a:pt x="1869110" y="678373"/>
                </a:lnTo>
                <a:close/>
                <a:moveTo>
                  <a:pt x="1040587" y="451601"/>
                </a:moveTo>
                <a:cubicBezTo>
                  <a:pt x="995070" y="451601"/>
                  <a:pt x="958494" y="467654"/>
                  <a:pt x="930859" y="499760"/>
                </a:cubicBezTo>
                <a:cubicBezTo>
                  <a:pt x="903224" y="531865"/>
                  <a:pt x="889406" y="580430"/>
                  <a:pt x="889406" y="645454"/>
                </a:cubicBezTo>
                <a:cubicBezTo>
                  <a:pt x="889406" y="709665"/>
                  <a:pt x="903224" y="758230"/>
                  <a:pt x="930859" y="791149"/>
                </a:cubicBezTo>
                <a:cubicBezTo>
                  <a:pt x="958494" y="824067"/>
                  <a:pt x="995070" y="840526"/>
                  <a:pt x="1040587" y="840526"/>
                </a:cubicBezTo>
                <a:cubicBezTo>
                  <a:pt x="1086104" y="840526"/>
                  <a:pt x="1122680" y="824067"/>
                  <a:pt x="1150315" y="791149"/>
                </a:cubicBezTo>
                <a:cubicBezTo>
                  <a:pt x="1177950" y="758230"/>
                  <a:pt x="1191768" y="709665"/>
                  <a:pt x="1191768" y="645454"/>
                </a:cubicBezTo>
                <a:cubicBezTo>
                  <a:pt x="1191768" y="580430"/>
                  <a:pt x="1177950" y="531865"/>
                  <a:pt x="1150315" y="499760"/>
                </a:cubicBezTo>
                <a:cubicBezTo>
                  <a:pt x="1122680" y="467654"/>
                  <a:pt x="1086104" y="451601"/>
                  <a:pt x="1040587" y="451601"/>
                </a:cubicBezTo>
                <a:close/>
                <a:moveTo>
                  <a:pt x="2544928" y="335777"/>
                </a:moveTo>
                <a:cubicBezTo>
                  <a:pt x="2685542" y="335777"/>
                  <a:pt x="2755849" y="417464"/>
                  <a:pt x="2755849" y="580837"/>
                </a:cubicBezTo>
                <a:lnTo>
                  <a:pt x="2755849" y="875883"/>
                </a:lnTo>
                <a:cubicBezTo>
                  <a:pt x="2755849" y="927902"/>
                  <a:pt x="2730652" y="953912"/>
                  <a:pt x="2680259" y="953912"/>
                </a:cubicBezTo>
                <a:cubicBezTo>
                  <a:pt x="2629052" y="953912"/>
                  <a:pt x="2603449" y="927902"/>
                  <a:pt x="2603449" y="875883"/>
                </a:cubicBezTo>
                <a:lnTo>
                  <a:pt x="2603449" y="588152"/>
                </a:lnTo>
                <a:cubicBezTo>
                  <a:pt x="2603449" y="541822"/>
                  <a:pt x="2594711" y="508091"/>
                  <a:pt x="2577236" y="486958"/>
                </a:cubicBezTo>
                <a:cubicBezTo>
                  <a:pt x="2559761" y="465825"/>
                  <a:pt x="2532736" y="455259"/>
                  <a:pt x="2496160" y="455259"/>
                </a:cubicBezTo>
                <a:cubicBezTo>
                  <a:pt x="2451456" y="455259"/>
                  <a:pt x="2415896" y="469280"/>
                  <a:pt x="2389480" y="497321"/>
                </a:cubicBezTo>
                <a:cubicBezTo>
                  <a:pt x="2363064" y="525363"/>
                  <a:pt x="2349856" y="562549"/>
                  <a:pt x="2349856" y="608878"/>
                </a:cubicBezTo>
                <a:lnTo>
                  <a:pt x="2349856" y="875883"/>
                </a:lnTo>
                <a:cubicBezTo>
                  <a:pt x="2349856" y="927902"/>
                  <a:pt x="2324252" y="953912"/>
                  <a:pt x="2273046" y="953912"/>
                </a:cubicBezTo>
                <a:cubicBezTo>
                  <a:pt x="2222652" y="953912"/>
                  <a:pt x="2197456" y="927902"/>
                  <a:pt x="2197456" y="875883"/>
                </a:cubicBezTo>
                <a:lnTo>
                  <a:pt x="2197456" y="415025"/>
                </a:lnTo>
                <a:cubicBezTo>
                  <a:pt x="2197456" y="363819"/>
                  <a:pt x="2222246" y="338216"/>
                  <a:pt x="2271827" y="338216"/>
                </a:cubicBezTo>
                <a:cubicBezTo>
                  <a:pt x="2321408" y="338216"/>
                  <a:pt x="2346198" y="363819"/>
                  <a:pt x="2346198" y="415025"/>
                </a:cubicBezTo>
                <a:lnTo>
                  <a:pt x="2346198" y="440629"/>
                </a:lnTo>
                <a:cubicBezTo>
                  <a:pt x="2366518" y="406491"/>
                  <a:pt x="2393950" y="380481"/>
                  <a:pt x="2428494" y="362600"/>
                </a:cubicBezTo>
                <a:cubicBezTo>
                  <a:pt x="2463038" y="344718"/>
                  <a:pt x="2501849" y="335777"/>
                  <a:pt x="2544928" y="335777"/>
                </a:cubicBezTo>
                <a:close/>
                <a:moveTo>
                  <a:pt x="1756944" y="335777"/>
                </a:moveTo>
                <a:cubicBezTo>
                  <a:pt x="1843913" y="335777"/>
                  <a:pt x="1908531" y="355894"/>
                  <a:pt x="1950796" y="396128"/>
                </a:cubicBezTo>
                <a:cubicBezTo>
                  <a:pt x="1993062" y="436361"/>
                  <a:pt x="2014194" y="498744"/>
                  <a:pt x="2014194" y="583275"/>
                </a:cubicBezTo>
                <a:lnTo>
                  <a:pt x="2014194" y="875883"/>
                </a:lnTo>
                <a:cubicBezTo>
                  <a:pt x="2014194" y="927902"/>
                  <a:pt x="1990623" y="953912"/>
                  <a:pt x="1943481" y="953912"/>
                </a:cubicBezTo>
                <a:cubicBezTo>
                  <a:pt x="1895526" y="953912"/>
                  <a:pt x="1871548" y="927902"/>
                  <a:pt x="1871548" y="875883"/>
                </a:cubicBezTo>
                <a:lnTo>
                  <a:pt x="1871548" y="849061"/>
                </a:lnTo>
                <a:cubicBezTo>
                  <a:pt x="1857730" y="882385"/>
                  <a:pt x="1835785" y="908598"/>
                  <a:pt x="1805712" y="927699"/>
                </a:cubicBezTo>
                <a:cubicBezTo>
                  <a:pt x="1775638" y="946800"/>
                  <a:pt x="1739874" y="956350"/>
                  <a:pt x="1698422" y="956350"/>
                </a:cubicBezTo>
                <a:cubicBezTo>
                  <a:pt x="1655344" y="956350"/>
                  <a:pt x="1616938" y="948019"/>
                  <a:pt x="1583207" y="931357"/>
                </a:cubicBezTo>
                <a:cubicBezTo>
                  <a:pt x="1549476" y="914694"/>
                  <a:pt x="1523060" y="892139"/>
                  <a:pt x="1503959" y="863691"/>
                </a:cubicBezTo>
                <a:cubicBezTo>
                  <a:pt x="1484859" y="835243"/>
                  <a:pt x="1475308" y="803137"/>
                  <a:pt x="1475308" y="767374"/>
                </a:cubicBezTo>
                <a:cubicBezTo>
                  <a:pt x="1475308" y="723483"/>
                  <a:pt x="1486687" y="688736"/>
                  <a:pt x="1509446" y="663133"/>
                </a:cubicBezTo>
                <a:cubicBezTo>
                  <a:pt x="1532204" y="637529"/>
                  <a:pt x="1569187" y="619038"/>
                  <a:pt x="1620393" y="607659"/>
                </a:cubicBezTo>
                <a:cubicBezTo>
                  <a:pt x="1671599" y="596280"/>
                  <a:pt x="1740281" y="590590"/>
                  <a:pt x="1826438" y="590590"/>
                </a:cubicBezTo>
                <a:lnTo>
                  <a:pt x="1869110" y="590590"/>
                </a:lnTo>
                <a:lnTo>
                  <a:pt x="1869110" y="564987"/>
                </a:lnTo>
                <a:cubicBezTo>
                  <a:pt x="1869110" y="524347"/>
                  <a:pt x="1860169" y="495086"/>
                  <a:pt x="1842287" y="477204"/>
                </a:cubicBezTo>
                <a:cubicBezTo>
                  <a:pt x="1824406" y="459323"/>
                  <a:pt x="1794332" y="450382"/>
                  <a:pt x="1752066" y="450382"/>
                </a:cubicBezTo>
                <a:cubicBezTo>
                  <a:pt x="1728495" y="450382"/>
                  <a:pt x="1703096" y="453227"/>
                  <a:pt x="1675866" y="458916"/>
                </a:cubicBezTo>
                <a:cubicBezTo>
                  <a:pt x="1648638" y="464606"/>
                  <a:pt x="1619986" y="474360"/>
                  <a:pt x="1589913" y="488177"/>
                </a:cubicBezTo>
                <a:cubicBezTo>
                  <a:pt x="1570406" y="497118"/>
                  <a:pt x="1554150" y="498134"/>
                  <a:pt x="1541145" y="491225"/>
                </a:cubicBezTo>
                <a:cubicBezTo>
                  <a:pt x="1528140" y="484317"/>
                  <a:pt x="1519402" y="473344"/>
                  <a:pt x="1514932" y="458307"/>
                </a:cubicBezTo>
                <a:cubicBezTo>
                  <a:pt x="1510462" y="443270"/>
                  <a:pt x="1511274" y="428030"/>
                  <a:pt x="1517370" y="412587"/>
                </a:cubicBezTo>
                <a:cubicBezTo>
                  <a:pt x="1523466" y="397144"/>
                  <a:pt x="1535862" y="385764"/>
                  <a:pt x="1554556" y="378449"/>
                </a:cubicBezTo>
                <a:cubicBezTo>
                  <a:pt x="1591945" y="363006"/>
                  <a:pt x="1627911" y="352033"/>
                  <a:pt x="1662455" y="345531"/>
                </a:cubicBezTo>
                <a:cubicBezTo>
                  <a:pt x="1697000" y="339028"/>
                  <a:pt x="1728495" y="335777"/>
                  <a:pt x="1756944" y="335777"/>
                </a:cubicBezTo>
                <a:close/>
                <a:moveTo>
                  <a:pt x="1040587" y="335777"/>
                </a:moveTo>
                <a:cubicBezTo>
                  <a:pt x="1102360" y="335777"/>
                  <a:pt x="1156005" y="348376"/>
                  <a:pt x="1201522" y="373572"/>
                </a:cubicBezTo>
                <a:cubicBezTo>
                  <a:pt x="1247038" y="398769"/>
                  <a:pt x="1282395" y="434532"/>
                  <a:pt x="1307592" y="480862"/>
                </a:cubicBezTo>
                <a:cubicBezTo>
                  <a:pt x="1332789" y="527192"/>
                  <a:pt x="1345387" y="582056"/>
                  <a:pt x="1345387" y="645454"/>
                </a:cubicBezTo>
                <a:cubicBezTo>
                  <a:pt x="1345387" y="708852"/>
                  <a:pt x="1332789" y="763920"/>
                  <a:pt x="1307592" y="810656"/>
                </a:cubicBezTo>
                <a:cubicBezTo>
                  <a:pt x="1282395" y="857392"/>
                  <a:pt x="1247038" y="893358"/>
                  <a:pt x="1201522" y="918555"/>
                </a:cubicBezTo>
                <a:cubicBezTo>
                  <a:pt x="1156005" y="943752"/>
                  <a:pt x="1102360" y="956350"/>
                  <a:pt x="1040587" y="956350"/>
                </a:cubicBezTo>
                <a:cubicBezTo>
                  <a:pt x="978814" y="956350"/>
                  <a:pt x="925170" y="943752"/>
                  <a:pt x="879653" y="918555"/>
                </a:cubicBezTo>
                <a:cubicBezTo>
                  <a:pt x="834136" y="893358"/>
                  <a:pt x="798779" y="857392"/>
                  <a:pt x="773582" y="810656"/>
                </a:cubicBezTo>
                <a:cubicBezTo>
                  <a:pt x="748386" y="763920"/>
                  <a:pt x="735787" y="708852"/>
                  <a:pt x="735787" y="645454"/>
                </a:cubicBezTo>
                <a:cubicBezTo>
                  <a:pt x="735787" y="582056"/>
                  <a:pt x="748386" y="527192"/>
                  <a:pt x="773582" y="480862"/>
                </a:cubicBezTo>
                <a:cubicBezTo>
                  <a:pt x="798779" y="434532"/>
                  <a:pt x="834136" y="398769"/>
                  <a:pt x="879653" y="373572"/>
                </a:cubicBezTo>
                <a:cubicBezTo>
                  <a:pt x="925170" y="348376"/>
                  <a:pt x="978814" y="335777"/>
                  <a:pt x="1040587" y="335777"/>
                </a:cubicBezTo>
                <a:close/>
                <a:moveTo>
                  <a:pt x="67056" y="84622"/>
                </a:moveTo>
                <a:lnTo>
                  <a:pt x="698602" y="84622"/>
                </a:lnTo>
                <a:cubicBezTo>
                  <a:pt x="743306" y="84622"/>
                  <a:pt x="765658" y="106161"/>
                  <a:pt x="765658" y="149240"/>
                </a:cubicBezTo>
                <a:cubicBezTo>
                  <a:pt x="765658" y="193131"/>
                  <a:pt x="743306" y="215076"/>
                  <a:pt x="698602" y="215076"/>
                </a:cubicBezTo>
                <a:lnTo>
                  <a:pt x="460858" y="215076"/>
                </a:lnTo>
                <a:lnTo>
                  <a:pt x="460858" y="873445"/>
                </a:lnTo>
                <a:cubicBezTo>
                  <a:pt x="460858" y="927089"/>
                  <a:pt x="434848" y="953912"/>
                  <a:pt x="382829" y="953912"/>
                </a:cubicBezTo>
                <a:cubicBezTo>
                  <a:pt x="330810" y="953912"/>
                  <a:pt x="304800" y="927089"/>
                  <a:pt x="304800" y="873445"/>
                </a:cubicBezTo>
                <a:lnTo>
                  <a:pt x="304800" y="215076"/>
                </a:lnTo>
                <a:lnTo>
                  <a:pt x="67056" y="215076"/>
                </a:lnTo>
                <a:cubicBezTo>
                  <a:pt x="22352" y="215076"/>
                  <a:pt x="0" y="193131"/>
                  <a:pt x="0" y="149240"/>
                </a:cubicBezTo>
                <a:cubicBezTo>
                  <a:pt x="0" y="106161"/>
                  <a:pt x="22352" y="84622"/>
                  <a:pt x="67056" y="84622"/>
                </a:cubicBezTo>
                <a:close/>
                <a:moveTo>
                  <a:pt x="1881188" y="2"/>
                </a:moveTo>
                <a:cubicBezTo>
                  <a:pt x="1893151" y="-74"/>
                  <a:pt x="1904771" y="2936"/>
                  <a:pt x="1916049" y="9032"/>
                </a:cubicBezTo>
                <a:cubicBezTo>
                  <a:pt x="1931086" y="17160"/>
                  <a:pt x="1941449" y="28742"/>
                  <a:pt x="1947138" y="43779"/>
                </a:cubicBezTo>
                <a:cubicBezTo>
                  <a:pt x="1952828" y="58816"/>
                  <a:pt x="1949984" y="74462"/>
                  <a:pt x="1938604" y="90718"/>
                </a:cubicBezTo>
                <a:lnTo>
                  <a:pt x="1820342" y="261406"/>
                </a:lnTo>
                <a:cubicBezTo>
                  <a:pt x="1812214" y="272785"/>
                  <a:pt x="1802460" y="279288"/>
                  <a:pt x="1791081" y="280913"/>
                </a:cubicBezTo>
                <a:cubicBezTo>
                  <a:pt x="1779702" y="282539"/>
                  <a:pt x="1768729" y="280507"/>
                  <a:pt x="1758162" y="274817"/>
                </a:cubicBezTo>
                <a:cubicBezTo>
                  <a:pt x="1747596" y="269128"/>
                  <a:pt x="1740078" y="261000"/>
                  <a:pt x="1735608" y="250433"/>
                </a:cubicBezTo>
                <a:cubicBezTo>
                  <a:pt x="1731137" y="239867"/>
                  <a:pt x="1732153" y="228081"/>
                  <a:pt x="1738655" y="215076"/>
                </a:cubicBezTo>
                <a:lnTo>
                  <a:pt x="1831314" y="33416"/>
                </a:lnTo>
                <a:cubicBezTo>
                  <a:pt x="1840255" y="14721"/>
                  <a:pt x="1852854" y="3952"/>
                  <a:pt x="1869110" y="1107"/>
                </a:cubicBezTo>
                <a:cubicBezTo>
                  <a:pt x="1873174" y="396"/>
                  <a:pt x="1877200" y="27"/>
                  <a:pt x="1881188" y="2"/>
                </a:cubicBezTo>
                <a:close/>
              </a:path>
            </a:pathLst>
          </a:custGeom>
          <a:solidFill>
            <a:srgbClr val="221F4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9600" b="1" spc="258">
              <a:solidFill>
                <a:srgbClr val="221F4C"/>
              </a:solidFill>
              <a:latin typeface="Nunito"/>
            </a:endParaRPr>
          </a:p>
        </p:txBody>
      </p:sp>
      <p:grpSp>
        <p:nvGrpSpPr>
          <p:cNvPr id="17" name="Group 17"/>
          <p:cNvGrpSpPr/>
          <p:nvPr/>
        </p:nvGrpSpPr>
        <p:grpSpPr>
          <a:xfrm>
            <a:off x="3011799" y="7696861"/>
            <a:ext cx="2072828" cy="806482"/>
            <a:chOff x="2440932" y="4916407"/>
            <a:chExt cx="2763770" cy="1075309"/>
          </a:xfrm>
        </p:grpSpPr>
        <p:sp>
          <p:nvSpPr>
            <p:cNvPr id="19" name="Freeform 19"/>
            <p:cNvSpPr/>
            <p:nvPr/>
          </p:nvSpPr>
          <p:spPr>
            <a:xfrm>
              <a:off x="3323582" y="5726399"/>
              <a:ext cx="321109" cy="265317"/>
            </a:xfrm>
            <a:custGeom>
              <a:avLst/>
              <a:gdLst/>
              <a:ahLst/>
              <a:cxnLst/>
              <a:rect l="l" t="t" r="r" b="b"/>
              <a:pathLst>
                <a:path w="321109" h="265317">
                  <a:moveTo>
                    <a:pt x="0" y="0"/>
                  </a:moveTo>
                  <a:lnTo>
                    <a:pt x="321109" y="0"/>
                  </a:lnTo>
                  <a:lnTo>
                    <a:pt x="321109" y="265317"/>
                  </a:lnTo>
                  <a:lnTo>
                    <a:pt x="0" y="265317"/>
                  </a:lnTo>
                  <a:lnTo>
                    <a:pt x="0" y="0"/>
                  </a:lnTo>
                  <a:close/>
                </a:path>
              </a:pathLst>
            </a:custGeom>
            <a:blipFill>
              <a:blip r:embed="rId16"/>
              <a:stretch>
                <a:fillRect/>
              </a:stretch>
            </a:blipFill>
          </p:spPr>
          <p:txBody>
            <a:bodyPr/>
            <a:lstStyle/>
            <a:p>
              <a:endParaRPr lang="en-US"/>
            </a:p>
          </p:txBody>
        </p:sp>
        <p:sp>
          <p:nvSpPr>
            <p:cNvPr id="20" name="Freeform 20"/>
            <p:cNvSpPr/>
            <p:nvPr/>
          </p:nvSpPr>
          <p:spPr>
            <a:xfrm>
              <a:off x="4390889" y="5048430"/>
              <a:ext cx="813813" cy="744269"/>
            </a:xfrm>
            <a:custGeom>
              <a:avLst/>
              <a:gdLst/>
              <a:ahLst/>
              <a:cxnLst/>
              <a:rect l="l" t="t" r="r" b="b"/>
              <a:pathLst>
                <a:path w="813813" h="744269">
                  <a:moveTo>
                    <a:pt x="0" y="0"/>
                  </a:moveTo>
                  <a:lnTo>
                    <a:pt x="813813" y="0"/>
                  </a:lnTo>
                  <a:lnTo>
                    <a:pt x="813813" y="744269"/>
                  </a:lnTo>
                  <a:lnTo>
                    <a:pt x="0" y="744269"/>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21" name="Freeform 21"/>
            <p:cNvSpPr/>
            <p:nvPr/>
          </p:nvSpPr>
          <p:spPr>
            <a:xfrm>
              <a:off x="2440932" y="4916407"/>
              <a:ext cx="1043205" cy="876292"/>
            </a:xfrm>
            <a:custGeom>
              <a:avLst/>
              <a:gdLst/>
              <a:ahLst/>
              <a:cxnLst/>
              <a:rect l="l" t="t" r="r" b="b"/>
              <a:pathLst>
                <a:path w="1043205" h="876292">
                  <a:moveTo>
                    <a:pt x="0" y="0"/>
                  </a:moveTo>
                  <a:lnTo>
                    <a:pt x="1043204" y="0"/>
                  </a:lnTo>
                  <a:lnTo>
                    <a:pt x="1043204" y="876292"/>
                  </a:lnTo>
                  <a:lnTo>
                    <a:pt x="0" y="87629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n-US"/>
            </a:p>
          </p:txBody>
        </p:sp>
      </p:grpSp>
      <p:sp>
        <p:nvSpPr>
          <p:cNvPr id="24" name="Freeform 6">
            <a:extLst>
              <a:ext uri="{FF2B5EF4-FFF2-40B4-BE49-F238E27FC236}">
                <a16:creationId xmlns:a16="http://schemas.microsoft.com/office/drawing/2014/main" id="{29276D2E-73F1-C93B-D365-539756A4743F}"/>
              </a:ext>
            </a:extLst>
          </p:cNvPr>
          <p:cNvSpPr/>
          <p:nvPr/>
        </p:nvSpPr>
        <p:spPr>
          <a:xfrm>
            <a:off x="9499318" y="2534462"/>
            <a:ext cx="3787211" cy="265329"/>
          </a:xfrm>
          <a:custGeom>
            <a:avLst/>
            <a:gdLst/>
            <a:ahLst/>
            <a:cxnLst/>
            <a:rect l="l" t="t" r="r" b="b"/>
            <a:pathLst>
              <a:path w="7315200" h="347472">
                <a:moveTo>
                  <a:pt x="0" y="0"/>
                </a:moveTo>
                <a:lnTo>
                  <a:pt x="7315200" y="0"/>
                </a:lnTo>
                <a:lnTo>
                  <a:pt x="7315200" y="347472"/>
                </a:lnTo>
                <a:lnTo>
                  <a:pt x="0" y="347472"/>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675FC123-980B-42B8-DCAE-E5D143C9D316}"/>
              </a:ext>
            </a:extLst>
          </p:cNvPr>
          <p:cNvPicPr>
            <a:picLocks noChangeAspect="1"/>
          </p:cNvPicPr>
          <p:nvPr/>
        </p:nvPicPr>
        <p:blipFill>
          <a:blip r:embed="rId23"/>
          <a:stretch>
            <a:fillRect/>
          </a:stretch>
        </p:blipFill>
        <p:spPr>
          <a:xfrm>
            <a:off x="5084627" y="3507266"/>
            <a:ext cx="12209108" cy="1874149"/>
          </a:xfrm>
          <a:prstGeom prst="rect">
            <a:avLst/>
          </a:prstGeom>
        </p:spPr>
      </p:pic>
      <p:sp>
        <p:nvSpPr>
          <p:cNvPr id="14" name="TextBox 13">
            <a:extLst>
              <a:ext uri="{FF2B5EF4-FFF2-40B4-BE49-F238E27FC236}">
                <a16:creationId xmlns:a16="http://schemas.microsoft.com/office/drawing/2014/main" id="{FCBC34A7-5D43-E034-B914-B735F2945D64}"/>
              </a:ext>
            </a:extLst>
          </p:cNvPr>
          <p:cNvSpPr txBox="1"/>
          <p:nvPr/>
        </p:nvSpPr>
        <p:spPr>
          <a:xfrm>
            <a:off x="9144000" y="5676900"/>
            <a:ext cx="3016257" cy="707886"/>
          </a:xfrm>
          <a:prstGeom prst="rect">
            <a:avLst/>
          </a:prstGeom>
          <a:noFill/>
        </p:spPr>
        <p:txBody>
          <a:bodyPr wrap="square" rtlCol="0">
            <a:spAutoFit/>
          </a:bodyPr>
          <a:lstStyle/>
          <a:p>
            <a:pPr algn="ctr"/>
            <a:r>
              <a:rPr lang="en-GB" sz="4000" b="1">
                <a:solidFill>
                  <a:srgbClr val="FF0000"/>
                </a:solidFill>
                <a:latin typeface="UTM Trajan Pro Bold" panose="02040603050506020204" pitchFamily="18" charset="0"/>
              </a:rPr>
              <a:t>(2 tiết)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0D066E10-FDC4-177B-BA08-98EECF38FA74}"/>
              </a:ext>
            </a:extLst>
          </p:cNvPr>
          <p:cNvGrpSpPr/>
          <p:nvPr/>
        </p:nvGrpSpPr>
        <p:grpSpPr>
          <a:xfrm>
            <a:off x="1178522" y="668208"/>
            <a:ext cx="7696200" cy="8136343"/>
            <a:chOff x="89429" y="952500"/>
            <a:chExt cx="7696200" cy="8136343"/>
          </a:xfrm>
        </p:grpSpPr>
        <p:pic>
          <p:nvPicPr>
            <p:cNvPr id="6" name="Picture 5">
              <a:extLst>
                <a:ext uri="{FF2B5EF4-FFF2-40B4-BE49-F238E27FC236}">
                  <a16:creationId xmlns:a16="http://schemas.microsoft.com/office/drawing/2014/main"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id="{B2E3DB40-2688-CC88-D702-50C6CD991405}"/>
                </a:ext>
              </a:extLst>
            </p:cNvPr>
            <p:cNvSpPr txBox="1"/>
            <p:nvPr/>
          </p:nvSpPr>
          <p:spPr>
            <a:xfrm>
              <a:off x="4883415" y="1036366"/>
              <a:ext cx="2819400" cy="1754326"/>
            </a:xfrm>
            <a:prstGeom prst="rect">
              <a:avLst/>
            </a:prstGeom>
            <a:noFill/>
          </p:spPr>
          <p:txBody>
            <a:bodyPr wrap="square" rtlCol="0">
              <a:spAutoFit/>
            </a:bodyPr>
            <a:lstStyle/>
            <a:p>
              <a:r>
                <a:rPr lang="en-GB" sz="5400">
                  <a:solidFill>
                    <a:srgbClr val="FF0000"/>
                  </a:solidFill>
                  <a:latin typeface="UTM Nokia Standard" panose="02040603050506020204" pitchFamily="18" charset="0"/>
                </a:rPr>
                <a:t>ĐỐ BẠN </a:t>
              </a:r>
            </a:p>
            <a:p>
              <a:r>
                <a:rPr lang="en-GB" sz="54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id="{D82BC387-22C2-632C-7755-8FBB923233F0}"/>
              </a:ext>
            </a:extLst>
          </p:cNvPr>
          <p:cNvGrpSpPr/>
          <p:nvPr/>
        </p:nvGrpSpPr>
        <p:grpSpPr>
          <a:xfrm>
            <a:off x="10591800" y="3162300"/>
            <a:ext cx="6188208" cy="5753100"/>
            <a:chOff x="12071217" y="3045693"/>
            <a:chExt cx="6188208" cy="5753100"/>
          </a:xfrm>
        </p:grpSpPr>
        <p:pic>
          <p:nvPicPr>
            <p:cNvPr id="11" name="Picture 10">
              <a:extLst>
                <a:ext uri="{FF2B5EF4-FFF2-40B4-BE49-F238E27FC236}">
                  <a16:creationId xmlns:a16="http://schemas.microsoft.com/office/drawing/2014/main"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id="{36095F73-BA11-1549-E7F9-1ADB3B5E0D82}"/>
                </a:ext>
              </a:extLst>
            </p:cNvPr>
            <p:cNvSpPr txBox="1"/>
            <p:nvPr/>
          </p:nvSpPr>
          <p:spPr>
            <a:xfrm>
              <a:off x="13944600" y="3958842"/>
              <a:ext cx="2819400" cy="2123658"/>
            </a:xfrm>
            <a:prstGeom prst="rect">
              <a:avLst/>
            </a:prstGeom>
            <a:noFill/>
          </p:spPr>
          <p:txBody>
            <a:bodyPr wrap="square" rtlCol="0">
              <a:spAutoFit/>
            </a:bodyPr>
            <a:lstStyle/>
            <a:p>
              <a:r>
                <a:rPr lang="en-GB" sz="6600">
                  <a:solidFill>
                    <a:srgbClr val="FF0000"/>
                  </a:solidFill>
                  <a:latin typeface="UTM Nokia Standard" panose="02040603050506020204" pitchFamily="18" charset="0"/>
                </a:rPr>
                <a:t>ĐỐ GÌ ? </a:t>
              </a:r>
            </a:p>
            <a:p>
              <a:r>
                <a:rPr lang="en-GB" sz="6600">
                  <a:solidFill>
                    <a:srgbClr val="FF0000"/>
                  </a:solidFill>
                  <a:latin typeface="UTM Nokia Standard" panose="02040603050506020204" pitchFamily="18" charset="0"/>
                </a:rPr>
                <a:t>ĐỐ GÌ?</a:t>
              </a:r>
            </a:p>
          </p:txBody>
        </p:sp>
      </p:grpSp>
    </p:spTree>
    <p:extLst>
      <p:ext uri="{BB962C8B-B14F-4D97-AF65-F5344CB8AC3E}">
        <p14:creationId xmlns:p14="http://schemas.microsoft.com/office/powerpoint/2010/main" val="1240967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Hộp Văn bản 7">
            <a:extLst>
              <a:ext uri="{FF2B5EF4-FFF2-40B4-BE49-F238E27FC236}">
                <a16:creationId xmlns:a16="http://schemas.microsoft.com/office/drawing/2014/main" id="{D59E3B5D-0056-1841-0872-85DFD9A4E299}"/>
              </a:ext>
            </a:extLst>
          </p:cNvPr>
          <p:cNvSpPr txBox="1"/>
          <p:nvPr/>
        </p:nvSpPr>
        <p:spPr>
          <a:xfrm>
            <a:off x="3657600" y="1485900"/>
            <a:ext cx="10712962" cy="923330"/>
          </a:xfrm>
          <a:prstGeom prst="rect">
            <a:avLst/>
          </a:prstGeom>
          <a:noFill/>
        </p:spPr>
        <p:txBody>
          <a:bodyPr wrap="square">
            <a:spAutoFit/>
          </a:bodyPr>
          <a:lstStyle/>
          <a:p>
            <a:pPr>
              <a:spcBef>
                <a:spcPts val="600"/>
              </a:spcBef>
              <a:spcAft>
                <a:spcPts val="600"/>
              </a:spcAft>
            </a:pPr>
            <a:r>
              <a:rPr lang="en-US" sz="5400">
                <a:latin typeface="Arial" panose="020B0604020202020204" pitchFamily="34" charset="0"/>
                <a:cs typeface="Arial" panose="020B0604020202020204" pitchFamily="34" charset="0"/>
              </a:rPr>
              <a:t>b) Viết số 23 456 789 thành tổng</a:t>
            </a:r>
          </a:p>
        </p:txBody>
      </p:sp>
      <p:sp>
        <p:nvSpPr>
          <p:cNvPr id="5" name="Hộp Văn bản 7">
            <a:extLst>
              <a:ext uri="{FF2B5EF4-FFF2-40B4-BE49-F238E27FC236}">
                <a16:creationId xmlns:a16="http://schemas.microsoft.com/office/drawing/2014/main" id="{5591B53B-1433-1E94-4E2C-8B0F4B336D56}"/>
              </a:ext>
            </a:extLst>
          </p:cNvPr>
          <p:cNvSpPr txBox="1"/>
          <p:nvPr/>
        </p:nvSpPr>
        <p:spPr>
          <a:xfrm>
            <a:off x="462866" y="2933700"/>
            <a:ext cx="17602200" cy="646331"/>
          </a:xfrm>
          <a:prstGeom prst="rect">
            <a:avLst/>
          </a:prstGeom>
          <a:solidFill>
            <a:srgbClr val="0070C0"/>
          </a:solidFill>
        </p:spPr>
        <p:txBody>
          <a:bodyPr wrap="square">
            <a:spAutoFit/>
          </a:bodyPr>
          <a:lstStyle/>
          <a:p>
            <a:pPr algn="ctr">
              <a:spcBef>
                <a:spcPts val="600"/>
              </a:spcBef>
              <a:spcAft>
                <a:spcPts val="600"/>
              </a:spcAft>
            </a:pPr>
            <a:r>
              <a:rPr lang="en-US" sz="3600">
                <a:solidFill>
                  <a:schemeClr val="bg1"/>
                </a:solidFill>
                <a:latin typeface="Arial" panose="020B0604020202020204" pitchFamily="34" charset="0"/>
                <a:cs typeface="Arial" panose="020B0604020202020204" pitchFamily="34" charset="0"/>
              </a:rPr>
              <a:t>23 456 789 = 20 000 000 + 3 000 000 + 400 000 + 50 000 + 6 000 + 700 + 80 +9</a:t>
            </a:r>
          </a:p>
        </p:txBody>
      </p:sp>
    </p:spTree>
    <p:extLst>
      <p:ext uri="{BB962C8B-B14F-4D97-AF65-F5344CB8AC3E}">
        <p14:creationId xmlns:p14="http://schemas.microsoft.com/office/powerpoint/2010/main" val="4089914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0D066E10-FDC4-177B-BA08-98EECF38FA74}"/>
              </a:ext>
            </a:extLst>
          </p:cNvPr>
          <p:cNvGrpSpPr/>
          <p:nvPr/>
        </p:nvGrpSpPr>
        <p:grpSpPr>
          <a:xfrm>
            <a:off x="1178522" y="668208"/>
            <a:ext cx="7696200" cy="8136343"/>
            <a:chOff x="89429" y="952500"/>
            <a:chExt cx="7696200" cy="8136343"/>
          </a:xfrm>
        </p:grpSpPr>
        <p:pic>
          <p:nvPicPr>
            <p:cNvPr id="6" name="Picture 5">
              <a:extLst>
                <a:ext uri="{FF2B5EF4-FFF2-40B4-BE49-F238E27FC236}">
                  <a16:creationId xmlns:a16="http://schemas.microsoft.com/office/drawing/2014/main"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id="{B2E3DB40-2688-CC88-D702-50C6CD991405}"/>
                </a:ext>
              </a:extLst>
            </p:cNvPr>
            <p:cNvSpPr txBox="1"/>
            <p:nvPr/>
          </p:nvSpPr>
          <p:spPr>
            <a:xfrm>
              <a:off x="4883415" y="1036366"/>
              <a:ext cx="2819400" cy="1754326"/>
            </a:xfrm>
            <a:prstGeom prst="rect">
              <a:avLst/>
            </a:prstGeom>
            <a:noFill/>
          </p:spPr>
          <p:txBody>
            <a:bodyPr wrap="square" rtlCol="0">
              <a:spAutoFit/>
            </a:bodyPr>
            <a:lstStyle/>
            <a:p>
              <a:r>
                <a:rPr lang="en-GB" sz="5400">
                  <a:solidFill>
                    <a:srgbClr val="FF0000"/>
                  </a:solidFill>
                  <a:latin typeface="UTM Nokia Standard" panose="02040603050506020204" pitchFamily="18" charset="0"/>
                </a:rPr>
                <a:t>ĐỐ BẠN </a:t>
              </a:r>
            </a:p>
            <a:p>
              <a:r>
                <a:rPr lang="en-GB" sz="54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id="{D82BC387-22C2-632C-7755-8FBB923233F0}"/>
              </a:ext>
            </a:extLst>
          </p:cNvPr>
          <p:cNvGrpSpPr/>
          <p:nvPr/>
        </p:nvGrpSpPr>
        <p:grpSpPr>
          <a:xfrm>
            <a:off x="10591800" y="3162300"/>
            <a:ext cx="6188208" cy="5753100"/>
            <a:chOff x="12071217" y="3045693"/>
            <a:chExt cx="6188208" cy="5753100"/>
          </a:xfrm>
        </p:grpSpPr>
        <p:pic>
          <p:nvPicPr>
            <p:cNvPr id="11" name="Picture 10">
              <a:extLst>
                <a:ext uri="{FF2B5EF4-FFF2-40B4-BE49-F238E27FC236}">
                  <a16:creationId xmlns:a16="http://schemas.microsoft.com/office/drawing/2014/main"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id="{36095F73-BA11-1549-E7F9-1ADB3B5E0D82}"/>
                </a:ext>
              </a:extLst>
            </p:cNvPr>
            <p:cNvSpPr txBox="1"/>
            <p:nvPr/>
          </p:nvSpPr>
          <p:spPr>
            <a:xfrm>
              <a:off x="13944600" y="3958842"/>
              <a:ext cx="2819400" cy="2123658"/>
            </a:xfrm>
            <a:prstGeom prst="rect">
              <a:avLst/>
            </a:prstGeom>
            <a:noFill/>
          </p:spPr>
          <p:txBody>
            <a:bodyPr wrap="square" rtlCol="0">
              <a:spAutoFit/>
            </a:bodyPr>
            <a:lstStyle/>
            <a:p>
              <a:r>
                <a:rPr lang="en-GB" sz="6600">
                  <a:solidFill>
                    <a:srgbClr val="FF0000"/>
                  </a:solidFill>
                  <a:latin typeface="UTM Nokia Standard" panose="02040603050506020204" pitchFamily="18" charset="0"/>
                </a:rPr>
                <a:t>ĐỐ GÌ ? </a:t>
              </a:r>
            </a:p>
            <a:p>
              <a:r>
                <a:rPr lang="en-GB" sz="6600">
                  <a:solidFill>
                    <a:srgbClr val="FF0000"/>
                  </a:solidFill>
                  <a:latin typeface="UTM Nokia Standard" panose="02040603050506020204" pitchFamily="18" charset="0"/>
                </a:rPr>
                <a:t>ĐỐ GÌ?</a:t>
              </a:r>
            </a:p>
          </p:txBody>
        </p:sp>
      </p:grpSp>
    </p:spTree>
    <p:extLst>
      <p:ext uri="{BB962C8B-B14F-4D97-AF65-F5344CB8AC3E}">
        <p14:creationId xmlns:p14="http://schemas.microsoft.com/office/powerpoint/2010/main" val="1359533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Hộp Văn bản 7">
            <a:extLst>
              <a:ext uri="{FF2B5EF4-FFF2-40B4-BE49-F238E27FC236}">
                <a16:creationId xmlns:a16="http://schemas.microsoft.com/office/drawing/2014/main" id="{D59E3B5D-0056-1841-0872-85DFD9A4E299}"/>
              </a:ext>
            </a:extLst>
          </p:cNvPr>
          <p:cNvSpPr txBox="1"/>
          <p:nvPr/>
        </p:nvSpPr>
        <p:spPr>
          <a:xfrm>
            <a:off x="3657600" y="1485900"/>
            <a:ext cx="10712962" cy="923330"/>
          </a:xfrm>
          <a:prstGeom prst="rect">
            <a:avLst/>
          </a:prstGeom>
          <a:noFill/>
        </p:spPr>
        <p:txBody>
          <a:bodyPr wrap="square">
            <a:spAutoFit/>
          </a:bodyPr>
          <a:lstStyle/>
          <a:p>
            <a:pPr>
              <a:spcBef>
                <a:spcPts val="600"/>
              </a:spcBef>
              <a:spcAft>
                <a:spcPts val="600"/>
              </a:spcAft>
            </a:pPr>
            <a:r>
              <a:rPr lang="en-US" sz="5400">
                <a:latin typeface="Arial" panose="020B0604020202020204" pitchFamily="34" charset="0"/>
                <a:cs typeface="Arial" panose="020B0604020202020204" pitchFamily="34" charset="0"/>
              </a:rPr>
              <a:t>b) Viết số 987 654 321 thành tổng</a:t>
            </a:r>
          </a:p>
        </p:txBody>
      </p:sp>
      <p:sp>
        <p:nvSpPr>
          <p:cNvPr id="5" name="Hộp Văn bản 7">
            <a:extLst>
              <a:ext uri="{FF2B5EF4-FFF2-40B4-BE49-F238E27FC236}">
                <a16:creationId xmlns:a16="http://schemas.microsoft.com/office/drawing/2014/main" id="{5591B53B-1433-1E94-4E2C-8B0F4B336D56}"/>
              </a:ext>
            </a:extLst>
          </p:cNvPr>
          <p:cNvSpPr txBox="1"/>
          <p:nvPr/>
        </p:nvSpPr>
        <p:spPr>
          <a:xfrm>
            <a:off x="462866" y="2933700"/>
            <a:ext cx="17602200" cy="584775"/>
          </a:xfrm>
          <a:prstGeom prst="rect">
            <a:avLst/>
          </a:prstGeom>
          <a:solidFill>
            <a:srgbClr val="0070C0"/>
          </a:solidFill>
        </p:spPr>
        <p:txBody>
          <a:bodyPr wrap="square">
            <a:spAutoFit/>
          </a:bodyPr>
          <a:lstStyle/>
          <a:p>
            <a:pPr algn="ctr">
              <a:spcBef>
                <a:spcPts val="600"/>
              </a:spcBef>
              <a:spcAft>
                <a:spcPts val="600"/>
              </a:spcAft>
            </a:pPr>
            <a:r>
              <a:rPr lang="en-US" sz="3200">
                <a:solidFill>
                  <a:schemeClr val="bg1"/>
                </a:solidFill>
                <a:latin typeface="Arial" panose="020B0604020202020204" pitchFamily="34" charset="0"/>
                <a:cs typeface="Arial" panose="020B0604020202020204" pitchFamily="34" charset="0"/>
              </a:rPr>
              <a:t>987 654 321= 900 000 000 + 80 000 000 + 7 000 000 + 600 000 + 50 000 + 4 000 + 300 + 20 +1</a:t>
            </a:r>
          </a:p>
        </p:txBody>
      </p:sp>
    </p:spTree>
    <p:extLst>
      <p:ext uri="{BB962C8B-B14F-4D97-AF65-F5344CB8AC3E}">
        <p14:creationId xmlns:p14="http://schemas.microsoft.com/office/powerpoint/2010/main" val="339246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01581D-E50C-B55B-0ABD-0E66ED2201E5}"/>
              </a:ext>
            </a:extLst>
          </p:cNvPr>
          <p:cNvPicPr>
            <a:picLocks noChangeAspect="1"/>
          </p:cNvPicPr>
          <p:nvPr/>
        </p:nvPicPr>
        <p:blipFill>
          <a:blip r:embed="rId2"/>
          <a:stretch>
            <a:fillRect/>
          </a:stretch>
        </p:blipFill>
        <p:spPr>
          <a:xfrm>
            <a:off x="-666767" y="3782337"/>
            <a:ext cx="4025477" cy="5638800"/>
          </a:xfrm>
          <a:prstGeom prst="rect">
            <a:avLst/>
          </a:prstGeom>
        </p:spPr>
      </p:pic>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2C685036-5E21-44BD-782A-2FDE741D3EC5}"/>
              </a:ext>
            </a:extLst>
          </p:cNvPr>
          <p:cNvSpPr/>
          <p:nvPr/>
        </p:nvSpPr>
        <p:spPr>
          <a:xfrm>
            <a:off x="348810" y="1257300"/>
            <a:ext cx="5975790" cy="2525037"/>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bg1"/>
                </a:solidFill>
                <a:effectLst/>
                <a:latin typeface="Times New Roman" panose="02020603050405020304" pitchFamily="18" charset="0"/>
                <a:ea typeface="Times New Roman" panose="02020603050405020304" pitchFamily="18" charset="0"/>
              </a:rPr>
              <a:t>Khi đọc số tự nhiên </a:t>
            </a:r>
            <a:r>
              <a:rPr lang="en-GB" sz="4800" b="1">
                <a:solidFill>
                  <a:schemeClr val="bg1"/>
                </a:solidFill>
                <a:effectLst/>
                <a:latin typeface="Times New Roman" panose="02020603050405020304" pitchFamily="18" charset="0"/>
                <a:ea typeface="Times New Roman" panose="02020603050405020304" pitchFamily="18" charset="0"/>
              </a:rPr>
              <a:t>có nhiều chữ số, </a:t>
            </a:r>
            <a:r>
              <a:rPr lang="vi-VN" sz="4800" b="1">
                <a:solidFill>
                  <a:schemeClr val="bg1"/>
                </a:solidFill>
                <a:effectLst/>
                <a:latin typeface="Times New Roman" panose="02020603050405020304" pitchFamily="18" charset="0"/>
                <a:ea typeface="Times New Roman" panose="02020603050405020304" pitchFamily="18" charset="0"/>
              </a:rPr>
              <a:t>ta đọc như thế nào?</a:t>
            </a:r>
            <a:endParaRPr lang="en-GB" sz="4800" b="1">
              <a:solidFill>
                <a:schemeClr val="bg1"/>
              </a:solidFill>
            </a:endParaRPr>
          </a:p>
        </p:txBody>
      </p:sp>
      <p:sp>
        <p:nvSpPr>
          <p:cNvPr id="10" name="Rectangle: Rounded Corners 9">
            <a:extLst>
              <a:ext uri="{FF2B5EF4-FFF2-40B4-BE49-F238E27FC236}">
                <a16:creationId xmlns:a16="http://schemas.microsoft.com/office/drawing/2014/main" id="{BFE7099A-2085-C094-D574-1E239B4D5755}"/>
              </a:ext>
            </a:extLst>
          </p:cNvPr>
          <p:cNvSpPr/>
          <p:nvPr/>
        </p:nvSpPr>
        <p:spPr>
          <a:xfrm>
            <a:off x="7329290" y="266700"/>
            <a:ext cx="10609899" cy="3429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a:t>Khi đọc số tự nhiên có nhiều chữ số, ta chia số thành các nhóm ba chữ số từ phải sang trái, thêm đơn vị như "nghìn", "triệu", rồi đọc từ nhóm lớn nhất đến nhóm nhỏ nhất, bao gồm cả số không nếu cần.</a:t>
            </a:r>
            <a:endParaRPr lang="en-GB" sz="8800" b="1">
              <a:solidFill>
                <a:schemeClr val="bg1"/>
              </a:solidFill>
            </a:endParaRPr>
          </a:p>
        </p:txBody>
      </p:sp>
      <p:sp>
        <p:nvSpPr>
          <p:cNvPr id="16" name="TextBox 15">
            <a:extLst>
              <a:ext uri="{FF2B5EF4-FFF2-40B4-BE49-F238E27FC236}">
                <a16:creationId xmlns:a16="http://schemas.microsoft.com/office/drawing/2014/main" id="{238924FE-8485-A6D4-EAFA-42C45EB7B234}"/>
              </a:ext>
            </a:extLst>
          </p:cNvPr>
          <p:cNvSpPr txBox="1"/>
          <p:nvPr/>
        </p:nvSpPr>
        <p:spPr>
          <a:xfrm>
            <a:off x="5257800" y="4035504"/>
            <a:ext cx="10210800" cy="2215991"/>
          </a:xfrm>
          <a:prstGeom prst="rect">
            <a:avLst/>
          </a:prstGeom>
          <a:noFill/>
        </p:spPr>
        <p:txBody>
          <a:bodyPr wrap="square" rtlCol="0">
            <a:spAutoFit/>
          </a:bodyPr>
          <a:lstStyle/>
          <a:p>
            <a:r>
              <a:rPr lang="en-GB" sz="13800"/>
              <a:t>987 654 324</a:t>
            </a:r>
          </a:p>
        </p:txBody>
      </p:sp>
      <p:cxnSp>
        <p:nvCxnSpPr>
          <p:cNvPr id="18" name="Straight Connector 17">
            <a:extLst>
              <a:ext uri="{FF2B5EF4-FFF2-40B4-BE49-F238E27FC236}">
                <a16:creationId xmlns:a16="http://schemas.microsoft.com/office/drawing/2014/main" id="{8C80A9E3-6019-09BB-B25F-4713342784A2}"/>
              </a:ext>
            </a:extLst>
          </p:cNvPr>
          <p:cNvCxnSpPr/>
          <p:nvPr/>
        </p:nvCxnSpPr>
        <p:spPr>
          <a:xfrm>
            <a:off x="11658600" y="5905500"/>
            <a:ext cx="2286000" cy="0"/>
          </a:xfrm>
          <a:prstGeom prst="line">
            <a:avLst/>
          </a:prstGeom>
          <a:ln w="63500"/>
        </p:spPr>
        <p:style>
          <a:lnRef idx="1">
            <a:schemeClr val="accent6"/>
          </a:lnRef>
          <a:fillRef idx="0">
            <a:schemeClr val="accent6"/>
          </a:fillRef>
          <a:effectRef idx="0">
            <a:schemeClr val="accent6"/>
          </a:effectRef>
          <a:fontRef idx="minor">
            <a:schemeClr val="tx1"/>
          </a:fontRef>
        </p:style>
      </p:cxnSp>
      <p:cxnSp>
        <p:nvCxnSpPr>
          <p:cNvPr id="19" name="Straight Connector 18">
            <a:extLst>
              <a:ext uri="{FF2B5EF4-FFF2-40B4-BE49-F238E27FC236}">
                <a16:creationId xmlns:a16="http://schemas.microsoft.com/office/drawing/2014/main" id="{108D3B5B-CC7F-3410-59D7-06043BAE7DA9}"/>
              </a:ext>
            </a:extLst>
          </p:cNvPr>
          <p:cNvCxnSpPr/>
          <p:nvPr/>
        </p:nvCxnSpPr>
        <p:spPr>
          <a:xfrm>
            <a:off x="8686800" y="5905500"/>
            <a:ext cx="2286000" cy="0"/>
          </a:xfrm>
          <a:prstGeom prst="line">
            <a:avLst/>
          </a:prstGeom>
          <a:ln w="63500"/>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A4349017-CE9D-F28D-F163-6C380C3E2B5F}"/>
              </a:ext>
            </a:extLst>
          </p:cNvPr>
          <p:cNvCxnSpPr/>
          <p:nvPr/>
        </p:nvCxnSpPr>
        <p:spPr>
          <a:xfrm>
            <a:off x="5257800" y="5913120"/>
            <a:ext cx="2286000" cy="0"/>
          </a:xfrm>
          <a:prstGeom prst="line">
            <a:avLst/>
          </a:prstGeom>
          <a:ln w="63500"/>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F68A7753-8A23-3C4A-A151-B3913867D28F}"/>
              </a:ext>
            </a:extLst>
          </p:cNvPr>
          <p:cNvSpPr txBox="1"/>
          <p:nvPr/>
        </p:nvSpPr>
        <p:spPr>
          <a:xfrm>
            <a:off x="10457096" y="6587977"/>
            <a:ext cx="2209800" cy="1015663"/>
          </a:xfrm>
          <a:prstGeom prst="rect">
            <a:avLst/>
          </a:prstGeom>
          <a:noFill/>
        </p:spPr>
        <p:txBody>
          <a:bodyPr wrap="square" rtlCol="0">
            <a:spAutoFit/>
          </a:bodyPr>
          <a:lstStyle/>
          <a:p>
            <a:r>
              <a:rPr lang="en-GB" sz="6000"/>
              <a:t>nghìn</a:t>
            </a:r>
          </a:p>
        </p:txBody>
      </p:sp>
      <p:sp>
        <p:nvSpPr>
          <p:cNvPr id="22" name="TextBox 21">
            <a:extLst>
              <a:ext uri="{FF2B5EF4-FFF2-40B4-BE49-F238E27FC236}">
                <a16:creationId xmlns:a16="http://schemas.microsoft.com/office/drawing/2014/main" id="{E6B90998-C4B9-FB06-AA32-D34F95CED52C}"/>
              </a:ext>
            </a:extLst>
          </p:cNvPr>
          <p:cNvSpPr txBox="1"/>
          <p:nvPr/>
        </p:nvSpPr>
        <p:spPr>
          <a:xfrm>
            <a:off x="7329290" y="6580997"/>
            <a:ext cx="1909276" cy="1015663"/>
          </a:xfrm>
          <a:prstGeom prst="rect">
            <a:avLst/>
          </a:prstGeom>
          <a:noFill/>
        </p:spPr>
        <p:txBody>
          <a:bodyPr wrap="square" rtlCol="0">
            <a:spAutoFit/>
          </a:bodyPr>
          <a:lstStyle/>
          <a:p>
            <a:r>
              <a:rPr lang="en-GB" sz="6000"/>
              <a:t>triệu</a:t>
            </a:r>
          </a:p>
        </p:txBody>
      </p:sp>
      <p:cxnSp>
        <p:nvCxnSpPr>
          <p:cNvPr id="24" name="Straight Arrow Connector 23">
            <a:extLst>
              <a:ext uri="{FF2B5EF4-FFF2-40B4-BE49-F238E27FC236}">
                <a16:creationId xmlns:a16="http://schemas.microsoft.com/office/drawing/2014/main" id="{79F0F878-4854-B584-D833-E15A9FD4C0FA}"/>
              </a:ext>
            </a:extLst>
          </p:cNvPr>
          <p:cNvCxnSpPr>
            <a:cxnSpLocks/>
          </p:cNvCxnSpPr>
          <p:nvPr/>
        </p:nvCxnSpPr>
        <p:spPr>
          <a:xfrm flipV="1">
            <a:off x="8153400" y="5905500"/>
            <a:ext cx="0" cy="675497"/>
          </a:xfrm>
          <a:prstGeom prst="straightConnector1">
            <a:avLst/>
          </a:prstGeom>
          <a:ln w="47625">
            <a:tailEnd type="triangle"/>
          </a:ln>
        </p:spPr>
        <p:style>
          <a:lnRef idx="1">
            <a:schemeClr val="accent5"/>
          </a:lnRef>
          <a:fillRef idx="0">
            <a:schemeClr val="accent5"/>
          </a:fillRef>
          <a:effectRef idx="0">
            <a:schemeClr val="accent5"/>
          </a:effectRef>
          <a:fontRef idx="minor">
            <a:schemeClr val="tx1"/>
          </a:fontRef>
        </p:style>
      </p:cxnSp>
      <p:cxnSp>
        <p:nvCxnSpPr>
          <p:cNvPr id="25" name="Straight Arrow Connector 24">
            <a:extLst>
              <a:ext uri="{FF2B5EF4-FFF2-40B4-BE49-F238E27FC236}">
                <a16:creationId xmlns:a16="http://schemas.microsoft.com/office/drawing/2014/main" id="{28C91AE4-7402-6DF4-5D4D-7D560CADD86D}"/>
              </a:ext>
            </a:extLst>
          </p:cNvPr>
          <p:cNvCxnSpPr>
            <a:cxnSpLocks/>
          </p:cNvCxnSpPr>
          <p:nvPr/>
        </p:nvCxnSpPr>
        <p:spPr>
          <a:xfrm flipV="1">
            <a:off x="11277600" y="5905500"/>
            <a:ext cx="0" cy="675497"/>
          </a:xfrm>
          <a:prstGeom prst="straightConnector1">
            <a:avLst/>
          </a:prstGeom>
          <a:ln w="47625">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08106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 presetClass="entr" presetSubtype="4"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01581D-E50C-B55B-0ABD-0E66ED2201E5}"/>
              </a:ext>
            </a:extLst>
          </p:cNvPr>
          <p:cNvPicPr>
            <a:picLocks noChangeAspect="1"/>
          </p:cNvPicPr>
          <p:nvPr/>
        </p:nvPicPr>
        <p:blipFill>
          <a:blip r:embed="rId2"/>
          <a:stretch>
            <a:fillRect/>
          </a:stretch>
        </p:blipFill>
        <p:spPr>
          <a:xfrm>
            <a:off x="-666767" y="3782337"/>
            <a:ext cx="4025477" cy="5638800"/>
          </a:xfrm>
          <a:prstGeom prst="rect">
            <a:avLst/>
          </a:prstGeom>
        </p:spPr>
      </p:pic>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2C685036-5E21-44BD-782A-2FDE741D3EC5}"/>
              </a:ext>
            </a:extLst>
          </p:cNvPr>
          <p:cNvSpPr/>
          <p:nvPr/>
        </p:nvSpPr>
        <p:spPr>
          <a:xfrm>
            <a:off x="348810" y="1257300"/>
            <a:ext cx="5975790" cy="2525037"/>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bg1"/>
                </a:solidFill>
                <a:effectLst/>
                <a:latin typeface="Times New Roman" panose="02020603050405020304" pitchFamily="18" charset="0"/>
                <a:ea typeface="Times New Roman" panose="02020603050405020304" pitchFamily="18" charset="0"/>
              </a:rPr>
              <a:t>Giá trị của chữ số trong số tự nhiên phụ thuộc vào gì?</a:t>
            </a:r>
            <a:endParaRPr lang="en-GB" sz="4800" b="1">
              <a:solidFill>
                <a:schemeClr val="bg1"/>
              </a:solidFill>
            </a:endParaRPr>
          </a:p>
        </p:txBody>
      </p:sp>
      <p:sp>
        <p:nvSpPr>
          <p:cNvPr id="10" name="Rectangle: Rounded Corners 9">
            <a:extLst>
              <a:ext uri="{FF2B5EF4-FFF2-40B4-BE49-F238E27FC236}">
                <a16:creationId xmlns:a16="http://schemas.microsoft.com/office/drawing/2014/main" id="{BFE7099A-2085-C094-D574-1E239B4D5755}"/>
              </a:ext>
            </a:extLst>
          </p:cNvPr>
          <p:cNvSpPr/>
          <p:nvPr/>
        </p:nvSpPr>
        <p:spPr>
          <a:xfrm>
            <a:off x="7779447" y="3009900"/>
            <a:ext cx="8367910" cy="2438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6600"/>
              <a:t>Phụ thuộc vào chữ số đó đứng ở hàng nào.</a:t>
            </a:r>
            <a:endParaRPr lang="en-GB" sz="19900" b="1">
              <a:solidFill>
                <a:schemeClr val="bg1"/>
              </a:solidFill>
            </a:endParaRPr>
          </a:p>
        </p:txBody>
      </p:sp>
    </p:spTree>
    <p:extLst>
      <p:ext uri="{BB962C8B-B14F-4D97-AF65-F5344CB8AC3E}">
        <p14:creationId xmlns:p14="http://schemas.microsoft.com/office/powerpoint/2010/main" val="3616569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01581D-E50C-B55B-0ABD-0E66ED2201E5}"/>
              </a:ext>
            </a:extLst>
          </p:cNvPr>
          <p:cNvPicPr>
            <a:picLocks noChangeAspect="1"/>
          </p:cNvPicPr>
          <p:nvPr/>
        </p:nvPicPr>
        <p:blipFill>
          <a:blip r:embed="rId2"/>
          <a:stretch>
            <a:fillRect/>
          </a:stretch>
        </p:blipFill>
        <p:spPr>
          <a:xfrm>
            <a:off x="-666767" y="3782337"/>
            <a:ext cx="4025477" cy="5638800"/>
          </a:xfrm>
          <a:prstGeom prst="rect">
            <a:avLst/>
          </a:prstGeom>
        </p:spPr>
      </p:pic>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2C685036-5E21-44BD-782A-2FDE741D3EC5}"/>
              </a:ext>
            </a:extLst>
          </p:cNvPr>
          <p:cNvSpPr/>
          <p:nvPr/>
        </p:nvSpPr>
        <p:spPr>
          <a:xfrm>
            <a:off x="1397756" y="1257300"/>
            <a:ext cx="5366190" cy="2525037"/>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a:solidFill>
                  <a:schemeClr val="bg1"/>
                </a:solidFill>
                <a:effectLst/>
                <a:latin typeface="Times New Roman" panose="02020603050405020304" pitchFamily="18" charset="0"/>
                <a:ea typeface="Times New Roman" panose="02020603050405020304" pitchFamily="18" charset="0"/>
              </a:rPr>
              <a:t>Khi viết số thành tổng cần lưu ý điều gì?</a:t>
            </a:r>
            <a:endParaRPr lang="en-GB" sz="4800" b="1">
              <a:solidFill>
                <a:schemeClr val="bg1"/>
              </a:solidFill>
            </a:endParaRPr>
          </a:p>
        </p:txBody>
      </p:sp>
      <p:sp>
        <p:nvSpPr>
          <p:cNvPr id="10" name="Rectangle: Rounded Corners 9">
            <a:extLst>
              <a:ext uri="{FF2B5EF4-FFF2-40B4-BE49-F238E27FC236}">
                <a16:creationId xmlns:a16="http://schemas.microsoft.com/office/drawing/2014/main" id="{BFE7099A-2085-C094-D574-1E239B4D5755}"/>
              </a:ext>
            </a:extLst>
          </p:cNvPr>
          <p:cNvSpPr/>
          <p:nvPr/>
        </p:nvSpPr>
        <p:spPr>
          <a:xfrm>
            <a:off x="7779447" y="3009900"/>
            <a:ext cx="8367910" cy="2438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6600"/>
              <a:t>Những hàng có chữ số 0 ta sẽ bỏ qua</a:t>
            </a:r>
            <a:endParaRPr lang="en-GB" sz="19900" b="1">
              <a:solidFill>
                <a:schemeClr val="bg1"/>
              </a:solidFill>
            </a:endParaRPr>
          </a:p>
        </p:txBody>
      </p:sp>
      <p:pic>
        <p:nvPicPr>
          <p:cNvPr id="5" name="Picture 4">
            <a:extLst>
              <a:ext uri="{FF2B5EF4-FFF2-40B4-BE49-F238E27FC236}">
                <a16:creationId xmlns:a16="http://schemas.microsoft.com/office/drawing/2014/main" id="{71FD8BC5-CD8D-BBFF-634B-4189EBC4C203}"/>
              </a:ext>
            </a:extLst>
          </p:cNvPr>
          <p:cNvPicPr>
            <a:picLocks noChangeAspect="1"/>
          </p:cNvPicPr>
          <p:nvPr/>
        </p:nvPicPr>
        <p:blipFill rotWithShape="1">
          <a:blip r:embed="rId7"/>
          <a:srcRect l="11255" t="77333" r="2212" b="4000"/>
          <a:stretch/>
        </p:blipFill>
        <p:spPr>
          <a:xfrm>
            <a:off x="2514600" y="5947316"/>
            <a:ext cx="15073877" cy="1066800"/>
          </a:xfrm>
          <a:prstGeom prst="rect">
            <a:avLst/>
          </a:prstGeom>
        </p:spPr>
      </p:pic>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8F85A439-6700-3F75-CDAB-1A448FD93FF4}"/>
                  </a:ext>
                </a:extLst>
              </p14:cNvPr>
              <p14:cNvContentPartPr/>
              <p14:nvPr/>
            </p14:nvContentPartPr>
            <p14:xfrm>
              <a:off x="2987367" y="6437397"/>
              <a:ext cx="103320" cy="328680"/>
            </p14:xfrm>
          </p:contentPart>
        </mc:Choice>
        <mc:Fallback xmlns="">
          <p:pic>
            <p:nvPicPr>
              <p:cNvPr id="8" name="Ink 7">
                <a:extLst>
                  <a:ext uri="{FF2B5EF4-FFF2-40B4-BE49-F238E27FC236}">
                    <a16:creationId xmlns:a16="http://schemas.microsoft.com/office/drawing/2014/main" id="{8F85A439-6700-3F75-CDAB-1A448FD93FF4}"/>
                  </a:ext>
                </a:extLst>
              </p:cNvPr>
              <p:cNvPicPr/>
              <p:nvPr/>
            </p:nvPicPr>
            <p:blipFill>
              <a:blip r:embed="rId9"/>
              <a:stretch>
                <a:fillRect/>
              </a:stretch>
            </p:blipFill>
            <p:spPr>
              <a:xfrm>
                <a:off x="2897727" y="6257757"/>
                <a:ext cx="282960" cy="688320"/>
              </a:xfrm>
              <a:prstGeom prst="rect">
                <a:avLst/>
              </a:prstGeom>
            </p:spPr>
          </p:pic>
        </mc:Fallback>
      </mc:AlternateContent>
      <p:cxnSp>
        <p:nvCxnSpPr>
          <p:cNvPr id="12" name="Straight Arrow Connector 11">
            <a:extLst>
              <a:ext uri="{FF2B5EF4-FFF2-40B4-BE49-F238E27FC236}">
                <a16:creationId xmlns:a16="http://schemas.microsoft.com/office/drawing/2014/main" id="{EEB16802-6AC5-6365-75DE-4AD7A36DCE77}"/>
              </a:ext>
            </a:extLst>
          </p:cNvPr>
          <p:cNvCxnSpPr/>
          <p:nvPr/>
        </p:nvCxnSpPr>
        <p:spPr>
          <a:xfrm flipV="1">
            <a:off x="3072015" y="7048500"/>
            <a:ext cx="0" cy="5334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92655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sp>
        <p:nvSpPr>
          <p:cNvPr id="12" name="Hình chữ nhật 11">
            <a:extLst>
              <a:ext uri="{FF2B5EF4-FFF2-40B4-BE49-F238E27FC236}">
                <a16:creationId xmlns:a16="http://schemas.microsoft.com/office/drawing/2014/main" id="{7ABF9798-BBB2-3CAC-A2E8-E0846E4AF6E6}"/>
              </a:ext>
            </a:extLst>
          </p:cNvPr>
          <p:cNvSpPr/>
          <p:nvPr/>
        </p:nvSpPr>
        <p:spPr>
          <a:xfrm>
            <a:off x="13605064" y="3965362"/>
            <a:ext cx="4031874"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720 500 310</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084744E7-23BE-5CB5-E7A0-F6386E7C95B2}"/>
              </a:ext>
            </a:extLst>
          </p:cNvPr>
          <p:cNvPicPr>
            <a:picLocks noChangeAspect="1"/>
          </p:cNvPicPr>
          <p:nvPr/>
        </p:nvPicPr>
        <p:blipFill>
          <a:blip r:embed="rId6"/>
          <a:stretch>
            <a:fillRect/>
          </a:stretch>
        </p:blipFill>
        <p:spPr>
          <a:xfrm>
            <a:off x="425265" y="360126"/>
            <a:ext cx="17437470" cy="4953000"/>
          </a:xfrm>
          <a:prstGeom prst="rect">
            <a:avLst/>
          </a:prstGeom>
        </p:spPr>
      </p:pic>
    </p:spTree>
    <p:extLst>
      <p:ext uri="{BB962C8B-B14F-4D97-AF65-F5344CB8AC3E}">
        <p14:creationId xmlns:p14="http://schemas.microsoft.com/office/powerpoint/2010/main" val="2544144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sp>
        <p:nvSpPr>
          <p:cNvPr id="12" name="Hình chữ nhật 11">
            <a:extLst>
              <a:ext uri="{FF2B5EF4-FFF2-40B4-BE49-F238E27FC236}">
                <a16:creationId xmlns:a16="http://schemas.microsoft.com/office/drawing/2014/main" id="{7ABF9798-BBB2-3CAC-A2E8-E0846E4AF6E6}"/>
              </a:ext>
            </a:extLst>
          </p:cNvPr>
          <p:cNvSpPr/>
          <p:nvPr/>
        </p:nvSpPr>
        <p:spPr>
          <a:xfrm>
            <a:off x="13605064" y="3965362"/>
            <a:ext cx="4031874"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720 500 310</a:t>
            </a:r>
            <a:endParaRPr lang="vi-VN" sz="5400" b="0" cap="none" spc="0">
              <a:ln w="0"/>
              <a:solidFill>
                <a:schemeClr val="bg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CCBA52B8-559E-2306-0D27-B2DCBA512070}"/>
              </a:ext>
            </a:extLst>
          </p:cNvPr>
          <p:cNvSpPr txBox="1"/>
          <p:nvPr/>
        </p:nvSpPr>
        <p:spPr>
          <a:xfrm>
            <a:off x="4724400" y="419100"/>
            <a:ext cx="9448800" cy="707886"/>
          </a:xfrm>
          <a:prstGeom prst="rect">
            <a:avLst/>
          </a:prstGeom>
          <a:noFill/>
        </p:spPr>
        <p:txBody>
          <a:bodyPr wrap="square" rtlCol="0">
            <a:spAutoFit/>
          </a:bodyPr>
          <a:lstStyle/>
          <a:p>
            <a:r>
              <a:rPr lang="en-GB" sz="4000">
                <a:ln w="0"/>
                <a:solidFill>
                  <a:schemeClr val="accent1"/>
                </a:solidFill>
                <a:effectLst>
                  <a:glow rad="63500">
                    <a:schemeClr val="accent2">
                      <a:satMod val="175000"/>
                      <a:alpha val="40000"/>
                    </a:schemeClr>
                  </a:glow>
                  <a:outerShdw blurRad="38100" dist="25400" dir="5400000" algn="ctr" rotWithShape="0">
                    <a:srgbClr val="6E747A">
                      <a:alpha val="43000"/>
                    </a:srgbClr>
                  </a:outerShdw>
                </a:effectLst>
                <a:latin typeface="UTM Nokia Standard" panose="02040603050506020204" pitchFamily="18" charset="0"/>
              </a:rPr>
              <a:t>TRÒ CHƠI: BẠN HỎI – TÔI TRẢ LỜI</a:t>
            </a:r>
          </a:p>
        </p:txBody>
      </p:sp>
      <p:sp>
        <p:nvSpPr>
          <p:cNvPr id="11" name="Hình chữ nhật: Góc Tròn 4">
            <a:extLst>
              <a:ext uri="{FF2B5EF4-FFF2-40B4-BE49-F238E27FC236}">
                <a16:creationId xmlns:a16="http://schemas.microsoft.com/office/drawing/2014/main" id="{344A0FD5-9A5D-1156-02BC-0EEC598113F5}"/>
              </a:ext>
            </a:extLst>
          </p:cNvPr>
          <p:cNvSpPr/>
          <p:nvPr/>
        </p:nvSpPr>
        <p:spPr>
          <a:xfrm>
            <a:off x="3046941" y="1441596"/>
            <a:ext cx="3810000" cy="1044848"/>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ộp Văn bản 17">
            <a:extLst>
              <a:ext uri="{FF2B5EF4-FFF2-40B4-BE49-F238E27FC236}">
                <a16:creationId xmlns:a16="http://schemas.microsoft.com/office/drawing/2014/main" id="{B7D3FA94-0EA5-7BAE-4875-D295A609AF16}"/>
              </a:ext>
            </a:extLst>
          </p:cNvPr>
          <p:cNvSpPr txBox="1"/>
          <p:nvPr/>
        </p:nvSpPr>
        <p:spPr>
          <a:xfrm>
            <a:off x="1009970" y="1570034"/>
            <a:ext cx="6426370" cy="923330"/>
          </a:xfrm>
          <a:prstGeom prst="rect">
            <a:avLst/>
          </a:prstGeom>
          <a:noFill/>
        </p:spPr>
        <p:txBody>
          <a:bodyPr wrap="square">
            <a:spAutoFit/>
          </a:bodyPr>
          <a:lstStyle/>
          <a:p>
            <a:pPr>
              <a:spcBef>
                <a:spcPts val="600"/>
              </a:spcBef>
              <a:spcAft>
                <a:spcPts val="600"/>
              </a:spcAft>
            </a:pPr>
            <a:r>
              <a:rPr lang="en-GB" sz="5400">
                <a:cs typeface="Arial" panose="020B0604020202020204" pitchFamily="34" charset="0"/>
              </a:rPr>
              <a:t>Vì sao                           ? </a:t>
            </a:r>
            <a:endParaRPr lang="vi-VN" sz="5400">
              <a:cs typeface="Arial" panose="020B0604020202020204" pitchFamily="34" charset="0"/>
            </a:endParaRPr>
          </a:p>
        </p:txBody>
      </p:sp>
      <p:pic>
        <p:nvPicPr>
          <p:cNvPr id="16" name="Đồ họa 20" descr="Right pointing backhand index with solid fill">
            <a:extLst>
              <a:ext uri="{FF2B5EF4-FFF2-40B4-BE49-F238E27FC236}">
                <a16:creationId xmlns:a16="http://schemas.microsoft.com/office/drawing/2014/main" id="{78744B36-04CE-544A-72F9-0ABBA44B83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17522" y="1543469"/>
            <a:ext cx="914400" cy="914400"/>
          </a:xfrm>
          <a:prstGeom prst="rect">
            <a:avLst/>
          </a:prstGeom>
        </p:spPr>
      </p:pic>
      <p:pic>
        <p:nvPicPr>
          <p:cNvPr id="18" name="Picture 17">
            <a:extLst>
              <a:ext uri="{FF2B5EF4-FFF2-40B4-BE49-F238E27FC236}">
                <a16:creationId xmlns:a16="http://schemas.microsoft.com/office/drawing/2014/main" id="{ED2E03B4-99D0-A51D-138B-3369137B9821}"/>
              </a:ext>
            </a:extLst>
          </p:cNvPr>
          <p:cNvPicPr>
            <a:picLocks noChangeAspect="1"/>
          </p:cNvPicPr>
          <p:nvPr/>
        </p:nvPicPr>
        <p:blipFill>
          <a:blip r:embed="rId8"/>
          <a:stretch>
            <a:fillRect/>
          </a:stretch>
        </p:blipFill>
        <p:spPr>
          <a:xfrm>
            <a:off x="3197383" y="1563114"/>
            <a:ext cx="3509115" cy="783952"/>
          </a:xfrm>
          <a:prstGeom prst="rect">
            <a:avLst/>
          </a:prstGeom>
        </p:spPr>
      </p:pic>
      <p:sp>
        <p:nvSpPr>
          <p:cNvPr id="19" name="Hộp Văn bản 17">
            <a:extLst>
              <a:ext uri="{FF2B5EF4-FFF2-40B4-BE49-F238E27FC236}">
                <a16:creationId xmlns:a16="http://schemas.microsoft.com/office/drawing/2014/main" id="{4E62709B-F29B-80F9-52B9-DA294DA7C644}"/>
              </a:ext>
            </a:extLst>
          </p:cNvPr>
          <p:cNvSpPr txBox="1"/>
          <p:nvPr/>
        </p:nvSpPr>
        <p:spPr>
          <a:xfrm>
            <a:off x="9397078" y="1603571"/>
            <a:ext cx="8132822" cy="646331"/>
          </a:xfrm>
          <a:prstGeom prst="rect">
            <a:avLst/>
          </a:prstGeom>
          <a:noFill/>
        </p:spPr>
        <p:txBody>
          <a:bodyPr wrap="square">
            <a:spAutoFit/>
          </a:bodyPr>
          <a:lstStyle/>
          <a:p>
            <a:pPr>
              <a:spcBef>
                <a:spcPts val="600"/>
              </a:spcBef>
              <a:spcAft>
                <a:spcPts val="600"/>
              </a:spcAft>
            </a:pPr>
            <a:r>
              <a:rPr lang="en-GB" sz="3600">
                <a:cs typeface="Arial" panose="020B0604020202020204" pitchFamily="34" charset="0"/>
              </a:rPr>
              <a:t>Vì số 9998 có ít chữ số hơn.</a:t>
            </a:r>
            <a:endParaRPr lang="vi-VN" sz="3600">
              <a:cs typeface="Arial" panose="020B0604020202020204" pitchFamily="34" charset="0"/>
            </a:endParaRPr>
          </a:p>
        </p:txBody>
      </p:sp>
      <p:sp>
        <p:nvSpPr>
          <p:cNvPr id="20" name="Hộp Văn bản 17">
            <a:extLst>
              <a:ext uri="{FF2B5EF4-FFF2-40B4-BE49-F238E27FC236}">
                <a16:creationId xmlns:a16="http://schemas.microsoft.com/office/drawing/2014/main" id="{1B2DE7A5-B212-A513-1D8D-5AF975111782}"/>
              </a:ext>
            </a:extLst>
          </p:cNvPr>
          <p:cNvSpPr txBox="1"/>
          <p:nvPr/>
        </p:nvSpPr>
        <p:spPr>
          <a:xfrm>
            <a:off x="1009970" y="2716066"/>
            <a:ext cx="6426370" cy="923330"/>
          </a:xfrm>
          <a:prstGeom prst="rect">
            <a:avLst/>
          </a:prstGeom>
          <a:noFill/>
        </p:spPr>
        <p:txBody>
          <a:bodyPr wrap="square">
            <a:spAutoFit/>
          </a:bodyPr>
          <a:lstStyle/>
          <a:p>
            <a:pPr>
              <a:spcBef>
                <a:spcPts val="600"/>
              </a:spcBef>
              <a:spcAft>
                <a:spcPts val="600"/>
              </a:spcAft>
            </a:pPr>
            <a:r>
              <a:rPr lang="en-GB" sz="5400">
                <a:cs typeface="Arial" panose="020B0604020202020204" pitchFamily="34" charset="0"/>
              </a:rPr>
              <a:t>Vì sao                           ? </a:t>
            </a:r>
            <a:endParaRPr lang="vi-VN" sz="5400">
              <a:cs typeface="Arial" panose="020B0604020202020204" pitchFamily="34" charset="0"/>
            </a:endParaRPr>
          </a:p>
        </p:txBody>
      </p:sp>
      <p:sp>
        <p:nvSpPr>
          <p:cNvPr id="21" name="Hình chữ nhật: Góc Tròn 4">
            <a:extLst>
              <a:ext uri="{FF2B5EF4-FFF2-40B4-BE49-F238E27FC236}">
                <a16:creationId xmlns:a16="http://schemas.microsoft.com/office/drawing/2014/main" id="{32121C82-3808-E9C9-9C94-F81051A0F4B8}"/>
              </a:ext>
            </a:extLst>
          </p:cNvPr>
          <p:cNvSpPr/>
          <p:nvPr/>
        </p:nvSpPr>
        <p:spPr>
          <a:xfrm>
            <a:off x="3046940" y="2709146"/>
            <a:ext cx="3810000" cy="1044848"/>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ình chữ nhật: Góc Tròn 4">
            <a:extLst>
              <a:ext uri="{FF2B5EF4-FFF2-40B4-BE49-F238E27FC236}">
                <a16:creationId xmlns:a16="http://schemas.microsoft.com/office/drawing/2014/main" id="{CD140F4C-CD3E-3F90-6305-5698288898AB}"/>
              </a:ext>
            </a:extLst>
          </p:cNvPr>
          <p:cNvSpPr/>
          <p:nvPr/>
        </p:nvSpPr>
        <p:spPr>
          <a:xfrm>
            <a:off x="3046940" y="3899897"/>
            <a:ext cx="3810000" cy="1044848"/>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Góc Tròn 4">
            <a:extLst>
              <a:ext uri="{FF2B5EF4-FFF2-40B4-BE49-F238E27FC236}">
                <a16:creationId xmlns:a16="http://schemas.microsoft.com/office/drawing/2014/main" id="{E70E0319-DC77-A903-A913-8846AE4780D3}"/>
              </a:ext>
            </a:extLst>
          </p:cNvPr>
          <p:cNvSpPr/>
          <p:nvPr/>
        </p:nvSpPr>
        <p:spPr>
          <a:xfrm>
            <a:off x="3046940" y="5143500"/>
            <a:ext cx="3810000" cy="1044848"/>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4">
            <a:extLst>
              <a:ext uri="{FF2B5EF4-FFF2-40B4-BE49-F238E27FC236}">
                <a16:creationId xmlns:a16="http://schemas.microsoft.com/office/drawing/2014/main" id="{777DE382-AF94-65EB-444F-EE49E6EC41CE}"/>
              </a:ext>
            </a:extLst>
          </p:cNvPr>
          <p:cNvSpPr/>
          <p:nvPr/>
        </p:nvSpPr>
        <p:spPr>
          <a:xfrm>
            <a:off x="3046940" y="6384433"/>
            <a:ext cx="3810000" cy="1044848"/>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4">
            <a:extLst>
              <a:ext uri="{FF2B5EF4-FFF2-40B4-BE49-F238E27FC236}">
                <a16:creationId xmlns:a16="http://schemas.microsoft.com/office/drawing/2014/main" id="{B0249951-C0DB-AFEF-F8E5-E6DB212AB68D}"/>
              </a:ext>
            </a:extLst>
          </p:cNvPr>
          <p:cNvSpPr/>
          <p:nvPr/>
        </p:nvSpPr>
        <p:spPr>
          <a:xfrm>
            <a:off x="3046940" y="7611078"/>
            <a:ext cx="3810000" cy="1044848"/>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ộp Văn bản 17">
            <a:extLst>
              <a:ext uri="{FF2B5EF4-FFF2-40B4-BE49-F238E27FC236}">
                <a16:creationId xmlns:a16="http://schemas.microsoft.com/office/drawing/2014/main" id="{2B6D51C4-6E75-8C8D-A1F4-484CC6750915}"/>
              </a:ext>
            </a:extLst>
          </p:cNvPr>
          <p:cNvSpPr txBox="1"/>
          <p:nvPr/>
        </p:nvSpPr>
        <p:spPr>
          <a:xfrm>
            <a:off x="986157" y="3950079"/>
            <a:ext cx="6426370" cy="923330"/>
          </a:xfrm>
          <a:prstGeom prst="rect">
            <a:avLst/>
          </a:prstGeom>
          <a:noFill/>
        </p:spPr>
        <p:txBody>
          <a:bodyPr wrap="square">
            <a:spAutoFit/>
          </a:bodyPr>
          <a:lstStyle/>
          <a:p>
            <a:pPr>
              <a:spcBef>
                <a:spcPts val="600"/>
              </a:spcBef>
              <a:spcAft>
                <a:spcPts val="600"/>
              </a:spcAft>
            </a:pPr>
            <a:r>
              <a:rPr lang="en-GB" sz="5400">
                <a:cs typeface="Arial" panose="020B0604020202020204" pitchFamily="34" charset="0"/>
              </a:rPr>
              <a:t>Vì sao                           ? </a:t>
            </a:r>
            <a:endParaRPr lang="vi-VN" sz="5400">
              <a:cs typeface="Arial" panose="020B0604020202020204" pitchFamily="34" charset="0"/>
            </a:endParaRPr>
          </a:p>
        </p:txBody>
      </p:sp>
      <p:sp>
        <p:nvSpPr>
          <p:cNvPr id="27" name="Hộp Văn bản 17">
            <a:extLst>
              <a:ext uri="{FF2B5EF4-FFF2-40B4-BE49-F238E27FC236}">
                <a16:creationId xmlns:a16="http://schemas.microsoft.com/office/drawing/2014/main" id="{4300AE23-F57C-DEF0-29E3-E659C5B2B263}"/>
              </a:ext>
            </a:extLst>
          </p:cNvPr>
          <p:cNvSpPr txBox="1"/>
          <p:nvPr/>
        </p:nvSpPr>
        <p:spPr>
          <a:xfrm>
            <a:off x="986157" y="5265018"/>
            <a:ext cx="6426370" cy="923330"/>
          </a:xfrm>
          <a:prstGeom prst="rect">
            <a:avLst/>
          </a:prstGeom>
          <a:noFill/>
        </p:spPr>
        <p:txBody>
          <a:bodyPr wrap="square">
            <a:spAutoFit/>
          </a:bodyPr>
          <a:lstStyle/>
          <a:p>
            <a:pPr>
              <a:spcBef>
                <a:spcPts val="600"/>
              </a:spcBef>
              <a:spcAft>
                <a:spcPts val="600"/>
              </a:spcAft>
            </a:pPr>
            <a:r>
              <a:rPr lang="en-GB" sz="5400">
                <a:cs typeface="Arial" panose="020B0604020202020204" pitchFamily="34" charset="0"/>
              </a:rPr>
              <a:t>Vì sao                           ? </a:t>
            </a:r>
            <a:endParaRPr lang="vi-VN" sz="5400">
              <a:cs typeface="Arial" panose="020B0604020202020204" pitchFamily="34" charset="0"/>
            </a:endParaRPr>
          </a:p>
        </p:txBody>
      </p:sp>
      <p:sp>
        <p:nvSpPr>
          <p:cNvPr id="28" name="Hộp Văn bản 17">
            <a:extLst>
              <a:ext uri="{FF2B5EF4-FFF2-40B4-BE49-F238E27FC236}">
                <a16:creationId xmlns:a16="http://schemas.microsoft.com/office/drawing/2014/main" id="{20341EBD-BE08-B172-BA2B-513F243C9107}"/>
              </a:ext>
            </a:extLst>
          </p:cNvPr>
          <p:cNvSpPr txBox="1"/>
          <p:nvPr/>
        </p:nvSpPr>
        <p:spPr>
          <a:xfrm>
            <a:off x="976632" y="6401460"/>
            <a:ext cx="6426370" cy="923330"/>
          </a:xfrm>
          <a:prstGeom prst="rect">
            <a:avLst/>
          </a:prstGeom>
          <a:noFill/>
        </p:spPr>
        <p:txBody>
          <a:bodyPr wrap="square">
            <a:spAutoFit/>
          </a:bodyPr>
          <a:lstStyle/>
          <a:p>
            <a:pPr>
              <a:spcBef>
                <a:spcPts val="600"/>
              </a:spcBef>
              <a:spcAft>
                <a:spcPts val="600"/>
              </a:spcAft>
            </a:pPr>
            <a:r>
              <a:rPr lang="en-GB" sz="5400">
                <a:cs typeface="Arial" panose="020B0604020202020204" pitchFamily="34" charset="0"/>
              </a:rPr>
              <a:t>Vì sao                           ? </a:t>
            </a:r>
            <a:endParaRPr lang="vi-VN" sz="5400">
              <a:cs typeface="Arial" panose="020B0604020202020204" pitchFamily="34" charset="0"/>
            </a:endParaRPr>
          </a:p>
        </p:txBody>
      </p:sp>
      <p:sp>
        <p:nvSpPr>
          <p:cNvPr id="29" name="Hộp Văn bản 17">
            <a:extLst>
              <a:ext uri="{FF2B5EF4-FFF2-40B4-BE49-F238E27FC236}">
                <a16:creationId xmlns:a16="http://schemas.microsoft.com/office/drawing/2014/main" id="{D5EA5843-8AF0-D4F6-FD18-5F9F847BECE2}"/>
              </a:ext>
            </a:extLst>
          </p:cNvPr>
          <p:cNvSpPr txBox="1"/>
          <p:nvPr/>
        </p:nvSpPr>
        <p:spPr>
          <a:xfrm>
            <a:off x="967107" y="7609272"/>
            <a:ext cx="6426370" cy="923330"/>
          </a:xfrm>
          <a:prstGeom prst="rect">
            <a:avLst/>
          </a:prstGeom>
          <a:noFill/>
        </p:spPr>
        <p:txBody>
          <a:bodyPr wrap="square">
            <a:spAutoFit/>
          </a:bodyPr>
          <a:lstStyle/>
          <a:p>
            <a:pPr>
              <a:spcBef>
                <a:spcPts val="600"/>
              </a:spcBef>
              <a:spcAft>
                <a:spcPts val="600"/>
              </a:spcAft>
            </a:pPr>
            <a:r>
              <a:rPr lang="en-GB" sz="5400">
                <a:cs typeface="Arial" panose="020B0604020202020204" pitchFamily="34" charset="0"/>
              </a:rPr>
              <a:t>Vì sao                           ? </a:t>
            </a:r>
            <a:endParaRPr lang="vi-VN" sz="5400">
              <a:cs typeface="Arial" panose="020B0604020202020204" pitchFamily="34" charset="0"/>
            </a:endParaRPr>
          </a:p>
        </p:txBody>
      </p:sp>
      <p:pic>
        <p:nvPicPr>
          <p:cNvPr id="30" name="Đồ họa 20" descr="Right pointing backhand index with solid fill">
            <a:extLst>
              <a:ext uri="{FF2B5EF4-FFF2-40B4-BE49-F238E27FC236}">
                <a16:creationId xmlns:a16="http://schemas.microsoft.com/office/drawing/2014/main" id="{CF70950E-9F25-30D3-7969-2F9D22BFFDA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417522" y="2746938"/>
            <a:ext cx="914400" cy="914400"/>
          </a:xfrm>
          <a:prstGeom prst="rect">
            <a:avLst/>
          </a:prstGeom>
        </p:spPr>
      </p:pic>
      <p:pic>
        <p:nvPicPr>
          <p:cNvPr id="31" name="Đồ họa 20" descr="Right pointing backhand index with solid fill">
            <a:extLst>
              <a:ext uri="{FF2B5EF4-FFF2-40B4-BE49-F238E27FC236}">
                <a16:creationId xmlns:a16="http://schemas.microsoft.com/office/drawing/2014/main" id="{5E503BF3-1C62-36A8-4969-0C8C6B2B053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349566" y="4034034"/>
            <a:ext cx="914400" cy="914400"/>
          </a:xfrm>
          <a:prstGeom prst="rect">
            <a:avLst/>
          </a:prstGeom>
        </p:spPr>
      </p:pic>
      <p:pic>
        <p:nvPicPr>
          <p:cNvPr id="32" name="Đồ họa 20" descr="Right pointing backhand index with solid fill">
            <a:extLst>
              <a:ext uri="{FF2B5EF4-FFF2-40B4-BE49-F238E27FC236}">
                <a16:creationId xmlns:a16="http://schemas.microsoft.com/office/drawing/2014/main" id="{10E92C1A-4223-67E7-4EFE-6C01E595DDB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349566" y="5364917"/>
            <a:ext cx="914400" cy="914400"/>
          </a:xfrm>
          <a:prstGeom prst="rect">
            <a:avLst/>
          </a:prstGeom>
        </p:spPr>
      </p:pic>
      <p:pic>
        <p:nvPicPr>
          <p:cNvPr id="33" name="Đồ họa 20" descr="Right pointing backhand index with solid fill">
            <a:extLst>
              <a:ext uri="{FF2B5EF4-FFF2-40B4-BE49-F238E27FC236}">
                <a16:creationId xmlns:a16="http://schemas.microsoft.com/office/drawing/2014/main" id="{8E012E01-C747-D85F-1CA4-BBCC262A36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301037" y="6617396"/>
            <a:ext cx="914400" cy="914400"/>
          </a:xfrm>
          <a:prstGeom prst="rect">
            <a:avLst/>
          </a:prstGeom>
        </p:spPr>
      </p:pic>
      <p:pic>
        <p:nvPicPr>
          <p:cNvPr id="34" name="Đồ họa 20" descr="Right pointing backhand index with solid fill">
            <a:extLst>
              <a:ext uri="{FF2B5EF4-FFF2-40B4-BE49-F238E27FC236}">
                <a16:creationId xmlns:a16="http://schemas.microsoft.com/office/drawing/2014/main" id="{6EEA9EA4-A9E0-8A38-2BFC-01DC3891A79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229600" y="7741526"/>
            <a:ext cx="914400" cy="914400"/>
          </a:xfrm>
          <a:prstGeom prst="rect">
            <a:avLst/>
          </a:prstGeom>
        </p:spPr>
      </p:pic>
      <p:pic>
        <p:nvPicPr>
          <p:cNvPr id="36" name="Picture 35">
            <a:extLst>
              <a:ext uri="{FF2B5EF4-FFF2-40B4-BE49-F238E27FC236}">
                <a16:creationId xmlns:a16="http://schemas.microsoft.com/office/drawing/2014/main" id="{9E1765C9-594C-1474-1A1E-860DA1BD4244}"/>
              </a:ext>
            </a:extLst>
          </p:cNvPr>
          <p:cNvPicPr>
            <a:picLocks noChangeAspect="1"/>
          </p:cNvPicPr>
          <p:nvPr/>
        </p:nvPicPr>
        <p:blipFill>
          <a:blip r:embed="rId9"/>
          <a:stretch>
            <a:fillRect/>
          </a:stretch>
        </p:blipFill>
        <p:spPr>
          <a:xfrm>
            <a:off x="3197382" y="2808933"/>
            <a:ext cx="3509115" cy="793695"/>
          </a:xfrm>
          <a:prstGeom prst="rect">
            <a:avLst/>
          </a:prstGeom>
        </p:spPr>
      </p:pic>
      <p:sp>
        <p:nvSpPr>
          <p:cNvPr id="37" name="Hộp Văn bản 17">
            <a:extLst>
              <a:ext uri="{FF2B5EF4-FFF2-40B4-BE49-F238E27FC236}">
                <a16:creationId xmlns:a16="http://schemas.microsoft.com/office/drawing/2014/main" id="{099F73E4-5AA8-2165-67DC-06A47C66DAA8}"/>
              </a:ext>
            </a:extLst>
          </p:cNvPr>
          <p:cNvSpPr txBox="1"/>
          <p:nvPr/>
        </p:nvSpPr>
        <p:spPr>
          <a:xfrm>
            <a:off x="9410700" y="2679298"/>
            <a:ext cx="8132822" cy="1200329"/>
          </a:xfrm>
          <a:prstGeom prst="rect">
            <a:avLst/>
          </a:prstGeom>
          <a:noFill/>
        </p:spPr>
        <p:txBody>
          <a:bodyPr wrap="square">
            <a:spAutoFit/>
          </a:bodyPr>
          <a:lstStyle/>
          <a:p>
            <a:pPr>
              <a:spcBef>
                <a:spcPts val="600"/>
              </a:spcBef>
              <a:spcAft>
                <a:spcPts val="600"/>
              </a:spcAft>
            </a:pPr>
            <a:r>
              <a:rPr lang="en-GB" sz="3600">
                <a:cs typeface="Arial" panose="020B0604020202020204" pitchFamily="34" charset="0"/>
              </a:rPr>
              <a:t>Vì chữ số 6 ở hàng trăm của số 24 600 lớn hơn chữ số 5 ở hàng trăm của số 24 597</a:t>
            </a:r>
            <a:endParaRPr lang="vi-VN" sz="3600">
              <a:cs typeface="Arial" panose="020B0604020202020204" pitchFamily="34" charset="0"/>
            </a:endParaRPr>
          </a:p>
        </p:txBody>
      </p:sp>
      <p:pic>
        <p:nvPicPr>
          <p:cNvPr id="39" name="Picture 38">
            <a:extLst>
              <a:ext uri="{FF2B5EF4-FFF2-40B4-BE49-F238E27FC236}">
                <a16:creationId xmlns:a16="http://schemas.microsoft.com/office/drawing/2014/main" id="{F298A94F-335C-5531-AF8E-904B0730103D}"/>
              </a:ext>
            </a:extLst>
          </p:cNvPr>
          <p:cNvPicPr>
            <a:picLocks noChangeAspect="1"/>
          </p:cNvPicPr>
          <p:nvPr/>
        </p:nvPicPr>
        <p:blipFill>
          <a:blip r:embed="rId10"/>
          <a:stretch>
            <a:fillRect/>
          </a:stretch>
        </p:blipFill>
        <p:spPr>
          <a:xfrm>
            <a:off x="3164043" y="4021415"/>
            <a:ext cx="3542453" cy="837603"/>
          </a:xfrm>
          <a:prstGeom prst="rect">
            <a:avLst/>
          </a:prstGeom>
        </p:spPr>
      </p:pic>
      <p:sp>
        <p:nvSpPr>
          <p:cNvPr id="40" name="Hộp Văn bản 17">
            <a:extLst>
              <a:ext uri="{FF2B5EF4-FFF2-40B4-BE49-F238E27FC236}">
                <a16:creationId xmlns:a16="http://schemas.microsoft.com/office/drawing/2014/main" id="{DF013845-3014-3335-CE63-5A9597394F28}"/>
              </a:ext>
            </a:extLst>
          </p:cNvPr>
          <p:cNvSpPr txBox="1"/>
          <p:nvPr/>
        </p:nvSpPr>
        <p:spPr>
          <a:xfrm>
            <a:off x="9410700" y="4107324"/>
            <a:ext cx="8132822" cy="646331"/>
          </a:xfrm>
          <a:prstGeom prst="rect">
            <a:avLst/>
          </a:prstGeom>
          <a:noFill/>
        </p:spPr>
        <p:txBody>
          <a:bodyPr wrap="square">
            <a:spAutoFit/>
          </a:bodyPr>
          <a:lstStyle/>
          <a:p>
            <a:pPr>
              <a:spcBef>
                <a:spcPts val="600"/>
              </a:spcBef>
              <a:spcAft>
                <a:spcPts val="600"/>
              </a:spcAft>
            </a:pPr>
            <a:r>
              <a:rPr lang="en-GB" sz="3600">
                <a:cs typeface="Arial" panose="020B0604020202020204" pitchFamily="34" charset="0"/>
              </a:rPr>
              <a:t>Vì 34 500 : 10 = 3 450</a:t>
            </a:r>
            <a:endParaRPr lang="vi-VN" sz="3600">
              <a:cs typeface="Arial" panose="020B0604020202020204" pitchFamily="34" charset="0"/>
            </a:endParaRPr>
          </a:p>
        </p:txBody>
      </p:sp>
      <p:pic>
        <p:nvPicPr>
          <p:cNvPr id="42" name="Picture 41">
            <a:extLst>
              <a:ext uri="{FF2B5EF4-FFF2-40B4-BE49-F238E27FC236}">
                <a16:creationId xmlns:a16="http://schemas.microsoft.com/office/drawing/2014/main" id="{477F6869-1551-EEDE-DC7F-7144CBC1FF33}"/>
              </a:ext>
            </a:extLst>
          </p:cNvPr>
          <p:cNvPicPr>
            <a:picLocks noChangeAspect="1"/>
          </p:cNvPicPr>
          <p:nvPr/>
        </p:nvPicPr>
        <p:blipFill>
          <a:blip r:embed="rId11"/>
          <a:stretch>
            <a:fillRect/>
          </a:stretch>
        </p:blipFill>
        <p:spPr>
          <a:xfrm>
            <a:off x="3187856" y="5219700"/>
            <a:ext cx="3518639" cy="856601"/>
          </a:xfrm>
          <a:prstGeom prst="rect">
            <a:avLst/>
          </a:prstGeom>
        </p:spPr>
      </p:pic>
      <p:sp>
        <p:nvSpPr>
          <p:cNvPr id="43" name="Hộp Văn bản 17">
            <a:extLst>
              <a:ext uri="{FF2B5EF4-FFF2-40B4-BE49-F238E27FC236}">
                <a16:creationId xmlns:a16="http://schemas.microsoft.com/office/drawing/2014/main" id="{544A3AAE-24E3-C48C-5611-211DC54115A2}"/>
              </a:ext>
            </a:extLst>
          </p:cNvPr>
          <p:cNvSpPr txBox="1"/>
          <p:nvPr/>
        </p:nvSpPr>
        <p:spPr>
          <a:xfrm>
            <a:off x="9331922" y="5364917"/>
            <a:ext cx="8211600" cy="646331"/>
          </a:xfrm>
          <a:prstGeom prst="rect">
            <a:avLst/>
          </a:prstGeom>
          <a:noFill/>
        </p:spPr>
        <p:txBody>
          <a:bodyPr wrap="square">
            <a:spAutoFit/>
          </a:bodyPr>
          <a:lstStyle/>
          <a:p>
            <a:pPr>
              <a:spcBef>
                <a:spcPts val="600"/>
              </a:spcBef>
              <a:spcAft>
                <a:spcPts val="600"/>
              </a:spcAft>
            </a:pPr>
            <a:r>
              <a:rPr lang="en-GB" sz="3600">
                <a:cs typeface="Arial" panose="020B0604020202020204" pitchFamily="34" charset="0"/>
              </a:rPr>
              <a:t>Vì số 101 010 có nhiều chữ số hơn.</a:t>
            </a:r>
            <a:endParaRPr lang="vi-VN" sz="3600">
              <a:cs typeface="Arial" panose="020B0604020202020204" pitchFamily="34" charset="0"/>
            </a:endParaRPr>
          </a:p>
        </p:txBody>
      </p:sp>
      <p:pic>
        <p:nvPicPr>
          <p:cNvPr id="45" name="Picture 44">
            <a:extLst>
              <a:ext uri="{FF2B5EF4-FFF2-40B4-BE49-F238E27FC236}">
                <a16:creationId xmlns:a16="http://schemas.microsoft.com/office/drawing/2014/main" id="{B775450A-5740-023D-0969-1B5B9FD27A1D}"/>
              </a:ext>
            </a:extLst>
          </p:cNvPr>
          <p:cNvPicPr>
            <a:picLocks noChangeAspect="1"/>
          </p:cNvPicPr>
          <p:nvPr/>
        </p:nvPicPr>
        <p:blipFill>
          <a:blip r:embed="rId12"/>
          <a:stretch>
            <a:fillRect/>
          </a:stretch>
        </p:blipFill>
        <p:spPr>
          <a:xfrm>
            <a:off x="3197382" y="6467910"/>
            <a:ext cx="3509113" cy="836622"/>
          </a:xfrm>
          <a:prstGeom prst="rect">
            <a:avLst/>
          </a:prstGeom>
        </p:spPr>
      </p:pic>
      <p:sp>
        <p:nvSpPr>
          <p:cNvPr id="47" name="Hộp Văn bản 17">
            <a:extLst>
              <a:ext uri="{FF2B5EF4-FFF2-40B4-BE49-F238E27FC236}">
                <a16:creationId xmlns:a16="http://schemas.microsoft.com/office/drawing/2014/main" id="{EA4991DA-2F5B-2164-7161-B2A0E6174EA9}"/>
              </a:ext>
            </a:extLst>
          </p:cNvPr>
          <p:cNvSpPr txBox="1"/>
          <p:nvPr/>
        </p:nvSpPr>
        <p:spPr>
          <a:xfrm>
            <a:off x="9371311" y="6264918"/>
            <a:ext cx="8132822" cy="1200329"/>
          </a:xfrm>
          <a:prstGeom prst="rect">
            <a:avLst/>
          </a:prstGeom>
          <a:noFill/>
        </p:spPr>
        <p:txBody>
          <a:bodyPr wrap="square">
            <a:spAutoFit/>
          </a:bodyPr>
          <a:lstStyle/>
          <a:p>
            <a:pPr>
              <a:spcBef>
                <a:spcPts val="600"/>
              </a:spcBef>
              <a:spcAft>
                <a:spcPts val="600"/>
              </a:spcAft>
            </a:pPr>
            <a:r>
              <a:rPr lang="en-GB" sz="3600">
                <a:cs typeface="Arial" panose="020B0604020202020204" pitchFamily="34" charset="0"/>
              </a:rPr>
              <a:t>Vì chữ số 7 ở hàng chục của số 361 579 bé hơn chữ số 8 ở hàng chục của số 361 580</a:t>
            </a:r>
            <a:endParaRPr lang="vi-VN" sz="3600">
              <a:cs typeface="Arial" panose="020B0604020202020204" pitchFamily="34" charset="0"/>
            </a:endParaRPr>
          </a:p>
        </p:txBody>
      </p:sp>
      <p:pic>
        <p:nvPicPr>
          <p:cNvPr id="49" name="Picture 48">
            <a:extLst>
              <a:ext uri="{FF2B5EF4-FFF2-40B4-BE49-F238E27FC236}">
                <a16:creationId xmlns:a16="http://schemas.microsoft.com/office/drawing/2014/main" id="{51B0E07D-A4B7-6BEA-CF42-0BFE36853F2A}"/>
              </a:ext>
            </a:extLst>
          </p:cNvPr>
          <p:cNvPicPr>
            <a:picLocks noChangeAspect="1"/>
          </p:cNvPicPr>
          <p:nvPr/>
        </p:nvPicPr>
        <p:blipFill>
          <a:blip r:embed="rId13"/>
          <a:stretch>
            <a:fillRect/>
          </a:stretch>
        </p:blipFill>
        <p:spPr>
          <a:xfrm>
            <a:off x="3164043" y="7734902"/>
            <a:ext cx="3542452" cy="777407"/>
          </a:xfrm>
          <a:prstGeom prst="rect">
            <a:avLst/>
          </a:prstGeom>
        </p:spPr>
      </p:pic>
      <p:sp>
        <p:nvSpPr>
          <p:cNvPr id="50" name="Hộp Văn bản 17">
            <a:extLst>
              <a:ext uri="{FF2B5EF4-FFF2-40B4-BE49-F238E27FC236}">
                <a16:creationId xmlns:a16="http://schemas.microsoft.com/office/drawing/2014/main" id="{DA9A449F-81A0-55CA-07FE-AAC7EF969328}"/>
              </a:ext>
            </a:extLst>
          </p:cNvPr>
          <p:cNvSpPr txBox="1"/>
          <p:nvPr/>
        </p:nvSpPr>
        <p:spPr>
          <a:xfrm>
            <a:off x="9263966" y="7865978"/>
            <a:ext cx="8132822" cy="646331"/>
          </a:xfrm>
          <a:prstGeom prst="rect">
            <a:avLst/>
          </a:prstGeom>
          <a:noFill/>
        </p:spPr>
        <p:txBody>
          <a:bodyPr wrap="square">
            <a:spAutoFit/>
          </a:bodyPr>
          <a:lstStyle/>
          <a:p>
            <a:pPr>
              <a:spcBef>
                <a:spcPts val="600"/>
              </a:spcBef>
              <a:spcAft>
                <a:spcPts val="600"/>
              </a:spcAft>
            </a:pPr>
            <a:r>
              <a:rPr lang="en-GB" sz="3600">
                <a:cs typeface="Arial" panose="020B0604020202020204" pitchFamily="34" charset="0"/>
              </a:rPr>
              <a:t>Vì 571 x 100 = 57 100</a:t>
            </a:r>
            <a:endParaRPr lang="vi-VN" sz="3600">
              <a:cs typeface="Arial" panose="020B0604020202020204" pitchFamily="34" charset="0"/>
            </a:endParaRPr>
          </a:p>
        </p:txBody>
      </p:sp>
    </p:spTree>
    <p:extLst>
      <p:ext uri="{BB962C8B-B14F-4D97-AF65-F5344CB8AC3E}">
        <p14:creationId xmlns:p14="http://schemas.microsoft.com/office/powerpoint/2010/main" val="226895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left)">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par>
                                <p:cTn id="46" presetID="1" presetClass="entr" presetSubtype="0" fill="hold" nodeType="withEffect">
                                  <p:stCondLst>
                                    <p:cond delay="0"/>
                                  </p:stCondLst>
                                  <p:childTnLst>
                                    <p:set>
                                      <p:cBhvr>
                                        <p:cTn id="47" dur="1" fill="hold">
                                          <p:stCondLst>
                                            <p:cond delay="0"/>
                                          </p:stCondLst>
                                        </p:cTn>
                                        <p:tgtEl>
                                          <p:spTgt spid="3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left)">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wipe(left)">
                                      <p:cBhvr>
                                        <p:cTn id="59" dur="500"/>
                                        <p:tgtEl>
                                          <p:spTgt spid="4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wipe(left)">
                                      <p:cBhvr>
                                        <p:cTn id="64" dur="500"/>
                                        <p:tgtEl>
                                          <p:spTgt spid="27"/>
                                        </p:tgtEl>
                                      </p:cBhvr>
                                    </p:animEffect>
                                  </p:childTnLst>
                                </p:cTn>
                              </p:par>
                              <p:par>
                                <p:cTn id="65" presetID="1"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left)">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wipe(left)">
                                      <p:cBhvr>
                                        <p:cTn id="78" dur="500"/>
                                        <p:tgtEl>
                                          <p:spTgt spid="43"/>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left)">
                                      <p:cBhvr>
                                        <p:cTn id="83" dur="500"/>
                                        <p:tgtEl>
                                          <p:spTgt spid="28"/>
                                        </p:tgtEl>
                                      </p:cBhvr>
                                    </p:animEffect>
                                  </p:childTnLst>
                                </p:cTn>
                              </p:par>
                            </p:childTnLst>
                          </p:cTn>
                        </p:par>
                        <p:par>
                          <p:cTn id="84" fill="hold">
                            <p:stCondLst>
                              <p:cond delay="500"/>
                            </p:stCondLst>
                            <p:childTnLst>
                              <p:par>
                                <p:cTn id="85" presetID="1" presetClass="entr" presetSubtype="0" fill="hold" nodeType="after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par>
                          <p:cTn id="87" fill="hold">
                            <p:stCondLst>
                              <p:cond delay="500"/>
                            </p:stCondLst>
                            <p:childTnLst>
                              <p:par>
                                <p:cTn id="88" presetID="1" presetClass="entr" presetSubtype="0"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wipe(left)">
                                      <p:cBhvr>
                                        <p:cTn id="94" dur="500"/>
                                        <p:tgtEl>
                                          <p:spTgt spid="33"/>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animEffect transition="in" filter="wipe(left)">
                                      <p:cBhvr>
                                        <p:cTn id="99" dur="500"/>
                                        <p:tgtEl>
                                          <p:spTgt spid="47"/>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wipe(left)">
                                      <p:cBhvr>
                                        <p:cTn id="104" dur="500"/>
                                        <p:tgtEl>
                                          <p:spTgt spid="29"/>
                                        </p:tgtEl>
                                      </p:cBhvr>
                                    </p:animEffect>
                                  </p:childTnLst>
                                </p:cTn>
                              </p:par>
                              <p:par>
                                <p:cTn id="105" presetID="1" presetClass="entr" presetSubtype="0" fill="hold" nodeType="with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5"/>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wipe(left)">
                                      <p:cBhvr>
                                        <p:cTn id="113" dur="500"/>
                                        <p:tgtEl>
                                          <p:spTgt spid="34"/>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50"/>
                                        </p:tgtEl>
                                        <p:attrNameLst>
                                          <p:attrName>style.visibility</p:attrName>
                                        </p:attrNameLst>
                                      </p:cBhvr>
                                      <p:to>
                                        <p:strVal val="visible"/>
                                      </p:to>
                                    </p:set>
                                    <p:animEffect transition="in" filter="wipe(left)">
                                      <p:cBhvr>
                                        <p:cTn id="1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P spid="19" grpId="0"/>
      <p:bldP spid="20" grpId="0"/>
      <p:bldP spid="21" grpId="0" animBg="1"/>
      <p:bldP spid="22" grpId="0" animBg="1"/>
      <p:bldP spid="23" grpId="0" animBg="1"/>
      <p:bldP spid="24" grpId="0" animBg="1"/>
      <p:bldP spid="25" grpId="0" animBg="1"/>
      <p:bldP spid="26" grpId="0"/>
      <p:bldP spid="27" grpId="0"/>
      <p:bldP spid="28" grpId="0"/>
      <p:bldP spid="29" grpId="0"/>
      <p:bldP spid="37" grpId="0"/>
      <p:bldP spid="40" grpId="0"/>
      <p:bldP spid="43" grpId="0"/>
      <p:bldP spid="47"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C9D56E-41CA-2250-2F7C-6175E26DE5B7}"/>
              </a:ext>
            </a:extLst>
          </p:cNvPr>
          <p:cNvPicPr>
            <a:picLocks noChangeAspect="1"/>
          </p:cNvPicPr>
          <p:nvPr/>
        </p:nvPicPr>
        <p:blipFill>
          <a:blip r:embed="rId2"/>
          <a:stretch>
            <a:fillRect/>
          </a:stretch>
        </p:blipFill>
        <p:spPr>
          <a:xfrm>
            <a:off x="-23813" y="3619500"/>
            <a:ext cx="4025477" cy="5984662"/>
          </a:xfrm>
          <a:prstGeom prst="rect">
            <a:avLst/>
          </a:prstGeom>
        </p:spPr>
      </p:pic>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33" name="Nhóm 32">
            <a:extLst>
              <a:ext uri="{FF2B5EF4-FFF2-40B4-BE49-F238E27FC236}">
                <a16:creationId xmlns:a16="http://schemas.microsoft.com/office/drawing/2014/main" id="{7B229C66-83FA-48A3-0C48-C6CC511FC6E6}"/>
              </a:ext>
            </a:extLst>
          </p:cNvPr>
          <p:cNvGrpSpPr/>
          <p:nvPr/>
        </p:nvGrpSpPr>
        <p:grpSpPr>
          <a:xfrm>
            <a:off x="7696200" y="4003313"/>
            <a:ext cx="9982200" cy="4651398"/>
            <a:chOff x="640398" y="3634815"/>
            <a:chExt cx="4419600" cy="1589675"/>
          </a:xfrm>
        </p:grpSpPr>
        <p:sp>
          <p:nvSpPr>
            <p:cNvPr id="11" name="Hình chữ nhật: Góc Tròn 10">
              <a:extLst>
                <a:ext uri="{FF2B5EF4-FFF2-40B4-BE49-F238E27FC236}">
                  <a16:creationId xmlns:a16="http://schemas.microsoft.com/office/drawing/2014/main" id="{DF929322-8960-A82E-81AD-837A3A364AC0}"/>
                </a:ext>
              </a:extLst>
            </p:cNvPr>
            <p:cNvSpPr/>
            <p:nvPr/>
          </p:nvSpPr>
          <p:spPr>
            <a:xfrm>
              <a:off x="640398" y="3634815"/>
              <a:ext cx="4419600" cy="1385455"/>
            </a:xfrm>
            <a:prstGeom prst="roundRect">
              <a:avLst/>
            </a:prstGeom>
            <a:solidFill>
              <a:schemeClr val="accent1"/>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11">
              <a:extLst>
                <a:ext uri="{FF2B5EF4-FFF2-40B4-BE49-F238E27FC236}">
                  <a16:creationId xmlns:a16="http://schemas.microsoft.com/office/drawing/2014/main" id="{7ABF9798-BBB2-3CAC-A2E8-E0846E4AF6E6}"/>
                </a:ext>
              </a:extLst>
            </p:cNvPr>
            <p:cNvSpPr/>
            <p:nvPr/>
          </p:nvSpPr>
          <p:spPr>
            <a:xfrm>
              <a:off x="752153" y="3720322"/>
              <a:ext cx="4217175" cy="1504168"/>
            </a:xfrm>
            <a:prstGeom prst="rect">
              <a:avLst/>
            </a:prstGeom>
            <a:noFill/>
          </p:spPr>
          <p:txBody>
            <a:bodyPr wrap="square" lIns="91440" tIns="45720" rIns="91440" bIns="45720">
              <a:spAutoFit/>
            </a:bodyPr>
            <a:lstStyle/>
            <a:p>
              <a:pPr algn="just"/>
              <a:r>
                <a:rPr lang="en-GB" sz="4000" b="1">
                  <a:solidFill>
                    <a:schemeClr val="bg1"/>
                  </a:solidFill>
                  <a:effectLst/>
                  <a:latin typeface="Times New Roman" panose="02020603050405020304" pitchFamily="18" charset="0"/>
                  <a:ea typeface="Times New Roman" panose="02020603050405020304" pitchFamily="18" charset="0"/>
                </a:rPr>
                <a:t>Bước 1: </a:t>
              </a:r>
              <a:r>
                <a:rPr lang="vi-VN" sz="4000" b="1">
                  <a:solidFill>
                    <a:schemeClr val="bg1"/>
                  </a:solidFill>
                  <a:effectLst/>
                  <a:latin typeface="Times New Roman" panose="02020603050405020304" pitchFamily="18" charset="0"/>
                  <a:ea typeface="Times New Roman" panose="02020603050405020304" pitchFamily="18" charset="0"/>
                </a:rPr>
                <a:t>So sánh dựa trên số chữ số: </a:t>
              </a:r>
              <a:endParaRPr lang="en-GB" sz="4000" b="1">
                <a:solidFill>
                  <a:schemeClr val="bg1"/>
                </a:solidFill>
                <a:effectLst/>
                <a:latin typeface="Times New Roman" panose="02020603050405020304" pitchFamily="18" charset="0"/>
                <a:ea typeface="Times New Roman" panose="02020603050405020304" pitchFamily="18" charset="0"/>
              </a:endParaRPr>
            </a:p>
            <a:p>
              <a:pPr algn="just"/>
              <a:r>
                <a:rPr lang="vi-VN" sz="4000">
                  <a:solidFill>
                    <a:schemeClr val="bg1"/>
                  </a:solidFill>
                  <a:effectLst/>
                  <a:latin typeface="Times New Roman" panose="02020603050405020304" pitchFamily="18" charset="0"/>
                  <a:ea typeface="Times New Roman" panose="02020603050405020304" pitchFamily="18" charset="0"/>
                </a:rPr>
                <a:t>Số có nhiều chữ số hơn là số lớn hơn</a:t>
              </a:r>
              <a:endParaRPr lang="en-GB" sz="4000">
                <a:solidFill>
                  <a:schemeClr val="bg1"/>
                </a:solidFill>
                <a:effectLst/>
                <a:latin typeface="Courier New" panose="02070309020205020404" pitchFamily="49" charset="0"/>
                <a:ea typeface="Courier New" panose="02070309020205020404" pitchFamily="49" charset="0"/>
              </a:endParaRPr>
            </a:p>
            <a:p>
              <a:r>
                <a:rPr lang="en-GB" sz="4000" b="1">
                  <a:solidFill>
                    <a:schemeClr val="bg1"/>
                  </a:solidFill>
                  <a:effectLst/>
                  <a:latin typeface="Times New Roman" panose="02020603050405020304" pitchFamily="18" charset="0"/>
                  <a:ea typeface="Times New Roman" panose="02020603050405020304" pitchFamily="18" charset="0"/>
                </a:rPr>
                <a:t>Bước 2: </a:t>
              </a:r>
              <a:r>
                <a:rPr lang="vi-VN" sz="4000" b="1">
                  <a:solidFill>
                    <a:schemeClr val="bg1"/>
                  </a:solidFill>
                  <a:effectLst/>
                  <a:latin typeface="Times New Roman" panose="02020603050405020304" pitchFamily="18" charset="0"/>
                  <a:ea typeface="Times New Roman" panose="02020603050405020304" pitchFamily="18" charset="0"/>
                </a:rPr>
                <a:t>Khi hai số có cùng số chữ số:</a:t>
              </a:r>
              <a:r>
                <a:rPr lang="vi-VN" sz="4000">
                  <a:solidFill>
                    <a:schemeClr val="bg1"/>
                  </a:solidFill>
                  <a:effectLst/>
                  <a:latin typeface="Times New Roman" panose="02020603050405020304" pitchFamily="18" charset="0"/>
                  <a:ea typeface="Times New Roman" panose="02020603050405020304" pitchFamily="18" charset="0"/>
                </a:rPr>
                <a:t> </a:t>
              </a:r>
              <a:endParaRPr lang="en-GB" sz="4000">
                <a:solidFill>
                  <a:schemeClr val="bg1"/>
                </a:solidFill>
                <a:effectLst/>
                <a:latin typeface="Times New Roman" panose="02020603050405020304" pitchFamily="18" charset="0"/>
                <a:ea typeface="Times New Roman" panose="02020603050405020304" pitchFamily="18" charset="0"/>
              </a:endParaRPr>
            </a:p>
            <a:p>
              <a:pPr algn="just"/>
              <a:r>
                <a:rPr lang="vi-VN" sz="4000">
                  <a:solidFill>
                    <a:schemeClr val="bg1"/>
                  </a:solidFill>
                  <a:effectLst/>
                  <a:latin typeface="Times New Roman" panose="02020603050405020304" pitchFamily="18" charset="0"/>
                  <a:ea typeface="Times New Roman" panose="02020603050405020304" pitchFamily="18" charset="0"/>
                </a:rPr>
                <a:t>So sánh từng chữ số từ trái sang phải đến khi tìm thấy chữ số khác nhau. Chữ số nào lớn hơn ở vị trí đầu tiên khác nhau thì số đó lớn hơn.</a:t>
              </a:r>
              <a:endParaRPr lang="vi-VN" sz="9600" b="0" cap="none" spc="0">
                <a:ln w="0"/>
                <a:solidFill>
                  <a:schemeClr val="bg1"/>
                </a:solidFill>
                <a:effectLst>
                  <a:outerShdw blurRad="38100" dist="19050" dir="2700000" algn="tl" rotWithShape="0">
                    <a:schemeClr val="dk1">
                      <a:alpha val="40000"/>
                    </a:schemeClr>
                  </a:outerShdw>
                </a:effectLst>
              </a:endParaRPr>
            </a:p>
          </p:txBody>
        </p:sp>
      </p:grpSp>
      <p:sp>
        <p:nvSpPr>
          <p:cNvPr id="18" name="Hộp Văn bản 17">
            <a:extLst>
              <a:ext uri="{FF2B5EF4-FFF2-40B4-BE49-F238E27FC236}">
                <a16:creationId xmlns:a16="http://schemas.microsoft.com/office/drawing/2014/main" id="{0E13C163-ABCE-2FF2-99E1-224D6307451F}"/>
              </a:ext>
            </a:extLst>
          </p:cNvPr>
          <p:cNvSpPr txBox="1"/>
          <p:nvPr/>
        </p:nvSpPr>
        <p:spPr>
          <a:xfrm>
            <a:off x="1143000" y="1531219"/>
            <a:ext cx="6781800" cy="1754326"/>
          </a:xfrm>
          <a:prstGeom prst="rect">
            <a:avLst/>
          </a:prstGeom>
          <a:solidFill>
            <a:srgbClr val="00B050"/>
          </a:solidFill>
        </p:spPr>
        <p:txBody>
          <a:bodyPr wrap="square">
            <a:spAutoFit/>
          </a:bodyPr>
          <a:lstStyle/>
          <a:p>
            <a:pPr>
              <a:spcBef>
                <a:spcPts val="600"/>
              </a:spcBef>
              <a:spcAft>
                <a:spcPts val="600"/>
              </a:spcAft>
            </a:pPr>
            <a:r>
              <a:rPr lang="en-GB" sz="5400">
                <a:solidFill>
                  <a:schemeClr val="bg1"/>
                </a:solidFill>
                <a:cs typeface="Arial" panose="020B0604020202020204" pitchFamily="34" charset="0"/>
              </a:rPr>
              <a:t>Muốn so sánh hai số tự nhiên, ta làm thế nào?</a:t>
            </a:r>
            <a:endParaRPr lang="vi-VN" sz="5400">
              <a:solidFill>
                <a:schemeClr val="bg1"/>
              </a:solidFill>
              <a:cs typeface="Arial" panose="020B0604020202020204" pitchFamily="34" charset="0"/>
            </a:endParaRPr>
          </a:p>
        </p:txBody>
      </p:sp>
      <p:pic>
        <p:nvPicPr>
          <p:cNvPr id="23" name="Đồ họa 22" descr="Right pointing backhand index with solid fill">
            <a:extLst>
              <a:ext uri="{FF2B5EF4-FFF2-40B4-BE49-F238E27FC236}">
                <a16:creationId xmlns:a16="http://schemas.microsoft.com/office/drawing/2014/main" id="{06F00D0D-D41D-0DB9-38D9-8E3B78A52D3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6075536" y="5115837"/>
            <a:ext cx="914400" cy="914400"/>
          </a:xfrm>
          <a:prstGeom prst="rect">
            <a:avLst/>
          </a:prstGeom>
        </p:spPr>
      </p:pic>
    </p:spTree>
    <p:extLst>
      <p:ext uri="{BB962C8B-B14F-4D97-AF65-F5344CB8AC3E}">
        <p14:creationId xmlns:p14="http://schemas.microsoft.com/office/powerpoint/2010/main" val="4103006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14:presetBounceEnd="80000">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14:bounceEnd="80000">
                                          <p:cBhvr additive="base">
                                            <p:cTn id="17" dur="1500" fill="hold"/>
                                            <p:tgtEl>
                                              <p:spTgt spid="33"/>
                                            </p:tgtEl>
                                            <p:attrNameLst>
                                              <p:attrName>ppt_x</p:attrName>
                                            </p:attrNameLst>
                                          </p:cBhvr>
                                          <p:tavLst>
                                            <p:tav tm="0">
                                              <p:val>
                                                <p:strVal val="1+#ppt_w/2"/>
                                              </p:val>
                                            </p:tav>
                                            <p:tav tm="100000">
                                              <p:val>
                                                <p:strVal val="#ppt_x"/>
                                              </p:val>
                                            </p:tav>
                                          </p:tavLst>
                                        </p:anim>
                                        <p:anim calcmode="lin" valueType="num" p14:bounceEnd="80000">
                                          <p:cBhvr additive="base">
                                            <p:cTn id="18" dur="1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1500" fill="hold"/>
                                            <p:tgtEl>
                                              <p:spTgt spid="33"/>
                                            </p:tgtEl>
                                            <p:attrNameLst>
                                              <p:attrName>ppt_x</p:attrName>
                                            </p:attrNameLst>
                                          </p:cBhvr>
                                          <p:tavLst>
                                            <p:tav tm="0">
                                              <p:val>
                                                <p:strVal val="1+#ppt_w/2"/>
                                              </p:val>
                                            </p:tav>
                                            <p:tav tm="100000">
                                              <p:val>
                                                <p:strVal val="#ppt_x"/>
                                              </p:val>
                                            </p:tav>
                                          </p:tavLst>
                                        </p:anim>
                                        <p:anim calcmode="lin" valueType="num">
                                          <p:cBhvr additive="base">
                                            <p:cTn id="18" dur="1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42D8BABE-081C-B75F-FCDF-DA68918C6AE7}"/>
              </a:ext>
            </a:extLst>
          </p:cNvPr>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2FE98BE-7C76-074C-CA4A-B7B8F481B764}"/>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1" name="Freeform 12">
            <a:extLst>
              <a:ext uri="{FF2B5EF4-FFF2-40B4-BE49-F238E27FC236}">
                <a16:creationId xmlns:a16="http://schemas.microsoft.com/office/drawing/2014/main" id="{67554AC2-014A-9C3A-A4BA-4995FF883D46}"/>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0DB59912-0AC2-92A6-0A1C-BFCDC1BDB3FC}"/>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D231D7FD-BD1B-FE4F-0930-00D126E303E1}"/>
              </a:ext>
            </a:extLst>
          </p:cNvPr>
          <p:cNvSpPr txBox="1"/>
          <p:nvPr/>
        </p:nvSpPr>
        <p:spPr>
          <a:xfrm>
            <a:off x="6096000" y="1033020"/>
            <a:ext cx="8534400" cy="6217087"/>
          </a:xfrm>
          <a:prstGeom prst="rect">
            <a:avLst/>
          </a:prstGeom>
          <a:noFill/>
          <a:effectLst>
            <a:glow rad="139700">
              <a:schemeClr val="accent3">
                <a:satMod val="175000"/>
                <a:alpha val="40000"/>
              </a:schemeClr>
            </a:glow>
          </a:effectLst>
        </p:spPr>
        <p:txBody>
          <a:bodyPr wrap="square" rtlCol="0">
            <a:spAutoFit/>
          </a:bodyPr>
          <a:lstStyle/>
          <a:p>
            <a:r>
              <a:rPr lang="en-GB" sz="19900">
                <a:solidFill>
                  <a:srgbClr val="0070C0"/>
                </a:solidFill>
                <a:latin typeface="UTM Ambrose" panose="02040603050506020204" pitchFamily="18" charset="0"/>
              </a:rPr>
              <a:t>Khởi động</a:t>
            </a:r>
          </a:p>
        </p:txBody>
      </p:sp>
    </p:spTree>
    <p:extLst>
      <p:ext uri="{BB962C8B-B14F-4D97-AF65-F5344CB8AC3E}">
        <p14:creationId xmlns:p14="http://schemas.microsoft.com/office/powerpoint/2010/main" val="697224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42D8BABE-081C-B75F-FCDF-DA68918C6AE7}"/>
              </a:ext>
            </a:extLst>
          </p:cNvPr>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2FE98BE-7C76-074C-CA4A-B7B8F481B764}"/>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1" name="Freeform 12">
            <a:extLst>
              <a:ext uri="{FF2B5EF4-FFF2-40B4-BE49-F238E27FC236}">
                <a16:creationId xmlns:a16="http://schemas.microsoft.com/office/drawing/2014/main" id="{67554AC2-014A-9C3A-A4BA-4995FF883D46}"/>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0DB59912-0AC2-92A6-0A1C-BFCDC1BDB3FC}"/>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D231D7FD-BD1B-FE4F-0930-00D126E303E1}"/>
              </a:ext>
            </a:extLst>
          </p:cNvPr>
          <p:cNvSpPr txBox="1"/>
          <p:nvPr/>
        </p:nvSpPr>
        <p:spPr>
          <a:xfrm>
            <a:off x="5719994" y="517038"/>
            <a:ext cx="8534400" cy="7755969"/>
          </a:xfrm>
          <a:prstGeom prst="rect">
            <a:avLst/>
          </a:prstGeom>
          <a:noFill/>
          <a:effectLst>
            <a:glow rad="139700">
              <a:schemeClr val="accent3">
                <a:satMod val="175000"/>
                <a:alpha val="40000"/>
              </a:schemeClr>
            </a:glow>
          </a:effectLst>
        </p:spPr>
        <p:txBody>
          <a:bodyPr wrap="square" rtlCol="0">
            <a:spAutoFit/>
          </a:bodyPr>
          <a:lstStyle/>
          <a:p>
            <a:pPr algn="ctr"/>
            <a:r>
              <a:rPr lang="en-GB" sz="16600">
                <a:solidFill>
                  <a:srgbClr val="0070C0"/>
                </a:solidFill>
                <a:latin typeface="UTM Ambrose" panose="02040603050506020204" pitchFamily="18" charset="0"/>
              </a:rPr>
              <a:t>Kết thúc tiết 1</a:t>
            </a:r>
          </a:p>
        </p:txBody>
      </p:sp>
    </p:spTree>
    <p:extLst>
      <p:ext uri="{BB962C8B-B14F-4D97-AF65-F5344CB8AC3E}">
        <p14:creationId xmlns:p14="http://schemas.microsoft.com/office/powerpoint/2010/main" val="10711662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42D8BABE-081C-B75F-FCDF-DA68918C6AE7}"/>
              </a:ext>
            </a:extLst>
          </p:cNvPr>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2FE98BE-7C76-074C-CA4A-B7B8F481B764}"/>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1" name="Freeform 12">
            <a:extLst>
              <a:ext uri="{FF2B5EF4-FFF2-40B4-BE49-F238E27FC236}">
                <a16:creationId xmlns:a16="http://schemas.microsoft.com/office/drawing/2014/main" id="{67554AC2-014A-9C3A-A4BA-4995FF883D46}"/>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0DB59912-0AC2-92A6-0A1C-BFCDC1BDB3FC}"/>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D231D7FD-BD1B-FE4F-0930-00D126E303E1}"/>
              </a:ext>
            </a:extLst>
          </p:cNvPr>
          <p:cNvSpPr txBox="1"/>
          <p:nvPr/>
        </p:nvSpPr>
        <p:spPr>
          <a:xfrm>
            <a:off x="6096000" y="1033020"/>
            <a:ext cx="8534400" cy="6217087"/>
          </a:xfrm>
          <a:prstGeom prst="rect">
            <a:avLst/>
          </a:prstGeom>
          <a:noFill/>
          <a:effectLst>
            <a:glow rad="139700">
              <a:schemeClr val="accent3">
                <a:satMod val="175000"/>
                <a:alpha val="40000"/>
              </a:schemeClr>
            </a:glow>
          </a:effectLst>
        </p:spPr>
        <p:txBody>
          <a:bodyPr wrap="square" rtlCol="0">
            <a:spAutoFit/>
          </a:bodyPr>
          <a:lstStyle/>
          <a:p>
            <a:pPr algn="ctr"/>
            <a:r>
              <a:rPr lang="en-GB" sz="19900">
                <a:solidFill>
                  <a:srgbClr val="0070C0"/>
                </a:solidFill>
                <a:latin typeface="UTM Ambrose" panose="02040603050506020204" pitchFamily="18" charset="0"/>
              </a:rPr>
              <a:t>Khởi động</a:t>
            </a:r>
          </a:p>
        </p:txBody>
      </p:sp>
    </p:spTree>
    <p:extLst>
      <p:ext uri="{BB962C8B-B14F-4D97-AF65-F5344CB8AC3E}">
        <p14:creationId xmlns:p14="http://schemas.microsoft.com/office/powerpoint/2010/main" val="1652136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6BA6B8-D186-70B6-0DBA-E91F88A2F6C2}"/>
              </a:ext>
            </a:extLst>
          </p:cNvPr>
          <p:cNvPicPr>
            <a:picLocks noChangeAspect="1"/>
          </p:cNvPicPr>
          <p:nvPr/>
        </p:nvPicPr>
        <p:blipFill>
          <a:blip r:embed="rId4"/>
          <a:stretch>
            <a:fillRect/>
          </a:stretch>
        </p:blipFill>
        <p:spPr>
          <a:xfrm>
            <a:off x="56858" y="57638"/>
            <a:ext cx="18231142" cy="10229362"/>
          </a:xfrm>
          <a:prstGeom prst="rect">
            <a:avLst/>
          </a:prstGeom>
        </p:spPr>
      </p:pic>
      <p:sp>
        <p:nvSpPr>
          <p:cNvPr id="4" name="TextBox 3"/>
          <p:cNvSpPr txBox="1"/>
          <p:nvPr/>
        </p:nvSpPr>
        <p:spPr>
          <a:xfrm>
            <a:off x="381000" y="3619500"/>
            <a:ext cx="5867400" cy="452431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4800">
                <a:latin typeface="Times New Roman" pitchFamily="18" charset="0"/>
                <a:cs typeface="Times New Roman" pitchFamily="18" charset="0"/>
              </a:rPr>
              <a:t>Chú Sóc nâu đang cố gắng nhặt những hạt dẻ để mang về tổ. Các em hãy giúp đỡ chú Sóc bằng cách trả lời đúng các câu hỏi nhé.</a:t>
            </a:r>
          </a:p>
        </p:txBody>
      </p:sp>
      <p:pic>
        <p:nvPicPr>
          <p:cNvPr id="6" name="PartOfYourWorld-V.A-3565486.mp3">
            <a:hlinkClick r:id="" action="ppaction://media"/>
          </p:cNvPr>
          <p:cNvPicPr>
            <a:picLocks noChangeAspect="1"/>
          </p:cNvPicPr>
          <p:nvPr>
            <a:audioFile r:link="rId1"/>
            <p:extLst>
              <p:ext uri="{DAA4B4D4-6D71-4841-9C94-3DE7FCFB9230}">
                <p14:media xmlns:p14="http://schemas.microsoft.com/office/powerpoint/2010/main" r:embed="rId2">
                  <p14:trim end="131634.5466"/>
                </p14:media>
              </p:ext>
            </p:extLst>
          </p:nvPr>
        </p:nvPicPr>
        <p:blipFill>
          <a:blip r:embed="rId5"/>
          <a:stretch>
            <a:fillRect/>
          </a:stretch>
        </p:blipFill>
        <p:spPr>
          <a:xfrm>
            <a:off x="2514600" y="-64326"/>
            <a:ext cx="914400" cy="914400"/>
          </a:xfrm>
          <a:prstGeom prst="rect">
            <a:avLst/>
          </a:prstGeom>
        </p:spPr>
      </p:pic>
    </p:spTree>
    <p:extLst>
      <p:ext uri="{BB962C8B-B14F-4D97-AF65-F5344CB8AC3E}">
        <p14:creationId xmlns:p14="http://schemas.microsoft.com/office/powerpoint/2010/main" val="366192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EE680C-A7FB-4606-4225-57D3B797D8AD}"/>
              </a:ext>
            </a:extLst>
          </p:cNvPr>
          <p:cNvPicPr>
            <a:picLocks noChangeAspect="1"/>
          </p:cNvPicPr>
          <p:nvPr/>
        </p:nvPicPr>
        <p:blipFill>
          <a:blip r:embed="rId6"/>
          <a:stretch>
            <a:fillRect/>
          </a:stretch>
        </p:blipFill>
        <p:spPr>
          <a:xfrm>
            <a:off x="0" y="-1732"/>
            <a:ext cx="18288000" cy="10288732"/>
          </a:xfrm>
          <a:prstGeom prst="rect">
            <a:avLst/>
          </a:prstGeom>
        </p:spPr>
      </p:pic>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p>
        </p:txBody>
      </p:sp>
      <p:sp>
        <p:nvSpPr>
          <p:cNvPr id="3" name="TextBox 2"/>
          <p:cNvSpPr txBox="1"/>
          <p:nvPr/>
        </p:nvSpPr>
        <p:spPr>
          <a:xfrm>
            <a:off x="5156489" y="1338364"/>
            <a:ext cx="8458200" cy="769441"/>
          </a:xfrm>
          <a:prstGeom prst="rect">
            <a:avLst/>
          </a:prstGeom>
          <a:noFill/>
        </p:spPr>
        <p:txBody>
          <a:bodyPr wrap="square" rtlCol="0">
            <a:spAutoFit/>
          </a:bodyPr>
          <a:lstStyle/>
          <a:p>
            <a:r>
              <a:rPr lang="en-GB" sz="4400" b="1"/>
              <a:t>Câu 1:</a:t>
            </a:r>
            <a:r>
              <a:rPr lang="en-GB" sz="4400"/>
              <a:t> </a:t>
            </a:r>
            <a:r>
              <a:rPr lang="vi-VN" sz="4400"/>
              <a:t>Số 75 834 được đọc là gì? </a:t>
            </a:r>
            <a:endParaRPr lang="en-GB" sz="4400"/>
          </a:p>
        </p:txBody>
      </p:sp>
      <p:sp>
        <p:nvSpPr>
          <p:cNvPr id="7" name="TextBox 6"/>
          <p:cNvSpPr txBox="1"/>
          <p:nvPr/>
        </p:nvSpPr>
        <p:spPr>
          <a:xfrm>
            <a:off x="467593" y="4914900"/>
            <a:ext cx="5818907"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A</a:t>
            </a:r>
            <a:r>
              <a:rPr lang="vi-VN" sz="4000"/>
              <a:t>. Bảy mươi lăm nghìn tám trăm ba mươi bốn</a:t>
            </a:r>
            <a:endParaRPr lang="en-US" sz="8800">
              <a:latin typeface="Times New Roman" pitchFamily="18" charset="0"/>
              <a:cs typeface="Times New Roman" pitchFamily="18" charset="0"/>
            </a:endParaRPr>
          </a:p>
        </p:txBody>
      </p:sp>
      <p:sp>
        <p:nvSpPr>
          <p:cNvPr id="8" name="TextBox 7"/>
          <p:cNvSpPr txBox="1"/>
          <p:nvPr/>
        </p:nvSpPr>
        <p:spPr>
          <a:xfrm>
            <a:off x="464128" y="6862325"/>
            <a:ext cx="5832763"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C</a:t>
            </a:r>
            <a:r>
              <a:rPr lang="vi-VN" sz="4000"/>
              <a:t>. Bảy mươi lăm nghìn tám trăm bốn mươi ba</a:t>
            </a:r>
            <a:endParaRPr lang="en-US" sz="8800">
              <a:latin typeface="Times New Roman" pitchFamily="18" charset="0"/>
              <a:cs typeface="Times New Roman" pitchFamily="18" charset="0"/>
            </a:endParaRPr>
          </a:p>
        </p:txBody>
      </p:sp>
      <p:sp>
        <p:nvSpPr>
          <p:cNvPr id="9" name="TextBox 8"/>
          <p:cNvSpPr txBox="1"/>
          <p:nvPr/>
        </p:nvSpPr>
        <p:spPr>
          <a:xfrm>
            <a:off x="10629900" y="6858001"/>
            <a:ext cx="7048500"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D</a:t>
            </a:r>
            <a:r>
              <a:rPr lang="vi-VN" sz="4000"/>
              <a:t>. Bảy mươi lăm nghìn tám trăm bốn mươi bốn</a:t>
            </a:r>
            <a:endParaRPr lang="en-US" sz="8800">
              <a:latin typeface="Times New Roman" pitchFamily="18" charset="0"/>
              <a:cs typeface="Times New Roman" pitchFamily="18" charset="0"/>
            </a:endParaRPr>
          </a:p>
        </p:txBody>
      </p:sp>
      <p:sp>
        <p:nvSpPr>
          <p:cNvPr id="10" name="TextBox 9"/>
          <p:cNvSpPr txBox="1"/>
          <p:nvPr/>
        </p:nvSpPr>
        <p:spPr>
          <a:xfrm>
            <a:off x="10629900" y="4969018"/>
            <a:ext cx="7048500"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B</a:t>
            </a:r>
            <a:r>
              <a:rPr lang="vi-VN" sz="4000"/>
              <a:t>. Bảy mươi lăm nghìn tám trăm ba mươi lăm</a:t>
            </a:r>
            <a:endParaRPr lang="en-US" sz="8800">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20662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52C65-2912-DC14-1643-8D45A14358C4}"/>
              </a:ext>
            </a:extLst>
          </p:cNvPr>
          <p:cNvPicPr>
            <a:picLocks noChangeAspect="1"/>
          </p:cNvPicPr>
          <p:nvPr/>
        </p:nvPicPr>
        <p:blipFill>
          <a:blip r:embed="rId6"/>
          <a:stretch>
            <a:fillRect/>
          </a:stretch>
        </p:blipFill>
        <p:spPr>
          <a:xfrm>
            <a:off x="0" y="-1732"/>
            <a:ext cx="18288000" cy="10288732"/>
          </a:xfrm>
          <a:prstGeom prst="rect">
            <a:avLst/>
          </a:prstGeom>
        </p:spPr>
      </p:pic>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372099" y="1333068"/>
            <a:ext cx="8260774" cy="707886"/>
          </a:xfrm>
          <a:prstGeom prst="rect">
            <a:avLst/>
          </a:prstGeom>
          <a:noFill/>
        </p:spPr>
        <p:txBody>
          <a:bodyPr wrap="square" rtlCol="0">
            <a:spAutoFit/>
          </a:bodyPr>
          <a:lstStyle/>
          <a:p>
            <a:r>
              <a:rPr lang="en-GB" sz="4000" b="1"/>
              <a:t>Câu 2:</a:t>
            </a:r>
            <a:r>
              <a:rPr lang="en-GB" sz="4000"/>
              <a:t> </a:t>
            </a:r>
            <a:r>
              <a:rPr lang="vi-VN" sz="4000"/>
              <a:t>Viết số 56 089 thành tổng </a:t>
            </a:r>
            <a:r>
              <a:rPr lang="en-GB" sz="4000"/>
              <a:t>là: </a:t>
            </a:r>
          </a:p>
        </p:txBody>
      </p:sp>
      <p:sp>
        <p:nvSpPr>
          <p:cNvPr id="7" name="TextBox 6"/>
          <p:cNvSpPr txBox="1"/>
          <p:nvPr/>
        </p:nvSpPr>
        <p:spPr>
          <a:xfrm>
            <a:off x="10661072" y="6473787"/>
            <a:ext cx="6636327"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D</a:t>
            </a:r>
            <a:r>
              <a:rPr lang="vi-VN" sz="4000"/>
              <a:t>. 50000 + 6000 + 80 + 9</a:t>
            </a:r>
            <a:endParaRPr lang="en-US" sz="8800">
              <a:solidFill>
                <a:prstClr val="black"/>
              </a:solidFill>
              <a:latin typeface="Times New Roman" pitchFamily="18" charset="0"/>
              <a:cs typeface="Times New Roman" pitchFamily="18" charset="0"/>
            </a:endParaRPr>
          </a:p>
        </p:txBody>
      </p:sp>
      <p:sp>
        <p:nvSpPr>
          <p:cNvPr id="8" name="TextBox 7"/>
          <p:cNvSpPr txBox="1"/>
          <p:nvPr/>
        </p:nvSpPr>
        <p:spPr>
          <a:xfrm>
            <a:off x="917864" y="6862325"/>
            <a:ext cx="5635336"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C</a:t>
            </a:r>
            <a:r>
              <a:rPr lang="vi-VN" sz="4000"/>
              <a:t>. 50000 + 600 + 80 + 9</a:t>
            </a:r>
            <a:endParaRPr lang="en-US" sz="8800">
              <a:solidFill>
                <a:prstClr val="black"/>
              </a:solidFill>
              <a:latin typeface="Times New Roman" pitchFamily="18" charset="0"/>
              <a:cs typeface="Times New Roman" pitchFamily="18" charset="0"/>
            </a:endParaRPr>
          </a:p>
        </p:txBody>
      </p:sp>
      <p:sp>
        <p:nvSpPr>
          <p:cNvPr id="9" name="TextBox 8"/>
          <p:cNvSpPr txBox="1"/>
          <p:nvPr/>
        </p:nvSpPr>
        <p:spPr>
          <a:xfrm>
            <a:off x="990600" y="4778751"/>
            <a:ext cx="5379027"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A</a:t>
            </a:r>
            <a:r>
              <a:rPr lang="vi-VN" sz="4000"/>
              <a:t>. 5000 + 600 + 80 + 9</a:t>
            </a:r>
            <a:endParaRPr lang="en-GB" sz="4000"/>
          </a:p>
        </p:txBody>
      </p:sp>
      <p:sp>
        <p:nvSpPr>
          <p:cNvPr id="10" name="TextBox 9"/>
          <p:cNvSpPr txBox="1"/>
          <p:nvPr/>
        </p:nvSpPr>
        <p:spPr>
          <a:xfrm>
            <a:off x="10629900" y="4969708"/>
            <a:ext cx="666750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000"/>
              <a:t>B</a:t>
            </a:r>
            <a:r>
              <a:rPr lang="vi-VN" sz="4000"/>
              <a:t>. 50000 + 6000 + 800 + 9</a:t>
            </a:r>
            <a:endParaRPr lang="en-US" sz="880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749648" y="7300906"/>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6192983" y="3314700"/>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4572001" y="3157355"/>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39628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852AB-9A9A-A694-5E29-1462751D4756}"/>
              </a:ext>
            </a:extLst>
          </p:cNvPr>
          <p:cNvPicPr>
            <a:picLocks noChangeAspect="1"/>
          </p:cNvPicPr>
          <p:nvPr/>
        </p:nvPicPr>
        <p:blipFill>
          <a:blip r:embed="rId6"/>
          <a:stretch>
            <a:fillRect/>
          </a:stretch>
        </p:blipFill>
        <p:spPr>
          <a:xfrm>
            <a:off x="0" y="-1732"/>
            <a:ext cx="18288000" cy="10288732"/>
          </a:xfrm>
          <a:prstGeom prst="rect">
            <a:avLst/>
          </a:prstGeom>
        </p:spPr>
      </p:pic>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5029200" y="1333068"/>
            <a:ext cx="8572500" cy="1200329"/>
          </a:xfrm>
          <a:prstGeom prst="rect">
            <a:avLst/>
          </a:prstGeom>
          <a:noFill/>
        </p:spPr>
        <p:txBody>
          <a:bodyPr wrap="square" rtlCol="0">
            <a:spAutoFit/>
          </a:bodyPr>
          <a:lstStyle/>
          <a:p>
            <a:r>
              <a:rPr lang="en-GB" sz="3600" b="1"/>
              <a:t>Câu 3:</a:t>
            </a:r>
            <a:r>
              <a:rPr lang="en-GB" sz="3600"/>
              <a:t> </a:t>
            </a:r>
            <a:r>
              <a:rPr lang="vi-VN" sz="3600"/>
              <a:t>Chọn số lớn nhất trong các số sau:</a:t>
            </a:r>
            <a:endParaRPr lang="en-GB" sz="3600"/>
          </a:p>
          <a:p>
            <a:pPr algn="ctr"/>
            <a:r>
              <a:rPr lang="vi-VN" sz="3600"/>
              <a:t> 45 678, 56 789, 67 890, 78 901. </a:t>
            </a:r>
            <a:endParaRPr lang="en-GB" sz="3600"/>
          </a:p>
        </p:txBody>
      </p:sp>
      <p:sp>
        <p:nvSpPr>
          <p:cNvPr id="7" name="TextBox 6"/>
          <p:cNvSpPr txBox="1"/>
          <p:nvPr/>
        </p:nvSpPr>
        <p:spPr>
          <a:xfrm>
            <a:off x="10629900" y="4969016"/>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800"/>
              <a:t>B.</a:t>
            </a:r>
            <a:r>
              <a:rPr lang="vi-VN" sz="4800"/>
              <a:t>78 901</a:t>
            </a:r>
            <a:endParaRPr lang="en-US" sz="11500">
              <a:solidFill>
                <a:prstClr val="black"/>
              </a:solidFill>
              <a:latin typeface="Times New Roman" pitchFamily="18" charset="0"/>
              <a:cs typeface="Times New Roman" pitchFamily="18" charset="0"/>
            </a:endParaRPr>
          </a:p>
        </p:txBody>
      </p:sp>
      <p:sp>
        <p:nvSpPr>
          <p:cNvPr id="8" name="TextBox 7"/>
          <p:cNvSpPr txBox="1"/>
          <p:nvPr/>
        </p:nvSpPr>
        <p:spPr>
          <a:xfrm>
            <a:off x="3325091" y="6862325"/>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800"/>
              <a:t>C.</a:t>
            </a:r>
            <a:r>
              <a:rPr lang="vi-VN" sz="4800"/>
              <a:t>67 890</a:t>
            </a:r>
            <a:r>
              <a:rPr lang="en-GB" sz="4800"/>
              <a:t> </a:t>
            </a:r>
            <a:endParaRPr lang="en-US" sz="4800">
              <a:solidFill>
                <a:prstClr val="black"/>
              </a:solidFill>
              <a:latin typeface="Times New Roman" pitchFamily="18" charset="0"/>
              <a:cs typeface="Times New Roman" pitchFamily="18" charset="0"/>
            </a:endParaRPr>
          </a:p>
        </p:txBody>
      </p:sp>
      <p:sp>
        <p:nvSpPr>
          <p:cNvPr id="9" name="TextBox 8"/>
          <p:cNvSpPr txBox="1"/>
          <p:nvPr/>
        </p:nvSpPr>
        <p:spPr>
          <a:xfrm>
            <a:off x="10629900" y="6858001"/>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800"/>
              <a:t>D.</a:t>
            </a:r>
            <a:r>
              <a:rPr lang="vi-VN" sz="4800"/>
              <a:t>56 789</a:t>
            </a:r>
            <a:endParaRPr lang="en-US" sz="4800">
              <a:solidFill>
                <a:prstClr val="black"/>
              </a:solidFill>
              <a:latin typeface="Times New Roman" pitchFamily="18" charset="0"/>
              <a:cs typeface="Times New Roman" pitchFamily="18" charset="0"/>
            </a:endParaRPr>
          </a:p>
        </p:txBody>
      </p:sp>
      <p:sp>
        <p:nvSpPr>
          <p:cNvPr id="10" name="TextBox 9"/>
          <p:cNvSpPr txBox="1"/>
          <p:nvPr/>
        </p:nvSpPr>
        <p:spPr>
          <a:xfrm>
            <a:off x="3325091" y="4969018"/>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800"/>
              <a:t>A.</a:t>
            </a:r>
            <a:r>
              <a:rPr lang="vi-VN" sz="4800"/>
              <a:t>45 678</a:t>
            </a:r>
            <a:r>
              <a:rPr lang="en-GB" sz="4800"/>
              <a:t> </a:t>
            </a:r>
            <a:endParaRPr lang="en-US" sz="4800">
              <a:solidFill>
                <a:prstClr val="black"/>
              </a:solidFill>
              <a:latin typeface="Times New Roman" pitchFamily="18" charset="0"/>
              <a:cs typeface="Times New Roman" pitchFamily="18" charset="0"/>
            </a:endParaRP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645735" y="7296581"/>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299364" y="3284174"/>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157043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D38E9B-0F24-D447-B08B-B2B2EC1CF4D4}"/>
              </a:ext>
            </a:extLst>
          </p:cNvPr>
          <p:cNvPicPr>
            <a:picLocks noChangeAspect="1"/>
          </p:cNvPicPr>
          <p:nvPr/>
        </p:nvPicPr>
        <p:blipFill>
          <a:blip r:embed="rId6"/>
          <a:stretch>
            <a:fillRect/>
          </a:stretch>
        </p:blipFill>
        <p:spPr>
          <a:xfrm>
            <a:off x="0" y="-1732"/>
            <a:ext cx="18288000" cy="10288732"/>
          </a:xfrm>
          <a:prstGeom prst="rect">
            <a:avLst/>
          </a:prstGeom>
        </p:spPr>
      </p:pic>
      <p:sp>
        <p:nvSpPr>
          <p:cNvPr id="2" name="Rounded Rectangle 1"/>
          <p:cNvSpPr/>
          <p:nvPr/>
        </p:nvSpPr>
        <p:spPr>
          <a:xfrm>
            <a:off x="4800600" y="228600"/>
            <a:ext cx="9029700" cy="30861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2700">
              <a:solidFill>
                <a:prstClr val="white"/>
              </a:solidFill>
            </a:endParaRPr>
          </a:p>
        </p:txBody>
      </p:sp>
      <p:sp>
        <p:nvSpPr>
          <p:cNvPr id="3" name="TextBox 2"/>
          <p:cNvSpPr txBox="1"/>
          <p:nvPr/>
        </p:nvSpPr>
        <p:spPr>
          <a:xfrm>
            <a:off x="4800600" y="1333068"/>
            <a:ext cx="9182100" cy="646331"/>
          </a:xfrm>
          <a:prstGeom prst="rect">
            <a:avLst/>
          </a:prstGeom>
          <a:noFill/>
        </p:spPr>
        <p:txBody>
          <a:bodyPr wrap="square" rtlCol="0">
            <a:spAutoFit/>
          </a:bodyPr>
          <a:lstStyle/>
          <a:p>
            <a:r>
              <a:rPr lang="en-GB" sz="3600" b="1"/>
              <a:t>Câu 4:</a:t>
            </a:r>
            <a:r>
              <a:rPr lang="en-GB" sz="3600"/>
              <a:t> </a:t>
            </a:r>
            <a:r>
              <a:rPr lang="vi-VN" sz="3600"/>
              <a:t>Chữ số 7 trong số 74 258 có giá trị là: </a:t>
            </a:r>
            <a:endParaRPr lang="en-GB" sz="3600"/>
          </a:p>
        </p:txBody>
      </p:sp>
      <p:sp>
        <p:nvSpPr>
          <p:cNvPr id="7" name="TextBox 6"/>
          <p:cNvSpPr txBox="1"/>
          <p:nvPr/>
        </p:nvSpPr>
        <p:spPr>
          <a:xfrm>
            <a:off x="3314700" y="4914900"/>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GB" sz="4800">
                <a:latin typeface="Times New Roman" panose="02020603050405020304" pitchFamily="18" charset="0"/>
                <a:cs typeface="Times New Roman" panose="02020603050405020304" pitchFamily="18" charset="0"/>
              </a:rPr>
              <a:t>A.</a:t>
            </a:r>
            <a:r>
              <a:rPr lang="vi-VN" sz="4800">
                <a:latin typeface="Times New Roman" panose="02020603050405020304" pitchFamily="18" charset="0"/>
                <a:cs typeface="Times New Roman" panose="02020603050405020304" pitchFamily="18" charset="0"/>
              </a:rPr>
              <a:t>70 000</a:t>
            </a:r>
            <a:endParaRPr lang="en-US" sz="4800">
              <a:solidFill>
                <a:prstClr val="black"/>
              </a:solidFill>
              <a:latin typeface="Times New Roman" pitchFamily="18" charset="0"/>
              <a:cs typeface="Times New Roman" pitchFamily="18" charset="0"/>
            </a:endParaRPr>
          </a:p>
        </p:txBody>
      </p:sp>
      <p:sp>
        <p:nvSpPr>
          <p:cNvPr id="8" name="TextBox 7"/>
          <p:cNvSpPr txBox="1"/>
          <p:nvPr/>
        </p:nvSpPr>
        <p:spPr>
          <a:xfrm>
            <a:off x="3325091" y="6862325"/>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C: 700</a:t>
            </a:r>
          </a:p>
        </p:txBody>
      </p:sp>
      <p:sp>
        <p:nvSpPr>
          <p:cNvPr id="9" name="TextBox 8"/>
          <p:cNvSpPr txBox="1"/>
          <p:nvPr/>
        </p:nvSpPr>
        <p:spPr>
          <a:xfrm>
            <a:off x="10629900" y="6858001"/>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D:7</a:t>
            </a:r>
          </a:p>
        </p:txBody>
      </p:sp>
      <p:sp>
        <p:nvSpPr>
          <p:cNvPr id="10" name="TextBox 9"/>
          <p:cNvSpPr txBox="1"/>
          <p:nvPr/>
        </p:nvSpPr>
        <p:spPr>
          <a:xfrm>
            <a:off x="10629900" y="4969018"/>
            <a:ext cx="2971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4800">
                <a:solidFill>
                  <a:prstClr val="black"/>
                </a:solidFill>
                <a:latin typeface="Times New Roman" pitchFamily="18" charset="0"/>
                <a:cs typeface="Times New Roman" pitchFamily="18" charset="0"/>
              </a:rPr>
              <a:t>B: 7000</a:t>
            </a:r>
          </a:p>
        </p:txBody>
      </p:sp>
      <p:pic>
        <p:nvPicPr>
          <p:cNvPr id="11" name="Picture 10">
            <a:hlinkClick r:id="" action="ppaction://hlinkshowjump?jump=nextslide"/>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0561" t="11511" r="15952" b="13064"/>
          <a:stretch/>
        </p:blipFill>
        <p:spPr>
          <a:xfrm>
            <a:off x="12593781" y="7255018"/>
            <a:ext cx="3304311" cy="2891804"/>
          </a:xfrm>
          <a:prstGeom prst="rect">
            <a:avLst/>
          </a:prstGeom>
        </p:spPr>
      </p:pic>
      <p:pic>
        <p:nvPicPr>
          <p:cNvPr id="12" name="Đ"/>
          <p:cNvPicPr>
            <a:picLocks noChangeAspect="1"/>
          </p:cNvPicPr>
          <p:nvPr/>
        </p:nvPicPr>
        <p:blipFill rotWithShape="1">
          <a:blip r:embed="rId8">
            <a:extLst>
              <a:ext uri="{BEBA8EAE-BF5A-486C-A8C5-ECC9F3942E4B}">
                <a14:imgProps xmlns:a14="http://schemas.microsoft.com/office/drawing/2010/main">
                  <a14:imgLayer r:embed="rId9">
                    <a14:imgEffect>
                      <a14:backgroundRemoval t="1496" b="100000" l="9933" r="89899">
                        <a14:foregroundMark x1="72727" y1="27564" x2="42929" y2="1709"/>
                        <a14:foregroundMark x1="76768" y1="4060" x2="44108" y2="27564"/>
                        <a14:foregroundMark x1="44108" y1="6410" x2="44108" y2="25000"/>
                        <a14:foregroundMark x1="50168" y1="9188" x2="48316" y2="27137"/>
                        <a14:foregroundMark x1="56397" y1="8120" x2="61279" y2="33761"/>
                        <a14:foregroundMark x1="73064" y1="10897" x2="58249" y2="29915"/>
                        <a14:foregroundMark x1="66835" y1="4487" x2="52694" y2="11538"/>
                        <a14:foregroundMark x1="48822" y1="27991" x2="59091" y2="27991"/>
                      </a14:backgroundRemoval>
                    </a14:imgEffect>
                  </a14:imgLayer>
                </a14:imgProps>
              </a:ext>
              <a:ext uri="{28A0092B-C50C-407E-A947-70E740481C1C}">
                <a14:useLocalDpi xmlns:a14="http://schemas.microsoft.com/office/drawing/2010/main" val="0"/>
              </a:ext>
            </a:extLst>
          </a:blip>
          <a:srcRect l="16457" r="19395"/>
          <a:stretch/>
        </p:blipFill>
        <p:spPr>
          <a:xfrm>
            <a:off x="6026729" y="2055270"/>
            <a:ext cx="6702135" cy="8231730"/>
          </a:xfrm>
          <a:prstGeom prst="rect">
            <a:avLst/>
          </a:prstGeom>
        </p:spPr>
      </p:pic>
      <p:pic>
        <p:nvPicPr>
          <p:cNvPr id="13" name="B"/>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85064" y="3196496"/>
            <a:ext cx="7200902" cy="7240041"/>
          </a:xfrm>
          <a:prstGeom prst="rect">
            <a:avLst/>
          </a:prstGeom>
        </p:spPr>
      </p:pic>
      <p:pic>
        <p:nvPicPr>
          <p:cNvPr id="16" name="C"/>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413664" y="3425096"/>
            <a:ext cx="7200902" cy="7240041"/>
          </a:xfrm>
          <a:prstGeom prst="rect">
            <a:avLst/>
          </a:prstGeom>
        </p:spPr>
      </p:pic>
      <p:pic>
        <p:nvPicPr>
          <p:cNvPr id="17" name="D"/>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69381" y1="39844" x2="63518" y2="37240"/>
                        <a14:foregroundMark x1="44300" y1="15365" x2="65147" y2="28646"/>
                      </a14:backgroundRemoval>
                    </a14:imgEffect>
                  </a14:imgLayer>
                </a14:imgProps>
              </a:ext>
              <a:ext uri="{28A0092B-C50C-407E-A947-70E740481C1C}">
                <a14:useLocalDpi xmlns:a14="http://schemas.microsoft.com/office/drawing/2010/main" val="0"/>
              </a:ext>
            </a:extLst>
          </a:blip>
          <a:srcRect l="42894" t="11179" r="13523" b="18755"/>
          <a:stretch/>
        </p:blipFill>
        <p:spPr>
          <a:xfrm>
            <a:off x="5107133" y="3134412"/>
            <a:ext cx="7200902" cy="7240041"/>
          </a:xfrm>
          <a:prstGeom prst="rect">
            <a:avLst/>
          </a:prstGeom>
        </p:spPr>
      </p:pic>
      <p:pic>
        <p:nvPicPr>
          <p:cNvPr id="18"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30900" y="325151"/>
            <a:ext cx="914400" cy="9144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90771" y="1753031"/>
            <a:ext cx="914400" cy="914400"/>
          </a:xfrm>
          <a:prstGeom prst="rect">
            <a:avLst/>
          </a:prstGeom>
        </p:spPr>
      </p:pic>
      <p:pic>
        <p:nvPicPr>
          <p:cNvPr id="2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85328" y="3425096"/>
            <a:ext cx="914400" cy="9144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630900" y="5256735"/>
            <a:ext cx="914400" cy="914400"/>
          </a:xfrm>
          <a:prstGeom prst="rect">
            <a:avLst/>
          </a:prstGeom>
        </p:spPr>
      </p:pic>
    </p:spTree>
    <p:extLst>
      <p:ext uri="{BB962C8B-B14F-4D97-AF65-F5344CB8AC3E}">
        <p14:creationId xmlns:p14="http://schemas.microsoft.com/office/powerpoint/2010/main" val="23999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1" presetClass="mediacall" presetSubtype="0" fill="hold" nodeType="withEffect">
                                  <p:stCondLst>
                                    <p:cond delay="0"/>
                                  </p:stCondLst>
                                  <p:childTnLst>
                                    <p:cmd type="call" cmd="playFrom(0.0)">
                                      <p:cBhvr>
                                        <p:cTn id="37" dur="8091" fill="hold"/>
                                        <p:tgtEl>
                                          <p:spTgt spid="18"/>
                                        </p:tgtEl>
                                      </p:cBhvr>
                                    </p:cmd>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par>
                                <p:cTn id="50" presetID="1" presetClass="mediacall" presetSubtype="0" fill="hold" nodeType="withEffect">
                                  <p:stCondLst>
                                    <p:cond delay="0"/>
                                  </p:stCondLst>
                                  <p:childTnLst>
                                    <p:cmd type="call" cmd="playFrom(0.0)">
                                      <p:cBhvr>
                                        <p:cTn id="51" dur="8158" fill="hold"/>
                                        <p:tgtEl>
                                          <p:spTgt spid="19"/>
                                        </p:tgtEl>
                                      </p:cBhvr>
                                    </p:cmd>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par>
                                <p:cTn id="64" presetID="1" presetClass="mediacall" presetSubtype="0" fill="hold" nodeType="withEffect">
                                  <p:stCondLst>
                                    <p:cond delay="0"/>
                                  </p:stCondLst>
                                  <p:childTnLst>
                                    <p:cmd type="call" cmd="playFrom(0.0)">
                                      <p:cBhvr>
                                        <p:cTn id="65" dur="8158" fill="hold"/>
                                        <p:tgtEl>
                                          <p:spTgt spid="21"/>
                                        </p:tgtEl>
                                      </p:cBhvr>
                                    </p:cmd>
                                  </p:childTnLst>
                                </p:cTn>
                              </p:par>
                            </p:childTnLst>
                          </p:cTn>
                        </p:par>
                      </p:childTnLst>
                    </p:cTn>
                  </p:par>
                </p:childTnLst>
              </p:cTn>
              <p:nextCondLst>
                <p:cond evt="onClick" delay="0">
                  <p:tgtEl>
                    <p:spTgt spid="8"/>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9"/>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1" presetClass="mediacall" presetSubtype="0" fill="hold" nodeType="withEffect">
                                  <p:stCondLst>
                                    <p:cond delay="0"/>
                                  </p:stCondLst>
                                  <p:childTnLst>
                                    <p:cmd type="call" cmd="playFrom(0.0)">
                                      <p:cBhvr>
                                        <p:cTn id="79" dur="8158" fill="hold"/>
                                        <p:tgtEl>
                                          <p:spTgt spid="22"/>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7"/>
                                        </p:tgtEl>
                                      </p:cBhvr>
                                    </p:animEffect>
                                    <p:set>
                                      <p:cBhvr>
                                        <p:cTn id="8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86" fill="hold" display="0">
                  <p:stCondLst>
                    <p:cond delay="indefinite"/>
                  </p:stCondLst>
                  <p:endCondLst>
                    <p:cond evt="onStopAudio" delay="0">
                      <p:tgtEl>
                        <p:sldTgt/>
                      </p:tgtEl>
                    </p:cond>
                  </p:endCondLst>
                </p:cTn>
                <p:tgtEl>
                  <p:spTgt spid="18"/>
                </p:tgtEl>
              </p:cMediaNode>
            </p:audio>
            <p:audio>
              <p:cMediaNode vol="80000">
                <p:cTn id="87" fill="hold" display="0">
                  <p:stCondLst>
                    <p:cond delay="indefinite"/>
                  </p:stCondLst>
                  <p:endCondLst>
                    <p:cond evt="onStopAudio" delay="0">
                      <p:tgtEl>
                        <p:sldTgt/>
                      </p:tgtEl>
                    </p:cond>
                  </p:endCondLst>
                </p:cTn>
                <p:tgtEl>
                  <p:spTgt spid="19"/>
                </p:tgtEl>
              </p:cMediaNode>
            </p:audio>
            <p:audio>
              <p:cMediaNode vol="80000">
                <p:cTn id="88" fill="hold" display="0">
                  <p:stCondLst>
                    <p:cond delay="indefinite"/>
                  </p:stCondLst>
                  <p:endCondLst>
                    <p:cond evt="onStopAudio" delay="0">
                      <p:tgtEl>
                        <p:sldTgt/>
                      </p:tgtEl>
                    </p:cond>
                  </p:endCondLst>
                </p:cTn>
                <p:tgtEl>
                  <p:spTgt spid="21"/>
                </p:tgtEl>
              </p:cMediaNode>
            </p:audio>
            <p:audio>
              <p:cMediaNode vol="80000">
                <p:cTn id="89" fill="hold" display="0">
                  <p:stCondLst>
                    <p:cond delay="indefinite"/>
                  </p:stCondLst>
                  <p:endCondLst>
                    <p:cond evt="onStopAudio" delay="0">
                      <p:tgtEl>
                        <p:sldTgt/>
                      </p:tgtEl>
                    </p:cond>
                  </p:endCondLst>
                </p:cTn>
                <p:tgtEl>
                  <p:spTgt spid="22"/>
                </p:tgtEl>
              </p:cMediaNode>
            </p:audio>
          </p:childTnLst>
        </p:cTn>
      </p:par>
    </p:tnLst>
    <p:bldLst>
      <p:bldP spid="2" grpId="0" animBg="1"/>
      <p:bldP spid="3" grpId="0"/>
      <p:bldP spid="7"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42D8BABE-081C-B75F-FCDF-DA68918C6AE7}"/>
              </a:ext>
            </a:extLst>
          </p:cNvPr>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2FE98BE-7C76-074C-CA4A-B7B8F481B764}"/>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1" name="Freeform 12">
            <a:extLst>
              <a:ext uri="{FF2B5EF4-FFF2-40B4-BE49-F238E27FC236}">
                <a16:creationId xmlns:a16="http://schemas.microsoft.com/office/drawing/2014/main" id="{67554AC2-014A-9C3A-A4BA-4995FF883D46}"/>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0DB59912-0AC2-92A6-0A1C-BFCDC1BDB3FC}"/>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D231D7FD-BD1B-FE4F-0930-00D126E303E1}"/>
              </a:ext>
            </a:extLst>
          </p:cNvPr>
          <p:cNvSpPr txBox="1"/>
          <p:nvPr/>
        </p:nvSpPr>
        <p:spPr>
          <a:xfrm>
            <a:off x="6096000" y="1033020"/>
            <a:ext cx="8534400" cy="6217087"/>
          </a:xfrm>
          <a:prstGeom prst="rect">
            <a:avLst/>
          </a:prstGeom>
          <a:noFill/>
          <a:effectLst>
            <a:glow rad="139700">
              <a:schemeClr val="accent3">
                <a:satMod val="175000"/>
                <a:alpha val="40000"/>
              </a:schemeClr>
            </a:glow>
          </a:effectLst>
        </p:spPr>
        <p:txBody>
          <a:bodyPr wrap="square" rtlCol="0">
            <a:spAutoFit/>
          </a:bodyPr>
          <a:lstStyle/>
          <a:p>
            <a:pPr algn="ctr"/>
            <a:r>
              <a:rPr lang="en-GB" sz="19900">
                <a:solidFill>
                  <a:srgbClr val="0070C0"/>
                </a:solidFill>
                <a:latin typeface="UTM Ambrose" panose="02040603050506020204" pitchFamily="18" charset="0"/>
              </a:rPr>
              <a:t>LUYỆN TẬP</a:t>
            </a:r>
          </a:p>
        </p:txBody>
      </p:sp>
    </p:spTree>
    <p:extLst>
      <p:ext uri="{BB962C8B-B14F-4D97-AF65-F5344CB8AC3E}">
        <p14:creationId xmlns:p14="http://schemas.microsoft.com/office/powerpoint/2010/main" val="3038990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E81FC744-13C5-1C6E-170A-A7BCEA92914E}"/>
              </a:ext>
            </a:extLst>
          </p:cNvPr>
          <p:cNvPicPr>
            <a:picLocks noChangeAspect="1"/>
          </p:cNvPicPr>
          <p:nvPr/>
        </p:nvPicPr>
        <p:blipFill>
          <a:blip r:embed="rId6"/>
          <a:stretch>
            <a:fillRect/>
          </a:stretch>
        </p:blipFill>
        <p:spPr>
          <a:xfrm>
            <a:off x="609600" y="1943100"/>
            <a:ext cx="17184274" cy="4114800"/>
          </a:xfrm>
          <a:prstGeom prst="rect">
            <a:avLst/>
          </a:prstGeom>
        </p:spPr>
      </p:pic>
    </p:spTree>
    <p:extLst>
      <p:ext uri="{BB962C8B-B14F-4D97-AF65-F5344CB8AC3E}">
        <p14:creationId xmlns:p14="http://schemas.microsoft.com/office/powerpoint/2010/main" val="974294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9" name="Picture 8">
            <a:extLst>
              <a:ext uri="{FF2B5EF4-FFF2-40B4-BE49-F238E27FC236}">
                <a16:creationId xmlns:a16="http://schemas.microsoft.com/office/drawing/2014/main" id="{E81FC744-13C5-1C6E-170A-A7BCEA92914E}"/>
              </a:ext>
            </a:extLst>
          </p:cNvPr>
          <p:cNvPicPr>
            <a:picLocks noChangeAspect="1"/>
          </p:cNvPicPr>
          <p:nvPr/>
        </p:nvPicPr>
        <p:blipFill rotWithShape="1">
          <a:blip r:embed="rId6"/>
          <a:srcRect b="33333"/>
          <a:stretch/>
        </p:blipFill>
        <p:spPr>
          <a:xfrm>
            <a:off x="551863" y="0"/>
            <a:ext cx="17184274" cy="2743200"/>
          </a:xfrm>
          <a:prstGeom prst="rect">
            <a:avLst/>
          </a:prstGeom>
        </p:spPr>
      </p:pic>
      <p:pic>
        <p:nvPicPr>
          <p:cNvPr id="5" name="Đồ họa 22" descr="Right pointing backhand index with solid fill">
            <a:extLst>
              <a:ext uri="{FF2B5EF4-FFF2-40B4-BE49-F238E27FC236}">
                <a16:creationId xmlns:a16="http://schemas.microsoft.com/office/drawing/2014/main" id="{73B4115F-C0C2-67CB-E4F2-AAD4F2BD9DE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209800" y="3543300"/>
            <a:ext cx="914400" cy="914400"/>
          </a:xfrm>
          <a:prstGeom prst="rect">
            <a:avLst/>
          </a:prstGeom>
        </p:spPr>
      </p:pic>
      <p:pic>
        <p:nvPicPr>
          <p:cNvPr id="10" name="Picture 9">
            <a:extLst>
              <a:ext uri="{FF2B5EF4-FFF2-40B4-BE49-F238E27FC236}">
                <a16:creationId xmlns:a16="http://schemas.microsoft.com/office/drawing/2014/main" id="{E7B3F577-0BFE-1F52-C99B-A1A157A8D818}"/>
              </a:ext>
            </a:extLst>
          </p:cNvPr>
          <p:cNvPicPr>
            <a:picLocks noChangeAspect="1"/>
          </p:cNvPicPr>
          <p:nvPr/>
        </p:nvPicPr>
        <p:blipFill rotWithShape="1">
          <a:blip r:embed="rId6"/>
          <a:srcRect t="69239"/>
          <a:stretch/>
        </p:blipFill>
        <p:spPr>
          <a:xfrm>
            <a:off x="609600" y="4888897"/>
            <a:ext cx="17184274" cy="1265766"/>
          </a:xfrm>
          <a:prstGeom prst="rect">
            <a:avLst/>
          </a:prstGeom>
        </p:spPr>
      </p:pic>
      <p:pic>
        <p:nvPicPr>
          <p:cNvPr id="11" name="Đồ họa 22" descr="Right pointing backhand index with solid fill">
            <a:extLst>
              <a:ext uri="{FF2B5EF4-FFF2-40B4-BE49-F238E27FC236}">
                <a16:creationId xmlns:a16="http://schemas.microsoft.com/office/drawing/2014/main" id="{E839AB2E-7FDD-4FE1-403B-0033D295156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057400" y="6383418"/>
            <a:ext cx="914400" cy="914400"/>
          </a:xfrm>
          <a:prstGeom prst="rect">
            <a:avLst/>
          </a:prstGeom>
        </p:spPr>
      </p:pic>
      <p:pic>
        <p:nvPicPr>
          <p:cNvPr id="13" name="Picture 12">
            <a:extLst>
              <a:ext uri="{FF2B5EF4-FFF2-40B4-BE49-F238E27FC236}">
                <a16:creationId xmlns:a16="http://schemas.microsoft.com/office/drawing/2014/main" id="{5D902E30-F964-AF4F-D0A6-3C303970BBC6}"/>
              </a:ext>
            </a:extLst>
          </p:cNvPr>
          <p:cNvPicPr>
            <a:picLocks noChangeAspect="1"/>
          </p:cNvPicPr>
          <p:nvPr/>
        </p:nvPicPr>
        <p:blipFill>
          <a:blip r:embed="rId9"/>
          <a:stretch>
            <a:fillRect/>
          </a:stretch>
        </p:blipFill>
        <p:spPr>
          <a:xfrm>
            <a:off x="3429000" y="6383418"/>
            <a:ext cx="12217800" cy="1655682"/>
          </a:xfrm>
          <a:prstGeom prst="rect">
            <a:avLst/>
          </a:prstGeom>
        </p:spPr>
      </p:pic>
      <p:pic>
        <p:nvPicPr>
          <p:cNvPr id="16" name="Picture 15">
            <a:extLst>
              <a:ext uri="{FF2B5EF4-FFF2-40B4-BE49-F238E27FC236}">
                <a16:creationId xmlns:a16="http://schemas.microsoft.com/office/drawing/2014/main" id="{714A06D7-E1EC-4CFB-FD13-39D6B6841536}"/>
              </a:ext>
            </a:extLst>
          </p:cNvPr>
          <p:cNvPicPr>
            <a:picLocks noChangeAspect="1"/>
          </p:cNvPicPr>
          <p:nvPr/>
        </p:nvPicPr>
        <p:blipFill>
          <a:blip r:embed="rId10"/>
          <a:stretch>
            <a:fillRect/>
          </a:stretch>
        </p:blipFill>
        <p:spPr>
          <a:xfrm>
            <a:off x="3636427" y="3243316"/>
            <a:ext cx="11155476" cy="1416826"/>
          </a:xfrm>
          <a:prstGeom prst="rect">
            <a:avLst/>
          </a:prstGeom>
        </p:spPr>
      </p:pic>
    </p:spTree>
    <p:extLst>
      <p:ext uri="{BB962C8B-B14F-4D97-AF65-F5344CB8AC3E}">
        <p14:creationId xmlns:p14="http://schemas.microsoft.com/office/powerpoint/2010/main" val="3966689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id="{A81275FC-7505-3144-ED25-258BD3ACCB55}"/>
              </a:ext>
            </a:extLst>
          </p:cNvPr>
          <p:cNvPicPr>
            <a:picLocks noChangeAspect="1"/>
          </p:cNvPicPr>
          <p:nvPr/>
        </p:nvPicPr>
        <p:blipFill>
          <a:blip r:embed="rId16"/>
          <a:stretch>
            <a:fillRect/>
          </a:stretch>
        </p:blipFill>
        <p:spPr>
          <a:xfrm>
            <a:off x="2205918" y="128076"/>
            <a:ext cx="13487400" cy="77618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11824DEA-D9A5-919F-6096-1A8CCC461244}"/>
              </a:ext>
            </a:extLst>
          </p:cNvPr>
          <p:cNvPicPr>
            <a:picLocks noChangeAspect="1"/>
          </p:cNvPicPr>
          <p:nvPr/>
        </p:nvPicPr>
        <p:blipFill>
          <a:blip r:embed="rId6"/>
          <a:stretch>
            <a:fillRect/>
          </a:stretch>
        </p:blipFill>
        <p:spPr>
          <a:xfrm>
            <a:off x="2590800" y="571500"/>
            <a:ext cx="13030200" cy="8143874"/>
          </a:xfrm>
          <a:prstGeom prst="rect">
            <a:avLst/>
          </a:prstGeom>
        </p:spPr>
      </p:pic>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301F53D6-55E2-B469-64C7-166404281136}"/>
                  </a:ext>
                </a:extLst>
              </p14:cNvPr>
              <p14:cNvContentPartPr/>
              <p14:nvPr/>
            </p14:nvContentPartPr>
            <p14:xfrm>
              <a:off x="13030200" y="7978560"/>
              <a:ext cx="671760" cy="713160"/>
            </p14:xfrm>
          </p:contentPart>
        </mc:Choice>
        <mc:Fallback xmlns="">
          <p:pic>
            <p:nvPicPr>
              <p:cNvPr id="5" name="Ink 4">
                <a:extLst>
                  <a:ext uri="{FF2B5EF4-FFF2-40B4-BE49-F238E27FC236}">
                    <a16:creationId xmlns:a16="http://schemas.microsoft.com/office/drawing/2014/main" id="{301F53D6-55E2-B469-64C7-166404281136}"/>
                  </a:ext>
                </a:extLst>
              </p:cNvPr>
              <p:cNvPicPr/>
              <p:nvPr/>
            </p:nvPicPr>
            <p:blipFill>
              <a:blip r:embed="rId8"/>
              <a:stretch>
                <a:fillRect/>
              </a:stretch>
            </p:blipFill>
            <p:spPr>
              <a:xfrm>
                <a:off x="13012200" y="7960560"/>
                <a:ext cx="707400" cy="748800"/>
              </a:xfrm>
              <a:prstGeom prst="rect">
                <a:avLst/>
              </a:prstGeom>
            </p:spPr>
          </p:pic>
        </mc:Fallback>
      </mc:AlternateContent>
    </p:spTree>
    <p:extLst>
      <p:ext uri="{BB962C8B-B14F-4D97-AF65-F5344CB8AC3E}">
        <p14:creationId xmlns:p14="http://schemas.microsoft.com/office/powerpoint/2010/main" val="1971368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10" name="Picture 9">
            <a:extLst>
              <a:ext uri="{FF2B5EF4-FFF2-40B4-BE49-F238E27FC236}">
                <a16:creationId xmlns:a16="http://schemas.microsoft.com/office/drawing/2014/main" id="{3BD8627D-518F-1B51-0B8C-CE55A2832893}"/>
              </a:ext>
            </a:extLst>
          </p:cNvPr>
          <p:cNvPicPr>
            <a:picLocks noChangeAspect="1"/>
          </p:cNvPicPr>
          <p:nvPr/>
        </p:nvPicPr>
        <p:blipFill>
          <a:blip r:embed="rId6"/>
          <a:stretch>
            <a:fillRect/>
          </a:stretch>
        </p:blipFill>
        <p:spPr>
          <a:xfrm>
            <a:off x="1863280" y="437920"/>
            <a:ext cx="14748320" cy="8190585"/>
          </a:xfrm>
          <a:prstGeom prst="rect">
            <a:avLst/>
          </a:prstGeom>
        </p:spPr>
      </p:pic>
    </p:spTree>
    <p:extLst>
      <p:ext uri="{BB962C8B-B14F-4D97-AF65-F5344CB8AC3E}">
        <p14:creationId xmlns:p14="http://schemas.microsoft.com/office/powerpoint/2010/main" val="1730192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42D8BABE-081C-B75F-FCDF-DA68918C6AE7}"/>
              </a:ext>
            </a:extLst>
          </p:cNvPr>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2FE98BE-7C76-074C-CA4A-B7B8F481B764}"/>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1" name="Freeform 12">
            <a:extLst>
              <a:ext uri="{FF2B5EF4-FFF2-40B4-BE49-F238E27FC236}">
                <a16:creationId xmlns:a16="http://schemas.microsoft.com/office/drawing/2014/main" id="{67554AC2-014A-9C3A-A4BA-4995FF883D46}"/>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0DB59912-0AC2-92A6-0A1C-BFCDC1BDB3FC}"/>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D231D7FD-BD1B-FE4F-0930-00D126E303E1}"/>
              </a:ext>
            </a:extLst>
          </p:cNvPr>
          <p:cNvSpPr txBox="1"/>
          <p:nvPr/>
        </p:nvSpPr>
        <p:spPr>
          <a:xfrm>
            <a:off x="6096000" y="1033020"/>
            <a:ext cx="8534400" cy="6217087"/>
          </a:xfrm>
          <a:prstGeom prst="rect">
            <a:avLst/>
          </a:prstGeom>
          <a:noFill/>
          <a:effectLst>
            <a:glow rad="139700">
              <a:schemeClr val="accent3">
                <a:satMod val="175000"/>
                <a:alpha val="40000"/>
              </a:schemeClr>
            </a:glow>
          </a:effectLst>
        </p:spPr>
        <p:txBody>
          <a:bodyPr wrap="square" rtlCol="0">
            <a:spAutoFit/>
          </a:bodyPr>
          <a:lstStyle/>
          <a:p>
            <a:pPr algn="ctr"/>
            <a:r>
              <a:rPr lang="en-GB" sz="19900">
                <a:solidFill>
                  <a:srgbClr val="0070C0"/>
                </a:solidFill>
                <a:latin typeface="UTM Ambrose" panose="02040603050506020204" pitchFamily="18" charset="0"/>
              </a:rPr>
              <a:t>VẬN DỤNG</a:t>
            </a:r>
          </a:p>
        </p:txBody>
      </p:sp>
    </p:spTree>
    <p:extLst>
      <p:ext uri="{BB962C8B-B14F-4D97-AF65-F5344CB8AC3E}">
        <p14:creationId xmlns:p14="http://schemas.microsoft.com/office/powerpoint/2010/main" val="3185059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89A5F4D8-5016-F705-48B2-E063B5148675}"/>
              </a:ext>
            </a:extLst>
          </p:cNvPr>
          <p:cNvPicPr>
            <a:picLocks noChangeAspect="1"/>
          </p:cNvPicPr>
          <p:nvPr/>
        </p:nvPicPr>
        <p:blipFill>
          <a:blip r:embed="rId6"/>
          <a:stretch>
            <a:fillRect/>
          </a:stretch>
        </p:blipFill>
        <p:spPr>
          <a:xfrm>
            <a:off x="2514600" y="0"/>
            <a:ext cx="13258800" cy="8799563"/>
          </a:xfrm>
          <a:prstGeom prst="rect">
            <a:avLst/>
          </a:prstGeom>
        </p:spPr>
      </p:pic>
      <p:pic>
        <p:nvPicPr>
          <p:cNvPr id="12" name="Picture 11">
            <a:extLst>
              <a:ext uri="{FF2B5EF4-FFF2-40B4-BE49-F238E27FC236}">
                <a16:creationId xmlns:a16="http://schemas.microsoft.com/office/drawing/2014/main" id="{09ECCE01-77B7-2620-6A23-A3EFCF7F1298}"/>
              </a:ext>
            </a:extLst>
          </p:cNvPr>
          <p:cNvPicPr>
            <a:picLocks noChangeAspect="1"/>
          </p:cNvPicPr>
          <p:nvPr/>
        </p:nvPicPr>
        <p:blipFill>
          <a:blip r:embed="rId7"/>
          <a:stretch>
            <a:fillRect/>
          </a:stretch>
        </p:blipFill>
        <p:spPr>
          <a:xfrm>
            <a:off x="9982200" y="7200899"/>
            <a:ext cx="1600200" cy="566441"/>
          </a:xfrm>
          <a:prstGeom prst="rect">
            <a:avLst/>
          </a:prstGeom>
        </p:spPr>
      </p:pic>
      <p:pic>
        <p:nvPicPr>
          <p:cNvPr id="15" name="Picture 14">
            <a:extLst>
              <a:ext uri="{FF2B5EF4-FFF2-40B4-BE49-F238E27FC236}">
                <a16:creationId xmlns:a16="http://schemas.microsoft.com/office/drawing/2014/main" id="{7987ADDE-FDF4-2832-1042-05D0CBF5974C}"/>
              </a:ext>
            </a:extLst>
          </p:cNvPr>
          <p:cNvPicPr>
            <a:picLocks noChangeAspect="1"/>
          </p:cNvPicPr>
          <p:nvPr/>
        </p:nvPicPr>
        <p:blipFill>
          <a:blip r:embed="rId8"/>
          <a:stretch>
            <a:fillRect/>
          </a:stretch>
        </p:blipFill>
        <p:spPr>
          <a:xfrm>
            <a:off x="13153394" y="7202154"/>
            <a:ext cx="1710833" cy="565185"/>
          </a:xfrm>
          <a:prstGeom prst="rect">
            <a:avLst/>
          </a:prstGeom>
        </p:spPr>
      </p:pic>
      <p:pic>
        <p:nvPicPr>
          <p:cNvPr id="17" name="Picture 16">
            <a:extLst>
              <a:ext uri="{FF2B5EF4-FFF2-40B4-BE49-F238E27FC236}">
                <a16:creationId xmlns:a16="http://schemas.microsoft.com/office/drawing/2014/main" id="{EE35FE9E-89E9-0F2B-69B9-1F0165ACF959}"/>
              </a:ext>
            </a:extLst>
          </p:cNvPr>
          <p:cNvPicPr>
            <a:picLocks noChangeAspect="1"/>
          </p:cNvPicPr>
          <p:nvPr/>
        </p:nvPicPr>
        <p:blipFill>
          <a:blip r:embed="rId9"/>
          <a:stretch>
            <a:fillRect/>
          </a:stretch>
        </p:blipFill>
        <p:spPr>
          <a:xfrm>
            <a:off x="9982200" y="7825085"/>
            <a:ext cx="1521785" cy="547843"/>
          </a:xfrm>
          <a:prstGeom prst="rect">
            <a:avLst/>
          </a:prstGeom>
        </p:spPr>
      </p:pic>
      <p:pic>
        <p:nvPicPr>
          <p:cNvPr id="19" name="Picture 18">
            <a:extLst>
              <a:ext uri="{FF2B5EF4-FFF2-40B4-BE49-F238E27FC236}">
                <a16:creationId xmlns:a16="http://schemas.microsoft.com/office/drawing/2014/main" id="{803E12F1-C854-0891-25C4-D3F7E136A837}"/>
              </a:ext>
            </a:extLst>
          </p:cNvPr>
          <p:cNvPicPr>
            <a:picLocks noChangeAspect="1"/>
          </p:cNvPicPr>
          <p:nvPr/>
        </p:nvPicPr>
        <p:blipFill>
          <a:blip r:embed="rId10"/>
          <a:stretch>
            <a:fillRect/>
          </a:stretch>
        </p:blipFill>
        <p:spPr>
          <a:xfrm>
            <a:off x="13244352" y="7822872"/>
            <a:ext cx="1386048" cy="565185"/>
          </a:xfrm>
          <a:prstGeom prst="rect">
            <a:avLst/>
          </a:prstGeom>
        </p:spPr>
      </p:pic>
    </p:spTree>
    <p:extLst>
      <p:ext uri="{BB962C8B-B14F-4D97-AF65-F5344CB8AC3E}">
        <p14:creationId xmlns:p14="http://schemas.microsoft.com/office/powerpoint/2010/main" val="1690958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4470685" y="1762281"/>
            <a:ext cx="2300630" cy="923330"/>
          </a:xfrm>
          <a:prstGeom prst="rect">
            <a:avLst/>
          </a:prstGeom>
          <a:noFill/>
        </p:spPr>
        <p:txBody>
          <a:bodyPr wrap="none" lIns="91440" tIns="45720" rIns="91440" bIns="45720">
            <a:spAutoFit/>
          </a:bodyPr>
          <a:lstStyle/>
          <a:p>
            <a:pPr algn="ctr"/>
            <a:r>
              <a:rPr lang="vi-VN" sz="5400">
                <a:solidFill>
                  <a:schemeClr val="bg1"/>
                </a:solidFill>
                <a:latin typeface="Arial" panose="020B0604020202020204" pitchFamily="34" charset="0"/>
                <a:cs typeface="Arial" panose="020B0604020202020204" pitchFamily="34" charset="0"/>
              </a:rPr>
              <a:t>68 009</a:t>
            </a:r>
            <a:endParaRPr lang="vi-VN" sz="5400" b="0" cap="none" spc="0">
              <a:ln w="0"/>
              <a:solidFill>
                <a:schemeClr val="bg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F2F2FB1E-3ADE-83A3-9A90-2AA8D7645DE7}"/>
              </a:ext>
            </a:extLst>
          </p:cNvPr>
          <p:cNvPicPr>
            <a:picLocks noChangeAspect="1"/>
          </p:cNvPicPr>
          <p:nvPr/>
        </p:nvPicPr>
        <p:blipFill>
          <a:blip r:embed="rId6"/>
          <a:stretch>
            <a:fillRect/>
          </a:stretch>
        </p:blipFill>
        <p:spPr>
          <a:xfrm>
            <a:off x="1801766" y="114300"/>
            <a:ext cx="14809834" cy="8686800"/>
          </a:xfrm>
          <a:prstGeom prst="rect">
            <a:avLst/>
          </a:prstGeom>
        </p:spPr>
      </p:pic>
    </p:spTree>
    <p:extLst>
      <p:ext uri="{BB962C8B-B14F-4D97-AF65-F5344CB8AC3E}">
        <p14:creationId xmlns:p14="http://schemas.microsoft.com/office/powerpoint/2010/main" val="623903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5621FD91-66D1-5628-6935-769B413E3EFE}"/>
              </a:ext>
            </a:extLst>
          </p:cNvPr>
          <p:cNvSpPr/>
          <p:nvPr/>
        </p:nvSpPr>
        <p:spPr>
          <a:xfrm>
            <a:off x="-1104589" y="21456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4">
                <a:alphaModFix amt="81000"/>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4">
                <a:alphaModFix amt="81000"/>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21">
            <a:extLst>
              <a:ext uri="{FF2B5EF4-FFF2-40B4-BE49-F238E27FC236}">
                <a16:creationId xmlns:a16="http://schemas.microsoft.com/office/drawing/2014/main" id="{1BD79132-044B-B0FC-7FEC-88D6BFAE7090}"/>
              </a:ext>
            </a:extLst>
          </p:cNvPr>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8">
              <a:alphaModFix amt="60000"/>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5" name="Freeform 9">
            <a:extLst>
              <a:ext uri="{FF2B5EF4-FFF2-40B4-BE49-F238E27FC236}">
                <a16:creationId xmlns:a16="http://schemas.microsoft.com/office/drawing/2014/main" id="{5E5AB12F-C569-DF83-95BE-412A48BE80EE}"/>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9" name="Freeform 12">
            <a:extLst>
              <a:ext uri="{FF2B5EF4-FFF2-40B4-BE49-F238E27FC236}">
                <a16:creationId xmlns:a16="http://schemas.microsoft.com/office/drawing/2014/main" id="{263398FC-4816-52E2-7A4C-AE3224A2A27E}"/>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8">
              <a:alphaModFix amt="60000"/>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30" name="Freeform 13">
            <a:extLst>
              <a:ext uri="{FF2B5EF4-FFF2-40B4-BE49-F238E27FC236}">
                <a16:creationId xmlns:a16="http://schemas.microsoft.com/office/drawing/2014/main" id="{ECB1833D-0C6E-00B8-6347-BFF79978D2FF}"/>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8">
              <a:alphaModFix amt="60000"/>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454D6E5F-E1DF-0F49-D270-6D80145CFC67}"/>
              </a:ext>
            </a:extLst>
          </p:cNvPr>
          <p:cNvPicPr>
            <a:picLocks noChangeAspect="1"/>
          </p:cNvPicPr>
          <p:nvPr/>
        </p:nvPicPr>
        <p:blipFill>
          <a:blip r:embed="rId12"/>
          <a:stretch>
            <a:fillRect/>
          </a:stretch>
        </p:blipFill>
        <p:spPr>
          <a:xfrm>
            <a:off x="5006283" y="1463379"/>
            <a:ext cx="10001041" cy="6662035"/>
          </a:xfrm>
          <a:prstGeom prst="rect">
            <a:avLst/>
          </a:prstGeom>
        </p:spPr>
      </p:pic>
    </p:spTree>
    <p:extLst>
      <p:ext uri="{BB962C8B-B14F-4D97-AF65-F5344CB8AC3E}">
        <p14:creationId xmlns:p14="http://schemas.microsoft.com/office/powerpoint/2010/main" val="413998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2000" y="7267021"/>
            <a:ext cx="19178372" cy="5335074"/>
          </a:xfrm>
          <a:custGeom>
            <a:avLst/>
            <a:gdLst/>
            <a:ahLst/>
            <a:cxnLst/>
            <a:rect l="l" t="t" r="r" b="b"/>
            <a:pathLst>
              <a:path w="19178372" h="5335074">
                <a:moveTo>
                  <a:pt x="0" y="0"/>
                </a:moveTo>
                <a:lnTo>
                  <a:pt x="19178373" y="0"/>
                </a:lnTo>
                <a:lnTo>
                  <a:pt x="19178373" y="5335075"/>
                </a:lnTo>
                <a:lnTo>
                  <a:pt x="0" y="5335075"/>
                </a:lnTo>
                <a:lnTo>
                  <a:pt x="0" y="0"/>
                </a:lnTo>
                <a:close/>
              </a:path>
            </a:pathLst>
          </a:custGeom>
          <a:blipFill>
            <a:blip r:embed="rId2">
              <a:alphaModFix amt="9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5275246" y="8221313"/>
            <a:ext cx="4472943" cy="2065687"/>
          </a:xfrm>
          <a:custGeom>
            <a:avLst/>
            <a:gdLst/>
            <a:ahLst/>
            <a:cxnLst/>
            <a:rect l="l" t="t" r="r" b="b"/>
            <a:pathLst>
              <a:path w="4472943" h="2065687">
                <a:moveTo>
                  <a:pt x="0" y="0"/>
                </a:moveTo>
                <a:lnTo>
                  <a:pt x="4472944" y="0"/>
                </a:lnTo>
                <a:lnTo>
                  <a:pt x="4472944" y="2065687"/>
                </a:lnTo>
                <a:lnTo>
                  <a:pt x="0" y="20656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flipH="1">
            <a:off x="-2195251" y="8520370"/>
            <a:ext cx="4058611" cy="187434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5418079" y="8656071"/>
            <a:ext cx="3531539" cy="1630929"/>
          </a:xfrm>
          <a:custGeom>
            <a:avLst/>
            <a:gdLst/>
            <a:ahLst/>
            <a:cxnLst/>
            <a:rect l="l" t="t" r="r" b="b"/>
            <a:pathLst>
              <a:path w="3531539" h="1630929">
                <a:moveTo>
                  <a:pt x="0" y="0"/>
                </a:moveTo>
                <a:lnTo>
                  <a:pt x="3531540" y="0"/>
                </a:lnTo>
                <a:lnTo>
                  <a:pt x="3531540" y="1630929"/>
                </a:lnTo>
                <a:lnTo>
                  <a:pt x="0" y="163092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6" name="Freeform 6"/>
          <p:cNvSpPr/>
          <p:nvPr/>
        </p:nvSpPr>
        <p:spPr>
          <a:xfrm flipH="1">
            <a:off x="1863360" y="8520370"/>
            <a:ext cx="1629850" cy="1031251"/>
          </a:xfrm>
          <a:custGeom>
            <a:avLst/>
            <a:gdLst/>
            <a:ahLst/>
            <a:cxnLst/>
            <a:rect l="l" t="t" r="r" b="b"/>
            <a:pathLst>
              <a:path w="1629850" h="1031251">
                <a:moveTo>
                  <a:pt x="1629851" y="0"/>
                </a:moveTo>
                <a:lnTo>
                  <a:pt x="0" y="0"/>
                </a:lnTo>
                <a:lnTo>
                  <a:pt x="0" y="1031251"/>
                </a:lnTo>
                <a:lnTo>
                  <a:pt x="1629851" y="1031251"/>
                </a:lnTo>
                <a:lnTo>
                  <a:pt x="162985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Freeform 7"/>
          <p:cNvSpPr/>
          <p:nvPr/>
        </p:nvSpPr>
        <p:spPr>
          <a:xfrm flipH="1">
            <a:off x="13544248" y="8770147"/>
            <a:ext cx="1901322" cy="1203018"/>
          </a:xfrm>
          <a:custGeom>
            <a:avLst/>
            <a:gdLst/>
            <a:ahLst/>
            <a:cxnLst/>
            <a:rect l="l" t="t" r="r" b="b"/>
            <a:pathLst>
              <a:path w="1901322" h="1203018">
                <a:moveTo>
                  <a:pt x="1901322" y="0"/>
                </a:moveTo>
                <a:lnTo>
                  <a:pt x="0" y="0"/>
                </a:lnTo>
                <a:lnTo>
                  <a:pt x="0" y="1203019"/>
                </a:lnTo>
                <a:lnTo>
                  <a:pt x="1901322" y="1203019"/>
                </a:lnTo>
                <a:lnTo>
                  <a:pt x="1901322"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21" name="Freeform 21"/>
          <p:cNvSpPr/>
          <p:nvPr/>
        </p:nvSpPr>
        <p:spPr>
          <a:xfrm rot="-447945">
            <a:off x="16854279" y="141365"/>
            <a:ext cx="2555139" cy="1556312"/>
          </a:xfrm>
          <a:custGeom>
            <a:avLst/>
            <a:gdLst/>
            <a:ahLst/>
            <a:cxnLst/>
            <a:rect l="l" t="t" r="r" b="b"/>
            <a:pathLst>
              <a:path w="2555139" h="1556312">
                <a:moveTo>
                  <a:pt x="0" y="0"/>
                </a:moveTo>
                <a:lnTo>
                  <a:pt x="2555139" y="0"/>
                </a:lnTo>
                <a:lnTo>
                  <a:pt x="2555139" y="1556313"/>
                </a:lnTo>
                <a:lnTo>
                  <a:pt x="0" y="1556313"/>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26" name="Freeform 26"/>
          <p:cNvSpPr/>
          <p:nvPr/>
        </p:nvSpPr>
        <p:spPr>
          <a:xfrm>
            <a:off x="11448290" y="8388153"/>
            <a:ext cx="1902906" cy="1740294"/>
          </a:xfrm>
          <a:custGeom>
            <a:avLst/>
            <a:gdLst/>
            <a:ahLst/>
            <a:cxnLst/>
            <a:rect l="l" t="t" r="r" b="b"/>
            <a:pathLst>
              <a:path w="1902906" h="1740294">
                <a:moveTo>
                  <a:pt x="0" y="0"/>
                </a:moveTo>
                <a:lnTo>
                  <a:pt x="1902906" y="0"/>
                </a:lnTo>
                <a:lnTo>
                  <a:pt x="1902906" y="1740294"/>
                </a:lnTo>
                <a:lnTo>
                  <a:pt x="0" y="174029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27" name="Freeform 27"/>
          <p:cNvSpPr/>
          <p:nvPr/>
        </p:nvSpPr>
        <p:spPr>
          <a:xfrm>
            <a:off x="3231208" y="7889943"/>
            <a:ext cx="2434066" cy="2044615"/>
          </a:xfrm>
          <a:custGeom>
            <a:avLst/>
            <a:gdLst/>
            <a:ahLst/>
            <a:cxnLst/>
            <a:rect l="l" t="t" r="r" b="b"/>
            <a:pathLst>
              <a:path w="2434066" h="2044615">
                <a:moveTo>
                  <a:pt x="0" y="0"/>
                </a:moveTo>
                <a:lnTo>
                  <a:pt x="2434066" y="0"/>
                </a:lnTo>
                <a:lnTo>
                  <a:pt x="2434066" y="2044615"/>
                </a:lnTo>
                <a:lnTo>
                  <a:pt x="0" y="204461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sp>
        <p:nvSpPr>
          <p:cNvPr id="8" name="Freeform 5">
            <a:extLst>
              <a:ext uri="{FF2B5EF4-FFF2-40B4-BE49-F238E27FC236}">
                <a16:creationId xmlns:a16="http://schemas.microsoft.com/office/drawing/2014/main" id="{42D8BABE-081C-B75F-FCDF-DA68918C6AE7}"/>
              </a:ext>
            </a:extLst>
          </p:cNvPr>
          <p:cNvSpPr/>
          <p:nvPr/>
        </p:nvSpPr>
        <p:spPr>
          <a:xfrm>
            <a:off x="-951340" y="1040747"/>
            <a:ext cx="6110872" cy="8217553"/>
          </a:xfrm>
          <a:custGeom>
            <a:avLst/>
            <a:gdLst/>
            <a:ahLst/>
            <a:cxnLst/>
            <a:rect l="l" t="t" r="r" b="b"/>
            <a:pathLst>
              <a:path w="6110872" h="8217553">
                <a:moveTo>
                  <a:pt x="0" y="0"/>
                </a:moveTo>
                <a:lnTo>
                  <a:pt x="6110872" y="0"/>
                </a:lnTo>
                <a:lnTo>
                  <a:pt x="6110872" y="8217553"/>
                </a:lnTo>
                <a:lnTo>
                  <a:pt x="0" y="821755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endParaRPr lang="en-US"/>
          </a:p>
        </p:txBody>
      </p:sp>
      <p:sp>
        <p:nvSpPr>
          <p:cNvPr id="10" name="Freeform 9">
            <a:extLst>
              <a:ext uri="{FF2B5EF4-FFF2-40B4-BE49-F238E27FC236}">
                <a16:creationId xmlns:a16="http://schemas.microsoft.com/office/drawing/2014/main" id="{A2FE98BE-7C76-074C-CA4A-B7B8F481B764}"/>
              </a:ext>
            </a:extLst>
          </p:cNvPr>
          <p:cNvSpPr/>
          <p:nvPr/>
        </p:nvSpPr>
        <p:spPr>
          <a:xfrm>
            <a:off x="16500043" y="423880"/>
            <a:ext cx="5298593" cy="3391100"/>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r:embed="rId18">
              <a:alphaModFix amt="60000"/>
              <a:extLst>
                <a:ext uri="{96DAC541-7B7A-43D3-8B79-37D633B846F1}">
                  <asvg:svgBlip xmlns:asvg="http://schemas.microsoft.com/office/drawing/2016/SVG/main" xmlns="" r:embed="rId19"/>
                </a:ext>
              </a:extLst>
            </a:blip>
            <a:stretch>
              <a:fillRect/>
            </a:stretch>
          </a:blipFill>
        </p:spPr>
        <p:txBody>
          <a:bodyPr/>
          <a:lstStyle/>
          <a:p>
            <a:endParaRPr lang="en-US"/>
          </a:p>
        </p:txBody>
      </p:sp>
      <p:sp>
        <p:nvSpPr>
          <p:cNvPr id="11" name="Freeform 12">
            <a:extLst>
              <a:ext uri="{FF2B5EF4-FFF2-40B4-BE49-F238E27FC236}">
                <a16:creationId xmlns:a16="http://schemas.microsoft.com/office/drawing/2014/main" id="{67554AC2-014A-9C3A-A4BA-4995FF883D46}"/>
              </a:ext>
            </a:extLst>
          </p:cNvPr>
          <p:cNvSpPr/>
          <p:nvPr/>
        </p:nvSpPr>
        <p:spPr>
          <a:xfrm>
            <a:off x="15650176" y="563118"/>
            <a:ext cx="2427335" cy="1478468"/>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2" name="Freeform 13">
            <a:extLst>
              <a:ext uri="{FF2B5EF4-FFF2-40B4-BE49-F238E27FC236}">
                <a16:creationId xmlns:a16="http://schemas.microsoft.com/office/drawing/2014/main" id="{0DB59912-0AC2-92A6-0A1C-BFCDC1BDB3FC}"/>
              </a:ext>
            </a:extLst>
          </p:cNvPr>
          <p:cNvSpPr/>
          <p:nvPr/>
        </p:nvSpPr>
        <p:spPr>
          <a:xfrm rot="-447945">
            <a:off x="826527" y="299086"/>
            <a:ext cx="2555139" cy="1556312"/>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r:embed="rId10">
              <a:alphaModFix amt="6000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D231D7FD-BD1B-FE4F-0930-00D126E303E1}"/>
              </a:ext>
            </a:extLst>
          </p:cNvPr>
          <p:cNvSpPr txBox="1"/>
          <p:nvPr/>
        </p:nvSpPr>
        <p:spPr>
          <a:xfrm>
            <a:off x="6096000" y="1033020"/>
            <a:ext cx="8534400" cy="6217087"/>
          </a:xfrm>
          <a:prstGeom prst="rect">
            <a:avLst/>
          </a:prstGeom>
          <a:noFill/>
          <a:effectLst>
            <a:glow rad="139700">
              <a:schemeClr val="accent3">
                <a:satMod val="175000"/>
                <a:alpha val="40000"/>
              </a:schemeClr>
            </a:glow>
          </a:effectLst>
        </p:spPr>
        <p:txBody>
          <a:bodyPr wrap="square" rtlCol="0">
            <a:spAutoFit/>
          </a:bodyPr>
          <a:lstStyle/>
          <a:p>
            <a:pPr algn="ctr"/>
            <a:r>
              <a:rPr lang="en-GB" sz="19900">
                <a:solidFill>
                  <a:srgbClr val="0070C0"/>
                </a:solidFill>
                <a:latin typeface="UTM Ambrose" panose="02040603050506020204" pitchFamily="18" charset="0"/>
              </a:rPr>
              <a:t>LUYỆN TẬP</a:t>
            </a:r>
          </a:p>
        </p:txBody>
      </p:sp>
    </p:spTree>
    <p:extLst>
      <p:ext uri="{BB962C8B-B14F-4D97-AF65-F5344CB8AC3E}">
        <p14:creationId xmlns:p14="http://schemas.microsoft.com/office/powerpoint/2010/main" val="2207784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990D958E-6CFA-41D6-5D65-11E34B87B0F0}"/>
              </a:ext>
            </a:extLst>
          </p:cNvPr>
          <p:cNvPicPr>
            <a:picLocks noChangeAspect="1"/>
          </p:cNvPicPr>
          <p:nvPr/>
        </p:nvPicPr>
        <p:blipFill>
          <a:blip r:embed="rId6"/>
          <a:stretch>
            <a:fillRect/>
          </a:stretch>
        </p:blipFill>
        <p:spPr>
          <a:xfrm>
            <a:off x="554011" y="2095500"/>
            <a:ext cx="17419910" cy="5181600"/>
          </a:xfrm>
          <a:prstGeom prst="rect">
            <a:avLst/>
          </a:prstGeom>
        </p:spPr>
      </p:pic>
      <p:pic>
        <p:nvPicPr>
          <p:cNvPr id="9" name="Picture 8">
            <a:extLst>
              <a:ext uri="{FF2B5EF4-FFF2-40B4-BE49-F238E27FC236}">
                <a16:creationId xmlns:a16="http://schemas.microsoft.com/office/drawing/2014/main" id="{378AC025-4746-8E6F-498B-F7CD5D2E94C1}"/>
              </a:ext>
            </a:extLst>
          </p:cNvPr>
          <p:cNvPicPr>
            <a:picLocks noChangeAspect="1"/>
          </p:cNvPicPr>
          <p:nvPr/>
        </p:nvPicPr>
        <p:blipFill>
          <a:blip r:embed="rId7"/>
          <a:stretch>
            <a:fillRect/>
          </a:stretch>
        </p:blipFill>
        <p:spPr>
          <a:xfrm>
            <a:off x="15468600" y="190500"/>
            <a:ext cx="2286000" cy="2286000"/>
          </a:xfrm>
          <a:prstGeom prst="rect">
            <a:avLst/>
          </a:prstGeom>
        </p:spPr>
      </p:pic>
    </p:spTree>
    <p:extLst>
      <p:ext uri="{BB962C8B-B14F-4D97-AF65-F5344CB8AC3E}">
        <p14:creationId xmlns:p14="http://schemas.microsoft.com/office/powerpoint/2010/main" val="3561459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0D066E10-FDC4-177B-BA08-98EECF38FA74}"/>
              </a:ext>
            </a:extLst>
          </p:cNvPr>
          <p:cNvGrpSpPr/>
          <p:nvPr/>
        </p:nvGrpSpPr>
        <p:grpSpPr>
          <a:xfrm>
            <a:off x="1178522" y="668208"/>
            <a:ext cx="7696200" cy="8136343"/>
            <a:chOff x="89429" y="952500"/>
            <a:chExt cx="7696200" cy="8136343"/>
          </a:xfrm>
        </p:grpSpPr>
        <p:pic>
          <p:nvPicPr>
            <p:cNvPr id="6" name="Picture 5">
              <a:extLst>
                <a:ext uri="{FF2B5EF4-FFF2-40B4-BE49-F238E27FC236}">
                  <a16:creationId xmlns:a16="http://schemas.microsoft.com/office/drawing/2014/main"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id="{B2E3DB40-2688-CC88-D702-50C6CD991405}"/>
                </a:ext>
              </a:extLst>
            </p:cNvPr>
            <p:cNvSpPr txBox="1"/>
            <p:nvPr/>
          </p:nvSpPr>
          <p:spPr>
            <a:xfrm>
              <a:off x="4883415" y="1036366"/>
              <a:ext cx="2819400" cy="1754326"/>
            </a:xfrm>
            <a:prstGeom prst="rect">
              <a:avLst/>
            </a:prstGeom>
            <a:noFill/>
          </p:spPr>
          <p:txBody>
            <a:bodyPr wrap="square" rtlCol="0">
              <a:spAutoFit/>
            </a:bodyPr>
            <a:lstStyle/>
            <a:p>
              <a:r>
                <a:rPr lang="en-GB" sz="5400">
                  <a:solidFill>
                    <a:srgbClr val="FF0000"/>
                  </a:solidFill>
                  <a:latin typeface="UTM Nokia Standard" panose="02040603050506020204" pitchFamily="18" charset="0"/>
                </a:rPr>
                <a:t>ĐỐ BẠN </a:t>
              </a:r>
            </a:p>
            <a:p>
              <a:r>
                <a:rPr lang="en-GB" sz="54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id="{D82BC387-22C2-632C-7755-8FBB923233F0}"/>
              </a:ext>
            </a:extLst>
          </p:cNvPr>
          <p:cNvGrpSpPr/>
          <p:nvPr/>
        </p:nvGrpSpPr>
        <p:grpSpPr>
          <a:xfrm>
            <a:off x="10591800" y="3162300"/>
            <a:ext cx="6188208" cy="5753100"/>
            <a:chOff x="12071217" y="3045693"/>
            <a:chExt cx="6188208" cy="5753100"/>
          </a:xfrm>
        </p:grpSpPr>
        <p:pic>
          <p:nvPicPr>
            <p:cNvPr id="11" name="Picture 10">
              <a:extLst>
                <a:ext uri="{FF2B5EF4-FFF2-40B4-BE49-F238E27FC236}">
                  <a16:creationId xmlns:a16="http://schemas.microsoft.com/office/drawing/2014/main"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id="{36095F73-BA11-1549-E7F9-1ADB3B5E0D82}"/>
                </a:ext>
              </a:extLst>
            </p:cNvPr>
            <p:cNvSpPr txBox="1"/>
            <p:nvPr/>
          </p:nvSpPr>
          <p:spPr>
            <a:xfrm>
              <a:off x="13944600" y="3958842"/>
              <a:ext cx="2819400" cy="2123658"/>
            </a:xfrm>
            <a:prstGeom prst="rect">
              <a:avLst/>
            </a:prstGeom>
            <a:noFill/>
          </p:spPr>
          <p:txBody>
            <a:bodyPr wrap="square" rtlCol="0">
              <a:spAutoFit/>
            </a:bodyPr>
            <a:lstStyle/>
            <a:p>
              <a:r>
                <a:rPr lang="en-GB" sz="6600">
                  <a:solidFill>
                    <a:srgbClr val="FF0000"/>
                  </a:solidFill>
                  <a:latin typeface="UTM Nokia Standard" panose="02040603050506020204" pitchFamily="18" charset="0"/>
                </a:rPr>
                <a:t>ĐỐ GÌ ? </a:t>
              </a:r>
            </a:p>
            <a:p>
              <a:r>
                <a:rPr lang="en-GB" sz="6600">
                  <a:solidFill>
                    <a:srgbClr val="FF0000"/>
                  </a:solidFill>
                  <a:latin typeface="UTM Nokia Standard" panose="02040603050506020204" pitchFamily="18" charset="0"/>
                </a:rPr>
                <a:t>ĐỐ GÌ?</a:t>
              </a:r>
            </a:p>
          </p:txBody>
        </p:sp>
      </p:grpSp>
    </p:spTree>
    <p:extLst>
      <p:ext uri="{BB962C8B-B14F-4D97-AF65-F5344CB8AC3E}">
        <p14:creationId xmlns:p14="http://schemas.microsoft.com/office/powerpoint/2010/main" val="1559013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Hộp Văn bản 7">
            <a:extLst>
              <a:ext uri="{FF2B5EF4-FFF2-40B4-BE49-F238E27FC236}">
                <a16:creationId xmlns:a16="http://schemas.microsoft.com/office/drawing/2014/main" id="{D59E3B5D-0056-1841-0872-85DFD9A4E299}"/>
              </a:ext>
            </a:extLst>
          </p:cNvPr>
          <p:cNvSpPr txBox="1"/>
          <p:nvPr/>
        </p:nvSpPr>
        <p:spPr>
          <a:xfrm>
            <a:off x="920698" y="650341"/>
            <a:ext cx="17189962" cy="923330"/>
          </a:xfrm>
          <a:prstGeom prst="rect">
            <a:avLst/>
          </a:prstGeom>
          <a:noFill/>
        </p:spPr>
        <p:txBody>
          <a:bodyPr wrap="square">
            <a:spAutoFit/>
          </a:bodyPr>
          <a:lstStyle/>
          <a:p>
            <a:pPr>
              <a:spcBef>
                <a:spcPts val="600"/>
              </a:spcBef>
              <a:spcAft>
                <a:spcPts val="600"/>
              </a:spcAft>
            </a:pPr>
            <a:r>
              <a:rPr lang="en-US" sz="5400">
                <a:latin typeface="Arial" panose="020B0604020202020204" pitchFamily="34" charset="0"/>
                <a:cs typeface="Arial" panose="020B0604020202020204" pitchFamily="34" charset="0"/>
              </a:rPr>
              <a:t>a) Đọc số rồi nêu giá trị của chữ số 7 trong số sau:</a:t>
            </a:r>
            <a:endParaRPr lang="vi-VN" sz="5400">
              <a:latin typeface="Arial" panose="020B0604020202020204" pitchFamily="34" charset="0"/>
              <a:cs typeface="Arial" panose="020B0604020202020204" pitchFamily="34" charset="0"/>
            </a:endParaRPr>
          </a:p>
        </p:txBody>
      </p:sp>
      <p:grpSp>
        <p:nvGrpSpPr>
          <p:cNvPr id="34" name="Nhóm 33">
            <a:extLst>
              <a:ext uri="{FF2B5EF4-FFF2-40B4-BE49-F238E27FC236}">
                <a16:creationId xmlns:a16="http://schemas.microsoft.com/office/drawing/2014/main" id="{654733F6-1AC8-32CC-9C55-7B13892EB6FF}"/>
              </a:ext>
            </a:extLst>
          </p:cNvPr>
          <p:cNvGrpSpPr/>
          <p:nvPr/>
        </p:nvGrpSpPr>
        <p:grpSpPr>
          <a:xfrm>
            <a:off x="1066800" y="2876223"/>
            <a:ext cx="3652562" cy="1385455"/>
            <a:chOff x="1023917" y="1670496"/>
            <a:chExt cx="3652562" cy="1385455"/>
          </a:xfrm>
        </p:grpSpPr>
        <p:sp>
          <p:nvSpPr>
            <p:cNvPr id="5" name="Hình chữ nhật: Góc Tròn 4">
              <a:extLst>
                <a:ext uri="{FF2B5EF4-FFF2-40B4-BE49-F238E27FC236}">
                  <a16:creationId xmlns:a16="http://schemas.microsoft.com/office/drawing/2014/main" id="{DCAE64FC-CB4C-E0E6-48BA-03548BCF40F9}"/>
                </a:ext>
              </a:extLst>
            </p:cNvPr>
            <p:cNvSpPr/>
            <p:nvPr/>
          </p:nvSpPr>
          <p:spPr>
            <a:xfrm>
              <a:off x="1023917" y="1670496"/>
              <a:ext cx="3652562" cy="1385455"/>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1026623" y="1901558"/>
              <a:ext cx="3647152" cy="923330"/>
            </a:xfrm>
            <a:prstGeom prst="rect">
              <a:avLst/>
            </a:prstGeom>
            <a:noFill/>
          </p:spPr>
          <p:txBody>
            <a:bodyPr wrap="none" lIns="91440" tIns="45720" rIns="91440" bIns="45720">
              <a:spAutoFit/>
            </a:bodyPr>
            <a:lstStyle/>
            <a:p>
              <a:pPr algn="ctr"/>
              <a:r>
                <a:rPr lang="en-US" sz="5400">
                  <a:solidFill>
                    <a:schemeClr val="bg1"/>
                  </a:solidFill>
                  <a:latin typeface="Arial" panose="020B0604020202020204" pitchFamily="34" charset="0"/>
                  <a:cs typeface="Arial" panose="020B0604020202020204" pitchFamily="34" charset="0"/>
                </a:rPr>
                <a:t>23 456 789</a:t>
              </a:r>
              <a:endParaRPr lang="vi-VN" sz="5400" b="0" cap="none" spc="0">
                <a:ln w="0"/>
                <a:solidFill>
                  <a:schemeClr val="bg1"/>
                </a:solidFill>
                <a:effectLst>
                  <a:outerShdw blurRad="38100" dist="19050" dir="2700000" algn="tl" rotWithShape="0">
                    <a:schemeClr val="dk1">
                      <a:alpha val="40000"/>
                    </a:schemeClr>
                  </a:outerShdw>
                </a:effectLst>
              </a:endParaRPr>
            </a:p>
          </p:txBody>
        </p:sp>
      </p:grpSp>
      <p:sp>
        <p:nvSpPr>
          <p:cNvPr id="18" name="Hộp Văn bản 17">
            <a:extLst>
              <a:ext uri="{FF2B5EF4-FFF2-40B4-BE49-F238E27FC236}">
                <a16:creationId xmlns:a16="http://schemas.microsoft.com/office/drawing/2014/main" id="{0E13C163-ABCE-2FF2-99E1-224D6307451F}"/>
              </a:ext>
            </a:extLst>
          </p:cNvPr>
          <p:cNvSpPr txBox="1"/>
          <p:nvPr/>
        </p:nvSpPr>
        <p:spPr>
          <a:xfrm>
            <a:off x="6599556" y="2143589"/>
            <a:ext cx="11013994" cy="2585323"/>
          </a:xfrm>
          <a:prstGeom prst="rect">
            <a:avLst/>
          </a:prstGeom>
          <a:noFill/>
        </p:spPr>
        <p:txBody>
          <a:bodyPr wrap="square">
            <a:spAutoFit/>
          </a:bodyPr>
          <a:lstStyle/>
          <a:p>
            <a:pPr algn="just">
              <a:spcBef>
                <a:spcPts val="600"/>
              </a:spcBef>
              <a:spcAft>
                <a:spcPts val="600"/>
              </a:spcAft>
            </a:pPr>
            <a:r>
              <a:rPr lang="en-GB" sz="5400">
                <a:latin typeface="Arial" panose="020B0604020202020204" pitchFamily="34" charset="0"/>
                <a:cs typeface="Arial" panose="020B0604020202020204" pitchFamily="34" charset="0"/>
              </a:rPr>
              <a:t>Hai mươi ba triệu bốn trăm năm mươi sáu nghìn bảy trăm tám mươi chín</a:t>
            </a:r>
            <a:endParaRPr lang="vi-VN" sz="5400">
              <a:latin typeface="Arial" panose="020B0604020202020204" pitchFamily="34" charset="0"/>
              <a:cs typeface="Arial" panose="020B0604020202020204" pitchFamily="34" charset="0"/>
            </a:endParaRPr>
          </a:p>
        </p:txBody>
      </p:sp>
      <p:pic>
        <p:nvPicPr>
          <p:cNvPr id="21" name="Đồ họa 20" descr="Right pointing backhand index with solid fill">
            <a:extLst>
              <a:ext uri="{FF2B5EF4-FFF2-40B4-BE49-F238E27FC236}">
                <a16:creationId xmlns:a16="http://schemas.microsoft.com/office/drawing/2014/main" id="{EF0132E6-AF9A-F66A-ABDB-6A34DFF542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148258" y="2979050"/>
            <a:ext cx="914400" cy="914400"/>
          </a:xfrm>
          <a:prstGeom prst="rect">
            <a:avLst/>
          </a:prstGeom>
        </p:spPr>
      </p:pic>
      <p:sp>
        <p:nvSpPr>
          <p:cNvPr id="22" name="Hộp Văn bản 21">
            <a:extLst>
              <a:ext uri="{FF2B5EF4-FFF2-40B4-BE49-F238E27FC236}">
                <a16:creationId xmlns:a16="http://schemas.microsoft.com/office/drawing/2014/main" id="{240DF36C-454D-8CDC-6400-6DC1F63991E3}"/>
              </a:ext>
            </a:extLst>
          </p:cNvPr>
          <p:cNvSpPr txBox="1"/>
          <p:nvPr/>
        </p:nvSpPr>
        <p:spPr>
          <a:xfrm>
            <a:off x="6435806" y="5247886"/>
            <a:ext cx="11013994" cy="923330"/>
          </a:xfrm>
          <a:prstGeom prst="rect">
            <a:avLst/>
          </a:prstGeom>
          <a:noFill/>
        </p:spPr>
        <p:txBody>
          <a:bodyPr wrap="square">
            <a:spAutoFit/>
          </a:bodyPr>
          <a:lstStyle/>
          <a:p>
            <a:pPr>
              <a:spcBef>
                <a:spcPts val="600"/>
              </a:spcBef>
              <a:spcAft>
                <a:spcPts val="600"/>
              </a:spcAft>
            </a:pPr>
            <a:r>
              <a:rPr lang="en-GB" sz="5400">
                <a:latin typeface="Arial" panose="020B0604020202020204" pitchFamily="34" charset="0"/>
                <a:cs typeface="Arial" panose="020B0604020202020204" pitchFamily="34" charset="0"/>
              </a:rPr>
              <a:t>Giá trị của chữ số 7 là 700</a:t>
            </a:r>
            <a:endParaRPr lang="vi-VN" sz="5400">
              <a:latin typeface="Arial" panose="020B0604020202020204" pitchFamily="34" charset="0"/>
              <a:cs typeface="Arial" panose="020B0604020202020204" pitchFamily="34" charset="0"/>
            </a:endParaRPr>
          </a:p>
        </p:txBody>
      </p:sp>
      <p:pic>
        <p:nvPicPr>
          <p:cNvPr id="23" name="Đồ họa 22" descr="Right pointing backhand index with solid fill">
            <a:extLst>
              <a:ext uri="{FF2B5EF4-FFF2-40B4-BE49-F238E27FC236}">
                <a16:creationId xmlns:a16="http://schemas.microsoft.com/office/drawing/2014/main" id="{06F00D0D-D41D-0DB9-38D9-8E3B78A52D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55281" y="5348719"/>
            <a:ext cx="914400" cy="914400"/>
          </a:xfrm>
          <a:prstGeom prst="rect">
            <a:avLst/>
          </a:prstGeom>
        </p:spPr>
      </p:pic>
    </p:spTree>
    <p:extLst>
      <p:ext uri="{BB962C8B-B14F-4D97-AF65-F5344CB8AC3E}">
        <p14:creationId xmlns:p14="http://schemas.microsoft.com/office/powerpoint/2010/main" val="814345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8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80000">
                                          <p:cBhvr additive="base">
                                            <p:cTn id="7" dur="1500" fill="hold"/>
                                            <p:tgtEl>
                                              <p:spTgt spid="34"/>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500" fill="hold"/>
                                            <p:tgtEl>
                                              <p:spTgt spid="34"/>
                                            </p:tgtEl>
                                            <p:attrNameLst>
                                              <p:attrName>ppt_x</p:attrName>
                                            </p:attrNameLst>
                                          </p:cBhvr>
                                          <p:tavLst>
                                            <p:tav tm="0">
                                              <p:val>
                                                <p:strVal val="0-#ppt_w/2"/>
                                              </p:val>
                                            </p:tav>
                                            <p:tav tm="100000">
                                              <p:val>
                                                <p:strVal val="#ppt_x"/>
                                              </p:val>
                                            </p:tav>
                                          </p:tavLst>
                                        </p:anim>
                                        <p:anim calcmode="lin" valueType="num">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1500" fill="hold"/>
                                            <p:tgtEl>
                                              <p:spTgt spid="33"/>
                                            </p:tgtEl>
                                            <p:attrNameLst>
                                              <p:attrName>ppt_x</p:attrName>
                                            </p:attrNameLst>
                                          </p:cBhvr>
                                          <p:tavLst>
                                            <p:tav tm="0">
                                              <p:val>
                                                <p:strVal val="0-#ppt_w/2"/>
                                              </p:val>
                                            </p:tav>
                                            <p:tav tm="100000">
                                              <p:val>
                                                <p:strVal val="#ppt_x"/>
                                              </p:val>
                                            </p:tav>
                                          </p:tavLst>
                                        </p:anim>
                                        <p:anim calcmode="lin" valueType="num">
                                          <p:cBhvr additive="base">
                                            <p:cTn id="22" dur="1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500" fill="hold"/>
                                            <p:tgtEl>
                                              <p:spTgt spid="32"/>
                                            </p:tgtEl>
                                            <p:attrNameLst>
                                              <p:attrName>ppt_x</p:attrName>
                                            </p:attrNameLst>
                                          </p:cBhvr>
                                          <p:tavLst>
                                            <p:tav tm="0">
                                              <p:val>
                                                <p:strVal val="0-#ppt_w/2"/>
                                              </p:val>
                                            </p:tav>
                                            <p:tav tm="100000">
                                              <p:val>
                                                <p:strVal val="#ppt_x"/>
                                              </p:val>
                                            </p:tav>
                                          </p:tavLst>
                                        </p:anim>
                                        <p:anim calcmode="lin" valueType="num">
                                          <p:cBhvr additive="base">
                                            <p:cTn id="36" dur="1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306800" y="8784506"/>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id="{0D066E10-FDC4-177B-BA08-98EECF38FA74}"/>
              </a:ext>
            </a:extLst>
          </p:cNvPr>
          <p:cNvGrpSpPr/>
          <p:nvPr/>
        </p:nvGrpSpPr>
        <p:grpSpPr>
          <a:xfrm>
            <a:off x="1178522" y="668208"/>
            <a:ext cx="7696200" cy="8136343"/>
            <a:chOff x="89429" y="952500"/>
            <a:chExt cx="7696200" cy="8136343"/>
          </a:xfrm>
        </p:grpSpPr>
        <p:pic>
          <p:nvPicPr>
            <p:cNvPr id="6" name="Picture 5">
              <a:extLst>
                <a:ext uri="{FF2B5EF4-FFF2-40B4-BE49-F238E27FC236}">
                  <a16:creationId xmlns:a16="http://schemas.microsoft.com/office/drawing/2014/main" id="{A00F02BF-326D-D129-B80B-3CB5036721D9}"/>
                </a:ext>
              </a:extLst>
            </p:cNvPr>
            <p:cNvPicPr>
              <a:picLocks noChangeAspect="1"/>
            </p:cNvPicPr>
            <p:nvPr/>
          </p:nvPicPr>
          <p:blipFill rotWithShape="1">
            <a:blip r:embed="rId6"/>
            <a:srcRect b="7143"/>
            <a:stretch/>
          </p:blipFill>
          <p:spPr>
            <a:xfrm>
              <a:off x="89429" y="952500"/>
              <a:ext cx="7696200" cy="8136343"/>
            </a:xfrm>
            <a:prstGeom prst="rect">
              <a:avLst/>
            </a:prstGeom>
          </p:spPr>
        </p:pic>
        <p:sp>
          <p:nvSpPr>
            <p:cNvPr id="10" name="TextBox 9">
              <a:extLst>
                <a:ext uri="{FF2B5EF4-FFF2-40B4-BE49-F238E27FC236}">
                  <a16:creationId xmlns:a16="http://schemas.microsoft.com/office/drawing/2014/main" id="{B2E3DB40-2688-CC88-D702-50C6CD991405}"/>
                </a:ext>
              </a:extLst>
            </p:cNvPr>
            <p:cNvSpPr txBox="1"/>
            <p:nvPr/>
          </p:nvSpPr>
          <p:spPr>
            <a:xfrm>
              <a:off x="4883415" y="1036366"/>
              <a:ext cx="2819400" cy="1754326"/>
            </a:xfrm>
            <a:prstGeom prst="rect">
              <a:avLst/>
            </a:prstGeom>
            <a:noFill/>
          </p:spPr>
          <p:txBody>
            <a:bodyPr wrap="square" rtlCol="0">
              <a:spAutoFit/>
            </a:bodyPr>
            <a:lstStyle/>
            <a:p>
              <a:r>
                <a:rPr lang="en-GB" sz="5400">
                  <a:solidFill>
                    <a:srgbClr val="FF0000"/>
                  </a:solidFill>
                  <a:latin typeface="UTM Nokia Standard" panose="02040603050506020204" pitchFamily="18" charset="0"/>
                </a:rPr>
                <a:t>ĐỐ BẠN </a:t>
              </a:r>
            </a:p>
            <a:p>
              <a:r>
                <a:rPr lang="en-GB" sz="5400">
                  <a:solidFill>
                    <a:srgbClr val="FF0000"/>
                  </a:solidFill>
                  <a:latin typeface="UTM Nokia Standard" panose="02040603050506020204" pitchFamily="18" charset="0"/>
                </a:rPr>
                <a:t>ĐỐ BẠN</a:t>
              </a:r>
            </a:p>
          </p:txBody>
        </p:sp>
      </p:grpSp>
      <p:grpSp>
        <p:nvGrpSpPr>
          <p:cNvPr id="15" name="Group 14">
            <a:extLst>
              <a:ext uri="{FF2B5EF4-FFF2-40B4-BE49-F238E27FC236}">
                <a16:creationId xmlns:a16="http://schemas.microsoft.com/office/drawing/2014/main" id="{D82BC387-22C2-632C-7755-8FBB923233F0}"/>
              </a:ext>
            </a:extLst>
          </p:cNvPr>
          <p:cNvGrpSpPr/>
          <p:nvPr/>
        </p:nvGrpSpPr>
        <p:grpSpPr>
          <a:xfrm>
            <a:off x="10591800" y="3162300"/>
            <a:ext cx="6188208" cy="5753100"/>
            <a:chOff x="12071217" y="3045693"/>
            <a:chExt cx="6188208" cy="5753100"/>
          </a:xfrm>
        </p:grpSpPr>
        <p:pic>
          <p:nvPicPr>
            <p:cNvPr id="11" name="Picture 10">
              <a:extLst>
                <a:ext uri="{FF2B5EF4-FFF2-40B4-BE49-F238E27FC236}">
                  <a16:creationId xmlns:a16="http://schemas.microsoft.com/office/drawing/2014/main" id="{966406F0-0B48-B104-0263-51A653376C6C}"/>
                </a:ext>
              </a:extLst>
            </p:cNvPr>
            <p:cNvPicPr>
              <a:picLocks noChangeAspect="1"/>
            </p:cNvPicPr>
            <p:nvPr/>
          </p:nvPicPr>
          <p:blipFill>
            <a:blip r:embed="rId7"/>
            <a:stretch>
              <a:fillRect/>
            </a:stretch>
          </p:blipFill>
          <p:spPr>
            <a:xfrm>
              <a:off x="12071217" y="3045693"/>
              <a:ext cx="6188208" cy="5753100"/>
            </a:xfrm>
            <a:prstGeom prst="rect">
              <a:avLst/>
            </a:prstGeom>
          </p:spPr>
        </p:pic>
        <p:sp>
          <p:nvSpPr>
            <p:cNvPr id="12" name="TextBox 11">
              <a:extLst>
                <a:ext uri="{FF2B5EF4-FFF2-40B4-BE49-F238E27FC236}">
                  <a16:creationId xmlns:a16="http://schemas.microsoft.com/office/drawing/2014/main" id="{36095F73-BA11-1549-E7F9-1ADB3B5E0D82}"/>
                </a:ext>
              </a:extLst>
            </p:cNvPr>
            <p:cNvSpPr txBox="1"/>
            <p:nvPr/>
          </p:nvSpPr>
          <p:spPr>
            <a:xfrm>
              <a:off x="13944600" y="3958842"/>
              <a:ext cx="2819400" cy="2123658"/>
            </a:xfrm>
            <a:prstGeom prst="rect">
              <a:avLst/>
            </a:prstGeom>
            <a:noFill/>
          </p:spPr>
          <p:txBody>
            <a:bodyPr wrap="square" rtlCol="0">
              <a:spAutoFit/>
            </a:bodyPr>
            <a:lstStyle/>
            <a:p>
              <a:r>
                <a:rPr lang="en-GB" sz="6600">
                  <a:solidFill>
                    <a:srgbClr val="FF0000"/>
                  </a:solidFill>
                  <a:latin typeface="UTM Nokia Standard" panose="02040603050506020204" pitchFamily="18" charset="0"/>
                </a:rPr>
                <a:t>ĐỐ GÌ ? </a:t>
              </a:r>
            </a:p>
            <a:p>
              <a:r>
                <a:rPr lang="en-GB" sz="6600">
                  <a:solidFill>
                    <a:srgbClr val="FF0000"/>
                  </a:solidFill>
                  <a:latin typeface="UTM Nokia Standard" panose="02040603050506020204" pitchFamily="18" charset="0"/>
                </a:rPr>
                <a:t>ĐỐ GÌ?</a:t>
              </a:r>
            </a:p>
          </p:txBody>
        </p:sp>
      </p:grpSp>
    </p:spTree>
    <p:extLst>
      <p:ext uri="{BB962C8B-B14F-4D97-AF65-F5344CB8AC3E}">
        <p14:creationId xmlns:p14="http://schemas.microsoft.com/office/powerpoint/2010/main" val="1823992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8908" y="8440974"/>
            <a:ext cx="20916504" cy="1960326"/>
            <a:chOff x="0" y="0"/>
            <a:chExt cx="27888672" cy="4209499"/>
          </a:xfrm>
        </p:grpSpPr>
        <p:sp>
          <p:nvSpPr>
            <p:cNvPr id="3" name="Freeform 3"/>
            <p:cNvSpPr/>
            <p:nvPr/>
          </p:nvSpPr>
          <p:spPr>
            <a:xfrm>
              <a:off x="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684840" y="0"/>
              <a:ext cx="14203832" cy="4209499"/>
            </a:xfrm>
            <a:custGeom>
              <a:avLst/>
              <a:gdLst/>
              <a:ahLst/>
              <a:cxnLst/>
              <a:rect l="l" t="t" r="r" b="b"/>
              <a:pathLst>
                <a:path w="14203832" h="4209499">
                  <a:moveTo>
                    <a:pt x="0" y="0"/>
                  </a:moveTo>
                  <a:lnTo>
                    <a:pt x="14203832" y="0"/>
                  </a:lnTo>
                  <a:lnTo>
                    <a:pt x="14203832" y="4209499"/>
                  </a:lnTo>
                  <a:lnTo>
                    <a:pt x="0" y="4209499"/>
                  </a:lnTo>
                  <a:lnTo>
                    <a:pt x="0" y="0"/>
                  </a:lnTo>
                  <a:close/>
                </a:path>
              </a:pathLst>
            </a:custGeom>
            <a:blipFill>
              <a:blip r:embed="rId2">
                <a:alphaModFix amt="81000"/>
                <a:extLst>
                  <a:ext uri="{96DAC541-7B7A-43D3-8B79-37D633B846F1}">
                    <asvg:svgBlip xmlns:asvg="http://schemas.microsoft.com/office/drawing/2016/SVG/main" xmlns="" r:embed="rId3"/>
                  </a:ext>
                </a:extLst>
              </a:blip>
              <a:stretch>
                <a:fillRect/>
              </a:stretch>
            </a:blipFill>
          </p:spPr>
          <p:txBody>
            <a:bodyPr/>
            <a:lstStyle/>
            <a:p>
              <a:endParaRPr lang="en-US"/>
            </a:p>
          </p:txBody>
        </p:sp>
      </p:grpSp>
      <p:sp>
        <p:nvSpPr>
          <p:cNvPr id="14" name="Freeform 14"/>
          <p:cNvSpPr/>
          <p:nvPr/>
        </p:nvSpPr>
        <p:spPr>
          <a:xfrm>
            <a:off x="16611600" y="8335140"/>
            <a:ext cx="1281677" cy="1616794"/>
          </a:xfrm>
          <a:custGeom>
            <a:avLst/>
            <a:gdLst/>
            <a:ahLst/>
            <a:cxnLst/>
            <a:rect l="l" t="t" r="r" b="b"/>
            <a:pathLst>
              <a:path w="1281677" h="1616794">
                <a:moveTo>
                  <a:pt x="0" y="0"/>
                </a:moveTo>
                <a:lnTo>
                  <a:pt x="1281677" y="0"/>
                </a:lnTo>
                <a:lnTo>
                  <a:pt x="1281677" y="1616795"/>
                </a:lnTo>
                <a:lnTo>
                  <a:pt x="0" y="16167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Hộp Văn bản 7">
            <a:extLst>
              <a:ext uri="{FF2B5EF4-FFF2-40B4-BE49-F238E27FC236}">
                <a16:creationId xmlns:a16="http://schemas.microsoft.com/office/drawing/2014/main" id="{D59E3B5D-0056-1841-0872-85DFD9A4E299}"/>
              </a:ext>
            </a:extLst>
          </p:cNvPr>
          <p:cNvSpPr txBox="1"/>
          <p:nvPr/>
        </p:nvSpPr>
        <p:spPr>
          <a:xfrm>
            <a:off x="920698" y="650341"/>
            <a:ext cx="17189962" cy="923330"/>
          </a:xfrm>
          <a:prstGeom prst="rect">
            <a:avLst/>
          </a:prstGeom>
          <a:noFill/>
        </p:spPr>
        <p:txBody>
          <a:bodyPr wrap="square">
            <a:spAutoFit/>
          </a:bodyPr>
          <a:lstStyle/>
          <a:p>
            <a:pPr>
              <a:spcBef>
                <a:spcPts val="600"/>
              </a:spcBef>
              <a:spcAft>
                <a:spcPts val="600"/>
              </a:spcAft>
            </a:pPr>
            <a:r>
              <a:rPr lang="en-US" sz="5400">
                <a:latin typeface="Arial" panose="020B0604020202020204" pitchFamily="34" charset="0"/>
                <a:cs typeface="Arial" panose="020B0604020202020204" pitchFamily="34" charset="0"/>
              </a:rPr>
              <a:t>a) Đọc số rồi nêu giá trị của chữ số 7 trong số sau:</a:t>
            </a:r>
            <a:endParaRPr lang="vi-VN" sz="5400">
              <a:latin typeface="Arial" panose="020B0604020202020204" pitchFamily="34" charset="0"/>
              <a:cs typeface="Arial" panose="020B0604020202020204" pitchFamily="34" charset="0"/>
            </a:endParaRPr>
          </a:p>
        </p:txBody>
      </p:sp>
      <p:grpSp>
        <p:nvGrpSpPr>
          <p:cNvPr id="34" name="Nhóm 33">
            <a:extLst>
              <a:ext uri="{FF2B5EF4-FFF2-40B4-BE49-F238E27FC236}">
                <a16:creationId xmlns:a16="http://schemas.microsoft.com/office/drawing/2014/main" id="{654733F6-1AC8-32CC-9C55-7B13892EB6FF}"/>
              </a:ext>
            </a:extLst>
          </p:cNvPr>
          <p:cNvGrpSpPr/>
          <p:nvPr/>
        </p:nvGrpSpPr>
        <p:grpSpPr>
          <a:xfrm>
            <a:off x="688889" y="2857500"/>
            <a:ext cx="4533054" cy="1276677"/>
            <a:chOff x="834263" y="1670496"/>
            <a:chExt cx="4031874" cy="1385455"/>
          </a:xfrm>
        </p:grpSpPr>
        <p:sp>
          <p:nvSpPr>
            <p:cNvPr id="5" name="Hình chữ nhật: Góc Tròn 4">
              <a:extLst>
                <a:ext uri="{FF2B5EF4-FFF2-40B4-BE49-F238E27FC236}">
                  <a16:creationId xmlns:a16="http://schemas.microsoft.com/office/drawing/2014/main" id="{DCAE64FC-CB4C-E0E6-48BA-03548BCF40F9}"/>
                </a:ext>
              </a:extLst>
            </p:cNvPr>
            <p:cNvSpPr/>
            <p:nvPr/>
          </p:nvSpPr>
          <p:spPr>
            <a:xfrm>
              <a:off x="1023917" y="1670496"/>
              <a:ext cx="3652562" cy="1385455"/>
            </a:xfrm>
            <a:prstGeom prst="roundRect">
              <a:avLst/>
            </a:prstGeom>
            <a:solidFill>
              <a:srgbClr val="00B050"/>
            </a:solidFill>
            <a:ln>
              <a:noFill/>
            </a:ln>
            <a:scene3d>
              <a:camera prst="orthographicFront"/>
              <a:lightRig rig="threePt" dir="t"/>
            </a:scene3d>
            <a:sp3d>
              <a:bevelT prst="slop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72AA99E6-5193-3183-1BFC-C887D72DB815}"/>
                </a:ext>
              </a:extLst>
            </p:cNvPr>
            <p:cNvSpPr/>
            <p:nvPr/>
          </p:nvSpPr>
          <p:spPr>
            <a:xfrm>
              <a:off x="834263" y="1901558"/>
              <a:ext cx="4031874" cy="923330"/>
            </a:xfrm>
            <a:prstGeom prst="rect">
              <a:avLst/>
            </a:prstGeom>
            <a:noFill/>
          </p:spPr>
          <p:txBody>
            <a:bodyPr wrap="none" lIns="91440" tIns="45720" rIns="91440" bIns="45720">
              <a:spAutoFit/>
            </a:bodyPr>
            <a:lstStyle/>
            <a:p>
              <a:pPr algn="ctr"/>
              <a:r>
                <a:rPr lang="en-US" sz="5400">
                  <a:solidFill>
                    <a:schemeClr val="bg1"/>
                  </a:solidFill>
                  <a:latin typeface="Arial" panose="020B0604020202020204" pitchFamily="34" charset="0"/>
                  <a:cs typeface="Arial" panose="020B0604020202020204" pitchFamily="34" charset="0"/>
                </a:rPr>
                <a:t>987 654 321</a:t>
              </a:r>
              <a:endParaRPr lang="vi-VN" sz="5400" b="0" cap="none" spc="0">
                <a:ln w="0"/>
                <a:solidFill>
                  <a:schemeClr val="bg1"/>
                </a:solidFill>
                <a:effectLst>
                  <a:outerShdw blurRad="38100" dist="19050" dir="2700000" algn="tl" rotWithShape="0">
                    <a:schemeClr val="dk1">
                      <a:alpha val="40000"/>
                    </a:schemeClr>
                  </a:outerShdw>
                </a:effectLst>
              </a:endParaRPr>
            </a:p>
          </p:txBody>
        </p:sp>
      </p:grpSp>
      <p:sp>
        <p:nvSpPr>
          <p:cNvPr id="18" name="Hộp Văn bản 17">
            <a:extLst>
              <a:ext uri="{FF2B5EF4-FFF2-40B4-BE49-F238E27FC236}">
                <a16:creationId xmlns:a16="http://schemas.microsoft.com/office/drawing/2014/main" id="{0E13C163-ABCE-2FF2-99E1-224D6307451F}"/>
              </a:ext>
            </a:extLst>
          </p:cNvPr>
          <p:cNvSpPr txBox="1"/>
          <p:nvPr/>
        </p:nvSpPr>
        <p:spPr>
          <a:xfrm>
            <a:off x="6599556" y="2143589"/>
            <a:ext cx="11013994" cy="2585323"/>
          </a:xfrm>
          <a:prstGeom prst="rect">
            <a:avLst/>
          </a:prstGeom>
          <a:noFill/>
        </p:spPr>
        <p:txBody>
          <a:bodyPr wrap="square">
            <a:spAutoFit/>
          </a:bodyPr>
          <a:lstStyle/>
          <a:p>
            <a:pPr algn="just">
              <a:spcBef>
                <a:spcPts val="600"/>
              </a:spcBef>
              <a:spcAft>
                <a:spcPts val="600"/>
              </a:spcAft>
            </a:pPr>
            <a:r>
              <a:rPr lang="en-GB" sz="5400">
                <a:latin typeface="Arial" panose="020B0604020202020204" pitchFamily="34" charset="0"/>
                <a:cs typeface="Arial" panose="020B0604020202020204" pitchFamily="34" charset="0"/>
              </a:rPr>
              <a:t>Chín trăm tám mươi bảy triệu sáu trăm năm mươi bốn nghìn ba trăm hai mươi mốt</a:t>
            </a:r>
            <a:endParaRPr lang="vi-VN" sz="5400">
              <a:latin typeface="Arial" panose="020B0604020202020204" pitchFamily="34" charset="0"/>
              <a:cs typeface="Arial" panose="020B0604020202020204" pitchFamily="34" charset="0"/>
            </a:endParaRPr>
          </a:p>
        </p:txBody>
      </p:sp>
      <p:pic>
        <p:nvPicPr>
          <p:cNvPr id="21" name="Đồ họa 20" descr="Right pointing backhand index with solid fill">
            <a:extLst>
              <a:ext uri="{FF2B5EF4-FFF2-40B4-BE49-F238E27FC236}">
                <a16:creationId xmlns:a16="http://schemas.microsoft.com/office/drawing/2014/main" id="{EF0132E6-AF9A-F66A-ABDB-6A34DFF5422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148258" y="2979050"/>
            <a:ext cx="914400" cy="914400"/>
          </a:xfrm>
          <a:prstGeom prst="rect">
            <a:avLst/>
          </a:prstGeom>
        </p:spPr>
      </p:pic>
      <p:sp>
        <p:nvSpPr>
          <p:cNvPr id="22" name="Hộp Văn bản 21">
            <a:extLst>
              <a:ext uri="{FF2B5EF4-FFF2-40B4-BE49-F238E27FC236}">
                <a16:creationId xmlns:a16="http://schemas.microsoft.com/office/drawing/2014/main" id="{240DF36C-454D-8CDC-6400-6DC1F63991E3}"/>
              </a:ext>
            </a:extLst>
          </p:cNvPr>
          <p:cNvSpPr txBox="1"/>
          <p:nvPr/>
        </p:nvSpPr>
        <p:spPr>
          <a:xfrm>
            <a:off x="6435806" y="5247886"/>
            <a:ext cx="11013994" cy="923330"/>
          </a:xfrm>
          <a:prstGeom prst="rect">
            <a:avLst/>
          </a:prstGeom>
          <a:noFill/>
        </p:spPr>
        <p:txBody>
          <a:bodyPr wrap="square">
            <a:spAutoFit/>
          </a:bodyPr>
          <a:lstStyle/>
          <a:p>
            <a:pPr>
              <a:spcBef>
                <a:spcPts val="600"/>
              </a:spcBef>
              <a:spcAft>
                <a:spcPts val="600"/>
              </a:spcAft>
            </a:pPr>
            <a:r>
              <a:rPr lang="en-GB" sz="5400">
                <a:latin typeface="Arial" panose="020B0604020202020204" pitchFamily="34" charset="0"/>
                <a:cs typeface="Arial" panose="020B0604020202020204" pitchFamily="34" charset="0"/>
              </a:rPr>
              <a:t>Giá trị của chữ số 7 là 7 000 000</a:t>
            </a:r>
            <a:endParaRPr lang="vi-VN" sz="5400">
              <a:latin typeface="Arial" panose="020B0604020202020204" pitchFamily="34" charset="0"/>
              <a:cs typeface="Arial" panose="020B0604020202020204" pitchFamily="34" charset="0"/>
            </a:endParaRPr>
          </a:p>
        </p:txBody>
      </p:sp>
      <p:pic>
        <p:nvPicPr>
          <p:cNvPr id="23" name="Đồ họa 22" descr="Right pointing backhand index with solid fill">
            <a:extLst>
              <a:ext uri="{FF2B5EF4-FFF2-40B4-BE49-F238E27FC236}">
                <a16:creationId xmlns:a16="http://schemas.microsoft.com/office/drawing/2014/main" id="{06F00D0D-D41D-0DB9-38D9-8E3B78A52D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55281" y="5348719"/>
            <a:ext cx="914400" cy="914400"/>
          </a:xfrm>
          <a:prstGeom prst="rect">
            <a:avLst/>
          </a:prstGeom>
        </p:spPr>
      </p:pic>
    </p:spTree>
    <p:extLst>
      <p:ext uri="{BB962C8B-B14F-4D97-AF65-F5344CB8AC3E}">
        <p14:creationId xmlns:p14="http://schemas.microsoft.com/office/powerpoint/2010/main" val="3064052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80000">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14:bounceEnd="80000">
                                          <p:cBhvr additive="base">
                                            <p:cTn id="7" dur="1500" fill="hold"/>
                                            <p:tgtEl>
                                              <p:spTgt spid="34"/>
                                            </p:tgtEl>
                                            <p:attrNameLst>
                                              <p:attrName>ppt_x</p:attrName>
                                            </p:attrNameLst>
                                          </p:cBhvr>
                                          <p:tavLst>
                                            <p:tav tm="0">
                                              <p:val>
                                                <p:strVal val="0-#ppt_w/2"/>
                                              </p:val>
                                            </p:tav>
                                            <p:tav tm="100000">
                                              <p:val>
                                                <p:strVal val="#ppt_x"/>
                                              </p:val>
                                            </p:tav>
                                          </p:tavLst>
                                        </p:anim>
                                        <p:anim calcmode="lin" valueType="num" p14:bounceEnd="80000">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500" fill="hold"/>
                                            <p:tgtEl>
                                              <p:spTgt spid="34"/>
                                            </p:tgtEl>
                                            <p:attrNameLst>
                                              <p:attrName>ppt_x</p:attrName>
                                            </p:attrNameLst>
                                          </p:cBhvr>
                                          <p:tavLst>
                                            <p:tav tm="0">
                                              <p:val>
                                                <p:strVal val="0-#ppt_w/2"/>
                                              </p:val>
                                            </p:tav>
                                            <p:tav tm="100000">
                                              <p:val>
                                                <p:strVal val="#ppt_x"/>
                                              </p:val>
                                            </p:tav>
                                          </p:tavLst>
                                        </p:anim>
                                        <p:anim calcmode="lin" valueType="num">
                                          <p:cBhvr additive="base">
                                            <p:cTn id="8" dur="1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1500" fill="hold"/>
                                            <p:tgtEl>
                                              <p:spTgt spid="33"/>
                                            </p:tgtEl>
                                            <p:attrNameLst>
                                              <p:attrName>ppt_x</p:attrName>
                                            </p:attrNameLst>
                                          </p:cBhvr>
                                          <p:tavLst>
                                            <p:tav tm="0">
                                              <p:val>
                                                <p:strVal val="0-#ppt_w/2"/>
                                              </p:val>
                                            </p:tav>
                                            <p:tav tm="100000">
                                              <p:val>
                                                <p:strVal val="#ppt_x"/>
                                              </p:val>
                                            </p:tav>
                                          </p:tavLst>
                                        </p:anim>
                                        <p:anim calcmode="lin" valueType="num">
                                          <p:cBhvr additive="base">
                                            <p:cTn id="22" dur="1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500" fill="hold"/>
                                            <p:tgtEl>
                                              <p:spTgt spid="32"/>
                                            </p:tgtEl>
                                            <p:attrNameLst>
                                              <p:attrName>ppt_x</p:attrName>
                                            </p:attrNameLst>
                                          </p:cBhvr>
                                          <p:tavLst>
                                            <p:tav tm="0">
                                              <p:val>
                                                <p:strVal val="0-#ppt_w/2"/>
                                              </p:val>
                                            </p:tav>
                                            <p:tav tm="100000">
                                              <p:val>
                                                <p:strVal val="#ppt_x"/>
                                              </p:val>
                                            </p:tav>
                                          </p:tavLst>
                                        </p:anim>
                                        <p:anim calcmode="lin" valueType="num">
                                          <p:cBhvr additive="base">
                                            <p:cTn id="36" dur="1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4"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630</TotalTime>
  <Words>747</Words>
  <Application>Microsoft Office PowerPoint</Application>
  <PresentationFormat>Custom</PresentationFormat>
  <Paragraphs>94</Paragraphs>
  <Slides>35</Slides>
  <Notes>0</Notes>
  <HiddenSlides>0</HiddenSlides>
  <MMClips>17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UTM Trajan Pro Bold</vt:lpstr>
      <vt:lpstr>Calibri</vt:lpstr>
      <vt:lpstr>Times New Roman</vt:lpstr>
      <vt:lpstr>Courier New</vt:lpstr>
      <vt:lpstr>UTM Ambrose</vt:lpstr>
      <vt:lpstr>UTM Nokia Standard</vt:lpstr>
      <vt:lpstr>Nunito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Chiều dưới chân núi</dc:title>
  <dc:subject>9Slide.vn</dc:subject>
  <dc:creator>Hi There</dc:creator>
  <dc:description>9Slide.vn</dc:description>
  <cp:lastModifiedBy>PC</cp:lastModifiedBy>
  <cp:revision>43</cp:revision>
  <dcterms:created xsi:type="dcterms:W3CDTF">2006-08-16T00:00:00Z</dcterms:created>
  <dcterms:modified xsi:type="dcterms:W3CDTF">2025-12-02T00:53:03Z</dcterms:modified>
  <cp:category>9Slide.vn</cp:category>
  <dc:identifier>DAGBXsBqRNk</dc:identifier>
</cp:coreProperties>
</file>