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8" r:id="rId4"/>
    <p:sldId id="257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71" r:id="rId13"/>
    <p:sldId id="272" r:id="rId14"/>
    <p:sldId id="274" r:id="rId15"/>
    <p:sldId id="273" r:id="rId16"/>
    <p:sldId id="275" r:id="rId17"/>
    <p:sldId id="276" r:id="rId18"/>
    <p:sldId id="277" r:id="rId19"/>
  </p:sldIdLst>
  <p:sldSz cx="18288000" cy="10287000"/>
  <p:notesSz cx="6858000" cy="9144000"/>
  <p:embeddedFontLst>
    <p:embeddedFont>
      <p:font typeface="#9Slide05 Octavia Script" panose="02000000000000000000" pitchFamily="2" charset="-93"/>
      <p:regular r:id="rId21"/>
    </p:embeddedFont>
    <p:embeddedFont>
      <p:font typeface="#9Slide07 SVNHogfish" panose="02000503000000020004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Nunito Black" pitchFamily="2" charset="-93"/>
      <p:bold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4CBEA-0566-418F-A37E-4A747D1031DA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05E61-70C2-453E-8FA7-2944E19D7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9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-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HĐ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3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4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85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93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0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5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4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9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5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3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6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3.sv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6.xml"/><Relationship Id="rId1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slide" Target="slide15.xml"/><Relationship Id="rId5" Type="http://schemas.openxmlformats.org/officeDocument/2006/relationships/image" Target="../media/image45.png"/><Relationship Id="rId15" Type="http://schemas.openxmlformats.org/officeDocument/2006/relationships/slide" Target="slide14.xml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slide" Target="slide13.xml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slide" Target="slide12.xml"/><Relationship Id="rId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5.sv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sv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80E6D3-120A-1262-451C-78B47858CD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17005" y="539433"/>
            <a:ext cx="5895343" cy="5328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27053" y="854713"/>
            <a:ext cx="17524195" cy="2459987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93901" y="734126"/>
            <a:ext cx="170335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4: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Đặt 2 câu với một từ đa nghĩa ở bài 3: 1 câu có từ được dùng theo nghĩa gốc, 1 câu có từ được dùng theo nghĩa chuyển.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D3D80-E9D3-BC86-6F51-62D97A182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2743200" y="7104503"/>
            <a:ext cx="11066397" cy="3368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CD516-67F1-31E7-D141-AB53F96B4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5756" y="4410781"/>
            <a:ext cx="11172288" cy="2308324"/>
          </a:xfrm>
          <a:prstGeom prst="rect">
            <a:avLst/>
          </a:prstGeom>
        </p:spPr>
      </p:pic>
      <p:pic>
        <p:nvPicPr>
          <p:cNvPr id="9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A4B9ABD1-F142-0893-775A-3556B8AB7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42692" y="4356051"/>
            <a:ext cx="353906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8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5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7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5127818"/>
                <a:gd name="connsiteY0" fmla="*/ 0 h 3031763"/>
                <a:gd name="connsiteX1" fmla="*/ 15127818 w 15127818"/>
                <a:gd name="connsiteY1" fmla="*/ 0 h 3031763"/>
                <a:gd name="connsiteX2" fmla="*/ 15127818 w 15127818"/>
                <a:gd name="connsiteY2" fmla="*/ 3031763 h 3031763"/>
                <a:gd name="connsiteX3" fmla="*/ 0 w 15127818"/>
                <a:gd name="connsiteY3" fmla="*/ 3031763 h 3031763"/>
                <a:gd name="connsiteX4" fmla="*/ 0 w 15127818"/>
                <a:gd name="connsiteY4" fmla="*/ 0 h 3031763"/>
                <a:gd name="connsiteX0" fmla="*/ 0 w 15127818"/>
                <a:gd name="connsiteY0" fmla="*/ 0 h 3031763"/>
                <a:gd name="connsiteX1" fmla="*/ 15127818 w 15127818"/>
                <a:gd name="connsiteY1" fmla="*/ 0 h 3031763"/>
                <a:gd name="connsiteX2" fmla="*/ 15127818 w 15127818"/>
                <a:gd name="connsiteY2" fmla="*/ 3031763 h 3031763"/>
                <a:gd name="connsiteX3" fmla="*/ 0 w 15127818"/>
                <a:gd name="connsiteY3" fmla="*/ 3031763 h 3031763"/>
                <a:gd name="connsiteX4" fmla="*/ 0 w 15127818"/>
                <a:gd name="connsiteY4" fmla="*/ 0 h 3031763"/>
                <a:gd name="connsiteX0" fmla="*/ 0 w 15127818"/>
                <a:gd name="connsiteY0" fmla="*/ 0 h 3031763"/>
                <a:gd name="connsiteX1" fmla="*/ 15127818 w 15127818"/>
                <a:gd name="connsiteY1" fmla="*/ 0 h 3031763"/>
                <a:gd name="connsiteX2" fmla="*/ 15127818 w 15127818"/>
                <a:gd name="connsiteY2" fmla="*/ 3031763 h 3031763"/>
                <a:gd name="connsiteX3" fmla="*/ 0 w 15127818"/>
                <a:gd name="connsiteY3" fmla="*/ 3031763 h 3031763"/>
                <a:gd name="connsiteX4" fmla="*/ 0 w 15127818"/>
                <a:gd name="connsiteY4" fmla="*/ 0 h 30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7818" h="3031763" fill="none" extrusionOk="0">
                  <a:moveTo>
                    <a:pt x="0" y="0"/>
                  </a:moveTo>
                  <a:cubicBezTo>
                    <a:pt x="5759092" y="224387"/>
                    <a:pt x="8320197" y="596036"/>
                    <a:pt x="15127818" y="0"/>
                  </a:cubicBezTo>
                  <a:cubicBezTo>
                    <a:pt x="14870690" y="628135"/>
                    <a:pt x="15032983" y="2149176"/>
                    <a:pt x="15127818" y="3031763"/>
                  </a:cubicBezTo>
                  <a:cubicBezTo>
                    <a:pt x="8483361" y="2625140"/>
                    <a:pt x="3373471" y="2211904"/>
                    <a:pt x="0" y="3031763"/>
                  </a:cubicBezTo>
                  <a:cubicBezTo>
                    <a:pt x="131439" y="1928997"/>
                    <a:pt x="181246" y="785230"/>
                    <a:pt x="0" y="0"/>
                  </a:cubicBezTo>
                  <a:close/>
                </a:path>
                <a:path w="15127818" h="3031763" stroke="0" extrusionOk="0">
                  <a:moveTo>
                    <a:pt x="0" y="0"/>
                  </a:moveTo>
                  <a:cubicBezTo>
                    <a:pt x="7703727" y="27098"/>
                    <a:pt x="11724286" y="-191055"/>
                    <a:pt x="15127818" y="0"/>
                  </a:cubicBezTo>
                  <a:cubicBezTo>
                    <a:pt x="14882681" y="273210"/>
                    <a:pt x="15245322" y="1887827"/>
                    <a:pt x="15127818" y="3031763"/>
                  </a:cubicBezTo>
                  <a:cubicBezTo>
                    <a:pt x="10759572" y="2952025"/>
                    <a:pt x="4104225" y="3714748"/>
                    <a:pt x="0" y="3031763"/>
                  </a:cubicBezTo>
                  <a:cubicBezTo>
                    <a:pt x="-10750" y="2150522"/>
                    <a:pt x="130804" y="1600607"/>
                    <a:pt x="0" y="0"/>
                  </a:cubicBezTo>
                  <a:close/>
                </a:path>
                <a:path w="15127818" h="3031763" fill="none" stroke="0" extrusionOk="0">
                  <a:moveTo>
                    <a:pt x="0" y="0"/>
                  </a:moveTo>
                  <a:cubicBezTo>
                    <a:pt x="4976476" y="-494089"/>
                    <a:pt x="9616954" y="368977"/>
                    <a:pt x="15127818" y="0"/>
                  </a:cubicBezTo>
                  <a:cubicBezTo>
                    <a:pt x="14817281" y="607457"/>
                    <a:pt x="15124842" y="2266028"/>
                    <a:pt x="15127818" y="3031763"/>
                  </a:cubicBezTo>
                  <a:cubicBezTo>
                    <a:pt x="7649787" y="2081688"/>
                    <a:pt x="4235770" y="2861338"/>
                    <a:pt x="0" y="3031763"/>
                  </a:cubicBezTo>
                  <a:cubicBezTo>
                    <a:pt x="61226" y="1945014"/>
                    <a:pt x="-48394" y="609431"/>
                    <a:pt x="0" y="0"/>
                  </a:cubicBezTo>
                  <a:close/>
                </a:path>
                <a:path w="15127818" h="3031763" fill="none" stroke="0" extrusionOk="0">
                  <a:moveTo>
                    <a:pt x="0" y="0"/>
                  </a:moveTo>
                  <a:cubicBezTo>
                    <a:pt x="5875039" y="70329"/>
                    <a:pt x="8661147" y="306300"/>
                    <a:pt x="15127818" y="0"/>
                  </a:cubicBezTo>
                  <a:cubicBezTo>
                    <a:pt x="14808860" y="578534"/>
                    <a:pt x="15054436" y="2285504"/>
                    <a:pt x="15127818" y="3031763"/>
                  </a:cubicBezTo>
                  <a:cubicBezTo>
                    <a:pt x="7945009" y="2266166"/>
                    <a:pt x="3644577" y="2227451"/>
                    <a:pt x="0" y="3031763"/>
                  </a:cubicBezTo>
                  <a:cubicBezTo>
                    <a:pt x="165903" y="1869217"/>
                    <a:pt x="105284" y="62145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60691" y="144841"/>
              <a:ext cx="12501988" cy="1147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54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Từ </a:t>
              </a:r>
              <a:r>
                <a:rPr lang="vi-VN" sz="5400" b="1" i="1" dirty="0">
                  <a:solidFill>
                    <a:schemeClr val="accent2"/>
                  </a:solidFill>
                  <a:effectLst/>
                  <a:latin typeface="Roboto" panose="02000000000000000000" pitchFamily="2" charset="0"/>
                </a:rPr>
                <a:t>lá</a:t>
              </a:r>
              <a:r>
                <a:rPr lang="vi-VN" sz="5400" b="1" i="1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 </a:t>
              </a:r>
              <a:r>
                <a:rPr lang="vi-VN" sz="54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nào được dùng với ý nghĩa chỉ bộ phận của cây, thường có hình dẹt, màu lục?</a:t>
              </a:r>
              <a:endParaRPr lang="en-US" altLang="en-US" sz="5400" b="1" i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9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nếp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50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54752" y="3131787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thư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91662" y="7618106"/>
            <a:ext cx="6842069" cy="1694829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cờ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gan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5" y="654110"/>
            <a:ext cx="13611355" cy="3073535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611355"/>
                <a:gd name="connsiteY0" fmla="*/ 0 h 3073535"/>
                <a:gd name="connsiteX1" fmla="*/ 13611355 w 13611355"/>
                <a:gd name="connsiteY1" fmla="*/ 0 h 3073535"/>
                <a:gd name="connsiteX2" fmla="*/ 13611355 w 13611355"/>
                <a:gd name="connsiteY2" fmla="*/ 3073535 h 3073535"/>
                <a:gd name="connsiteX3" fmla="*/ 0 w 13611355"/>
                <a:gd name="connsiteY3" fmla="*/ 3073535 h 3073535"/>
                <a:gd name="connsiteX4" fmla="*/ 0 w 13611355"/>
                <a:gd name="connsiteY4" fmla="*/ 0 h 3073535"/>
                <a:gd name="connsiteX0" fmla="*/ 0 w 13611355"/>
                <a:gd name="connsiteY0" fmla="*/ 0 h 3073535"/>
                <a:gd name="connsiteX1" fmla="*/ 13611355 w 13611355"/>
                <a:gd name="connsiteY1" fmla="*/ 0 h 3073535"/>
                <a:gd name="connsiteX2" fmla="*/ 13611355 w 13611355"/>
                <a:gd name="connsiteY2" fmla="*/ 3073535 h 3073535"/>
                <a:gd name="connsiteX3" fmla="*/ 0 w 13611355"/>
                <a:gd name="connsiteY3" fmla="*/ 3073535 h 3073535"/>
                <a:gd name="connsiteX4" fmla="*/ 0 w 13611355"/>
                <a:gd name="connsiteY4" fmla="*/ 0 h 3073535"/>
                <a:gd name="connsiteX0" fmla="*/ 0 w 13611355"/>
                <a:gd name="connsiteY0" fmla="*/ 0 h 3073535"/>
                <a:gd name="connsiteX1" fmla="*/ 13611355 w 13611355"/>
                <a:gd name="connsiteY1" fmla="*/ 0 h 3073535"/>
                <a:gd name="connsiteX2" fmla="*/ 13611355 w 13611355"/>
                <a:gd name="connsiteY2" fmla="*/ 3073535 h 3073535"/>
                <a:gd name="connsiteX3" fmla="*/ 0 w 13611355"/>
                <a:gd name="connsiteY3" fmla="*/ 3073535 h 3073535"/>
                <a:gd name="connsiteX4" fmla="*/ 0 w 13611355"/>
                <a:gd name="connsiteY4" fmla="*/ 0 h 307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1355" h="3073535" fill="none" extrusionOk="0">
                  <a:moveTo>
                    <a:pt x="0" y="0"/>
                  </a:moveTo>
                  <a:cubicBezTo>
                    <a:pt x="5025864" y="87686"/>
                    <a:pt x="7725767" y="121092"/>
                    <a:pt x="13611355" y="0"/>
                  </a:cubicBezTo>
                  <a:cubicBezTo>
                    <a:pt x="13297166" y="734850"/>
                    <a:pt x="13412092" y="2150130"/>
                    <a:pt x="13611355" y="3073535"/>
                  </a:cubicBezTo>
                  <a:cubicBezTo>
                    <a:pt x="7269683" y="2892611"/>
                    <a:pt x="3002683" y="2231171"/>
                    <a:pt x="0" y="3073535"/>
                  </a:cubicBezTo>
                  <a:cubicBezTo>
                    <a:pt x="86951" y="2065630"/>
                    <a:pt x="133273" y="745038"/>
                    <a:pt x="0" y="0"/>
                  </a:cubicBezTo>
                  <a:close/>
                </a:path>
                <a:path w="13611355" h="3073535" stroke="0" extrusionOk="0">
                  <a:moveTo>
                    <a:pt x="0" y="0"/>
                  </a:moveTo>
                  <a:cubicBezTo>
                    <a:pt x="6297985" y="-195028"/>
                    <a:pt x="10913635" y="-240918"/>
                    <a:pt x="13611355" y="0"/>
                  </a:cubicBezTo>
                  <a:cubicBezTo>
                    <a:pt x="13534121" y="432264"/>
                    <a:pt x="13731111" y="1913689"/>
                    <a:pt x="13611355" y="3073535"/>
                  </a:cubicBezTo>
                  <a:cubicBezTo>
                    <a:pt x="9567903" y="2972415"/>
                    <a:pt x="3917587" y="3836727"/>
                    <a:pt x="0" y="3073535"/>
                  </a:cubicBezTo>
                  <a:cubicBezTo>
                    <a:pt x="45915" y="2198768"/>
                    <a:pt x="118128" y="1701644"/>
                    <a:pt x="0" y="0"/>
                  </a:cubicBezTo>
                  <a:close/>
                </a:path>
                <a:path w="13611355" h="3073535" fill="none" stroke="0" extrusionOk="0">
                  <a:moveTo>
                    <a:pt x="0" y="0"/>
                  </a:moveTo>
                  <a:cubicBezTo>
                    <a:pt x="4442901" y="-359111"/>
                    <a:pt x="8123362" y="-1034"/>
                    <a:pt x="13611355" y="0"/>
                  </a:cubicBezTo>
                  <a:cubicBezTo>
                    <a:pt x="13437278" y="618211"/>
                    <a:pt x="13613759" y="2076868"/>
                    <a:pt x="13611355" y="3073535"/>
                  </a:cubicBezTo>
                  <a:cubicBezTo>
                    <a:pt x="6776929" y="2102176"/>
                    <a:pt x="3612969" y="2806864"/>
                    <a:pt x="0" y="3073535"/>
                  </a:cubicBezTo>
                  <a:cubicBezTo>
                    <a:pt x="52680" y="1979950"/>
                    <a:pt x="-19344" y="573072"/>
                    <a:pt x="0" y="0"/>
                  </a:cubicBezTo>
                  <a:close/>
                </a:path>
                <a:path w="13611355" h="3073535" fill="none" stroke="0" extrusionOk="0">
                  <a:moveTo>
                    <a:pt x="0" y="0"/>
                  </a:moveTo>
                  <a:cubicBezTo>
                    <a:pt x="5098278" y="-168853"/>
                    <a:pt x="8049088" y="230829"/>
                    <a:pt x="13611355" y="0"/>
                  </a:cubicBezTo>
                  <a:cubicBezTo>
                    <a:pt x="13189460" y="627860"/>
                    <a:pt x="13474269" y="2230669"/>
                    <a:pt x="13611355" y="3073535"/>
                  </a:cubicBezTo>
                  <a:cubicBezTo>
                    <a:pt x="6943019" y="2393712"/>
                    <a:pt x="3300709" y="2277878"/>
                    <a:pt x="0" y="3073535"/>
                  </a:cubicBezTo>
                  <a:cubicBezTo>
                    <a:pt x="101503" y="2042123"/>
                    <a:pt x="78580" y="59772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503953" y="559815"/>
              <a:ext cx="13553366" cy="1032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4800" b="1" i="1" dirty="0">
                  <a:solidFill>
                    <a:schemeClr val="accent2"/>
                  </a:solidFill>
                  <a:effectLst/>
                  <a:latin typeface="Roboto" panose="02000000000000000000" pitchFamily="2" charset="0"/>
                </a:rPr>
                <a:t>Ấm</a:t>
              </a:r>
              <a:r>
                <a:rPr lang="vi-VN" sz="48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 trong từ nào dưới đây có nghĩa là có tác dụng mang lại cảm giác êm dịu dễ chịu?</a:t>
              </a:r>
              <a:endParaRPr lang="en-US" altLang="en-US" sz="4800" b="1" i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6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42110" y="3136330"/>
              <a:ext cx="402636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43104" y="3158468"/>
              <a:ext cx="40136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trà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205374" y="5160707"/>
              <a:ext cx="41565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6805661" cy="1694829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6919171" y="4967601"/>
              <a:ext cx="43254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298791" y="4644380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6857" y="7298766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65809" y="539272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4556659"/>
                <a:gd name="connsiteY0" fmla="*/ 0 h 3151193"/>
                <a:gd name="connsiteX1" fmla="*/ 14556659 w 14556659"/>
                <a:gd name="connsiteY1" fmla="*/ 0 h 3151193"/>
                <a:gd name="connsiteX2" fmla="*/ 14556659 w 14556659"/>
                <a:gd name="connsiteY2" fmla="*/ 3151193 h 3151193"/>
                <a:gd name="connsiteX3" fmla="*/ 0 w 14556659"/>
                <a:gd name="connsiteY3" fmla="*/ 3151193 h 3151193"/>
                <a:gd name="connsiteX4" fmla="*/ 0 w 14556659"/>
                <a:gd name="connsiteY4" fmla="*/ 0 h 3151193"/>
                <a:gd name="connsiteX0" fmla="*/ 0 w 14556659"/>
                <a:gd name="connsiteY0" fmla="*/ 0 h 3151193"/>
                <a:gd name="connsiteX1" fmla="*/ 14556659 w 14556659"/>
                <a:gd name="connsiteY1" fmla="*/ 0 h 3151193"/>
                <a:gd name="connsiteX2" fmla="*/ 14556659 w 14556659"/>
                <a:gd name="connsiteY2" fmla="*/ 3151193 h 3151193"/>
                <a:gd name="connsiteX3" fmla="*/ 0 w 14556659"/>
                <a:gd name="connsiteY3" fmla="*/ 3151193 h 3151193"/>
                <a:gd name="connsiteX4" fmla="*/ 0 w 14556659"/>
                <a:gd name="connsiteY4" fmla="*/ 0 h 3151193"/>
                <a:gd name="connsiteX0" fmla="*/ 0 w 14556659"/>
                <a:gd name="connsiteY0" fmla="*/ 0 h 3151193"/>
                <a:gd name="connsiteX1" fmla="*/ 14556659 w 14556659"/>
                <a:gd name="connsiteY1" fmla="*/ 0 h 3151193"/>
                <a:gd name="connsiteX2" fmla="*/ 14556659 w 14556659"/>
                <a:gd name="connsiteY2" fmla="*/ 3151193 h 3151193"/>
                <a:gd name="connsiteX3" fmla="*/ 0 w 14556659"/>
                <a:gd name="connsiteY3" fmla="*/ 3151193 h 3151193"/>
                <a:gd name="connsiteX4" fmla="*/ 0 w 14556659"/>
                <a:gd name="connsiteY4" fmla="*/ 0 h 315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6659" h="3151193" fill="none" extrusionOk="0">
                  <a:moveTo>
                    <a:pt x="0" y="0"/>
                  </a:moveTo>
                  <a:cubicBezTo>
                    <a:pt x="5534000" y="193441"/>
                    <a:pt x="8134354" y="347722"/>
                    <a:pt x="14556659" y="0"/>
                  </a:cubicBezTo>
                  <a:cubicBezTo>
                    <a:pt x="14223998" y="757219"/>
                    <a:pt x="14222101" y="2168070"/>
                    <a:pt x="14556659" y="3151193"/>
                  </a:cubicBezTo>
                  <a:cubicBezTo>
                    <a:pt x="7916255" y="2885570"/>
                    <a:pt x="3087483" y="1962975"/>
                    <a:pt x="0" y="3151193"/>
                  </a:cubicBezTo>
                  <a:cubicBezTo>
                    <a:pt x="118274" y="2040573"/>
                    <a:pt x="137337" y="762671"/>
                    <a:pt x="0" y="0"/>
                  </a:cubicBezTo>
                  <a:close/>
                </a:path>
                <a:path w="14556659" h="3151193" stroke="0" extrusionOk="0">
                  <a:moveTo>
                    <a:pt x="0" y="0"/>
                  </a:moveTo>
                  <a:cubicBezTo>
                    <a:pt x="7605724" y="61632"/>
                    <a:pt x="11232391" y="-185003"/>
                    <a:pt x="14556659" y="0"/>
                  </a:cubicBezTo>
                  <a:cubicBezTo>
                    <a:pt x="14361165" y="335821"/>
                    <a:pt x="14723659" y="1897384"/>
                    <a:pt x="14556659" y="3151193"/>
                  </a:cubicBezTo>
                  <a:cubicBezTo>
                    <a:pt x="10030707" y="3035077"/>
                    <a:pt x="3578984" y="3620332"/>
                    <a:pt x="0" y="3151193"/>
                  </a:cubicBezTo>
                  <a:cubicBezTo>
                    <a:pt x="-122976" y="2210075"/>
                    <a:pt x="125844" y="1646443"/>
                    <a:pt x="0" y="0"/>
                  </a:cubicBezTo>
                  <a:close/>
                </a:path>
                <a:path w="14556659" h="3151193" fill="none" stroke="0" extrusionOk="0">
                  <a:moveTo>
                    <a:pt x="0" y="0"/>
                  </a:moveTo>
                  <a:cubicBezTo>
                    <a:pt x="4538462" y="-569412"/>
                    <a:pt x="9358868" y="441975"/>
                    <a:pt x="14556659" y="0"/>
                  </a:cubicBezTo>
                  <a:cubicBezTo>
                    <a:pt x="14273623" y="675662"/>
                    <a:pt x="14553646" y="2317087"/>
                    <a:pt x="14556659" y="3151193"/>
                  </a:cubicBezTo>
                  <a:cubicBezTo>
                    <a:pt x="7365983" y="2376374"/>
                    <a:pt x="4004056" y="2803643"/>
                    <a:pt x="0" y="3151193"/>
                  </a:cubicBezTo>
                  <a:cubicBezTo>
                    <a:pt x="70808" y="2063382"/>
                    <a:pt x="-845" y="609956"/>
                    <a:pt x="0" y="0"/>
                  </a:cubicBezTo>
                  <a:close/>
                </a:path>
                <a:path w="14556659" h="3151193" fill="none" stroke="0" extrusionOk="0">
                  <a:moveTo>
                    <a:pt x="0" y="0"/>
                  </a:moveTo>
                  <a:cubicBezTo>
                    <a:pt x="5708301" y="102469"/>
                    <a:pt x="8620935" y="125834"/>
                    <a:pt x="14556659" y="0"/>
                  </a:cubicBezTo>
                  <a:cubicBezTo>
                    <a:pt x="14299060" y="609503"/>
                    <a:pt x="14392246" y="2328685"/>
                    <a:pt x="14556659" y="3151193"/>
                  </a:cubicBezTo>
                  <a:cubicBezTo>
                    <a:pt x="7260109" y="2508202"/>
                    <a:pt x="3446801" y="2307994"/>
                    <a:pt x="0" y="3151193"/>
                  </a:cubicBezTo>
                  <a:cubicBezTo>
                    <a:pt x="104406" y="2091899"/>
                    <a:pt x="113968" y="72426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31905" y="114125"/>
              <a:ext cx="12883120" cy="167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66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Từ nào sau đây được dùng theo nghĩa gốc?</a:t>
              </a:r>
              <a:endParaRPr lang="en-US" altLang="en-US" sz="6600" b="1" i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10674964" y="7668104"/>
            <a:ext cx="6805661" cy="1694829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6771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6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10636822" y="5110093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6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trời</a:t>
              </a:r>
              <a:endPara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715126" y="7851905"/>
            <a:ext cx="6805661" cy="1694829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6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núi</a:t>
              </a:r>
              <a:endPara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904456" y="5089524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6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tóc</a:t>
              </a:r>
              <a:endPara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819992" y="7974120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602164" y="5189891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672347" y="8047748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17051" y="5264591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69" y="4823981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789752" y="4959418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71681" y="7542006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6547" y="741526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68" y="76745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59"/>
            <a:ext cx="14062371" cy="3360269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4062371"/>
                <a:gd name="connsiteY0" fmla="*/ 0 h 3360269"/>
                <a:gd name="connsiteX1" fmla="*/ 14062371 w 14062371"/>
                <a:gd name="connsiteY1" fmla="*/ 0 h 3360269"/>
                <a:gd name="connsiteX2" fmla="*/ 14062371 w 14062371"/>
                <a:gd name="connsiteY2" fmla="*/ 3360269 h 3360269"/>
                <a:gd name="connsiteX3" fmla="*/ 0 w 14062371"/>
                <a:gd name="connsiteY3" fmla="*/ 3360269 h 3360269"/>
                <a:gd name="connsiteX4" fmla="*/ 0 w 14062371"/>
                <a:gd name="connsiteY4" fmla="*/ 0 h 3360269"/>
                <a:gd name="connsiteX0" fmla="*/ 0 w 14062371"/>
                <a:gd name="connsiteY0" fmla="*/ 0 h 3360269"/>
                <a:gd name="connsiteX1" fmla="*/ 14062371 w 14062371"/>
                <a:gd name="connsiteY1" fmla="*/ 0 h 3360269"/>
                <a:gd name="connsiteX2" fmla="*/ 14062371 w 14062371"/>
                <a:gd name="connsiteY2" fmla="*/ 3360269 h 3360269"/>
                <a:gd name="connsiteX3" fmla="*/ 0 w 14062371"/>
                <a:gd name="connsiteY3" fmla="*/ 3360269 h 3360269"/>
                <a:gd name="connsiteX4" fmla="*/ 0 w 14062371"/>
                <a:gd name="connsiteY4" fmla="*/ 0 h 3360269"/>
                <a:gd name="connsiteX0" fmla="*/ 0 w 14062371"/>
                <a:gd name="connsiteY0" fmla="*/ 0 h 3360269"/>
                <a:gd name="connsiteX1" fmla="*/ 14062371 w 14062371"/>
                <a:gd name="connsiteY1" fmla="*/ 0 h 3360269"/>
                <a:gd name="connsiteX2" fmla="*/ 14062371 w 14062371"/>
                <a:gd name="connsiteY2" fmla="*/ 3360269 h 3360269"/>
                <a:gd name="connsiteX3" fmla="*/ 0 w 14062371"/>
                <a:gd name="connsiteY3" fmla="*/ 3360269 h 3360269"/>
                <a:gd name="connsiteX4" fmla="*/ 0 w 14062371"/>
                <a:gd name="connsiteY4" fmla="*/ 0 h 33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2371" h="3360269" fill="none" extrusionOk="0">
                  <a:moveTo>
                    <a:pt x="0" y="0"/>
                  </a:moveTo>
                  <a:cubicBezTo>
                    <a:pt x="6534313" y="-133017"/>
                    <a:pt x="8373831" y="-123057"/>
                    <a:pt x="14062371" y="0"/>
                  </a:cubicBezTo>
                  <a:cubicBezTo>
                    <a:pt x="13770998" y="749059"/>
                    <a:pt x="13960431" y="2383114"/>
                    <a:pt x="14062371" y="3360269"/>
                  </a:cubicBezTo>
                  <a:cubicBezTo>
                    <a:pt x="7479310" y="3189062"/>
                    <a:pt x="2944592" y="2096884"/>
                    <a:pt x="0" y="3360269"/>
                  </a:cubicBezTo>
                  <a:cubicBezTo>
                    <a:pt x="135587" y="2123422"/>
                    <a:pt x="151082" y="823268"/>
                    <a:pt x="0" y="0"/>
                  </a:cubicBezTo>
                  <a:close/>
                </a:path>
                <a:path w="14062371" h="3360269" stroke="0" extrusionOk="0">
                  <a:moveTo>
                    <a:pt x="0" y="0"/>
                  </a:moveTo>
                  <a:cubicBezTo>
                    <a:pt x="6592041" y="-193246"/>
                    <a:pt x="10905557" y="-198926"/>
                    <a:pt x="14062371" y="0"/>
                  </a:cubicBezTo>
                  <a:cubicBezTo>
                    <a:pt x="13788984" y="292143"/>
                    <a:pt x="14175613" y="2118342"/>
                    <a:pt x="14062371" y="3360269"/>
                  </a:cubicBezTo>
                  <a:cubicBezTo>
                    <a:pt x="9822071" y="3239898"/>
                    <a:pt x="3399891" y="3804035"/>
                    <a:pt x="0" y="3360269"/>
                  </a:cubicBezTo>
                  <a:cubicBezTo>
                    <a:pt x="-67165" y="2376460"/>
                    <a:pt x="121790" y="1789993"/>
                    <a:pt x="0" y="0"/>
                  </a:cubicBezTo>
                  <a:close/>
                </a:path>
                <a:path w="14062371" h="3360269" fill="none" stroke="0" extrusionOk="0">
                  <a:moveTo>
                    <a:pt x="0" y="0"/>
                  </a:moveTo>
                  <a:cubicBezTo>
                    <a:pt x="4658659" y="-598364"/>
                    <a:pt x="8508726" y="65901"/>
                    <a:pt x="14062371" y="0"/>
                  </a:cubicBezTo>
                  <a:cubicBezTo>
                    <a:pt x="13774136" y="713364"/>
                    <a:pt x="14061456" y="2359689"/>
                    <a:pt x="14062371" y="3360269"/>
                  </a:cubicBezTo>
                  <a:cubicBezTo>
                    <a:pt x="7216119" y="2712150"/>
                    <a:pt x="3714851" y="2922345"/>
                    <a:pt x="0" y="3360269"/>
                  </a:cubicBezTo>
                  <a:cubicBezTo>
                    <a:pt x="83439" y="2136902"/>
                    <a:pt x="-13954" y="638294"/>
                    <a:pt x="0" y="0"/>
                  </a:cubicBezTo>
                  <a:close/>
                </a:path>
                <a:path w="14062371" h="3360269" fill="none" stroke="0" extrusionOk="0">
                  <a:moveTo>
                    <a:pt x="0" y="0"/>
                  </a:moveTo>
                  <a:cubicBezTo>
                    <a:pt x="6549190" y="-157587"/>
                    <a:pt x="9108615" y="-63908"/>
                    <a:pt x="14062371" y="0"/>
                  </a:cubicBezTo>
                  <a:cubicBezTo>
                    <a:pt x="13759638" y="641030"/>
                    <a:pt x="13995329" y="2485873"/>
                    <a:pt x="14062371" y="3360269"/>
                  </a:cubicBezTo>
                  <a:cubicBezTo>
                    <a:pt x="7140141" y="2761728"/>
                    <a:pt x="3311015" y="2045243"/>
                    <a:pt x="0" y="3360269"/>
                  </a:cubicBezTo>
                  <a:cubicBezTo>
                    <a:pt x="138852" y="2161980"/>
                    <a:pt x="119181" y="75767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9327" y="414493"/>
              <a:ext cx="10804991" cy="1345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5400" b="1" dirty="0"/>
                <a:t>Từ “Ăn” trong trường hợp nào được dùng theo nghĩa gốc?</a:t>
              </a:r>
              <a:endParaRPr lang="en-US" altLang="en-US" sz="19900" b="1" kern="0" spc="-225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10508840" y="4720071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uống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779119" y="4801793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năn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706189" y="7542048"/>
            <a:ext cx="6856598" cy="1694829"/>
            <a:chOff x="947417" y="4872764"/>
            <a:chExt cx="4571065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gian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10227800" y="7413743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ảnh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599488" y="5001995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44461" y="4881590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95250" y="7717115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40395" y="7588809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05" y="4493888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12753" y="4564027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94584" y="7211373"/>
            <a:ext cx="2231834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 _ M4N _ Yeah1 Superstar (Official Dance)">
            <a:hlinkClick r:id="" action="ppaction://media"/>
            <a:extLst>
              <a:ext uri="{FF2B5EF4-FFF2-40B4-BE49-F238E27FC236}">
                <a16:creationId xmlns:a16="http://schemas.microsoft.com/office/drawing/2014/main" id="{60FE02A3-48D8-96C4-4CCC-ADBD85BF9F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17" end="9640.8695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1"/>
            <a:ext cx="18288000" cy="1052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84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0" y="4412607"/>
            <a:ext cx="4290011" cy="6517973"/>
          </a:xfrm>
          <a:custGeom>
            <a:avLst/>
            <a:gdLst/>
            <a:ahLst/>
            <a:cxnLst/>
            <a:rect l="l" t="t" r="r" b="b"/>
            <a:pathLst>
              <a:path w="4290011" h="6517973">
                <a:moveTo>
                  <a:pt x="0" y="0"/>
                </a:moveTo>
                <a:lnTo>
                  <a:pt x="4290011" y="0"/>
                </a:lnTo>
                <a:lnTo>
                  <a:pt x="4290011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59166-7183-A572-FDA3-F18982FBD83E}"/>
              </a:ext>
            </a:extLst>
          </p:cNvPr>
          <p:cNvSpPr txBox="1"/>
          <p:nvPr/>
        </p:nvSpPr>
        <p:spPr>
          <a:xfrm>
            <a:off x="7234663" y="85725"/>
            <a:ext cx="38186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 err="1">
                <a:solidFill>
                  <a:schemeClr val="bg1"/>
                </a:solidFill>
                <a:latin typeface="#9Slide05 Octavia Script" panose="02000000000000000000" pitchFamily="2" charset="-93"/>
              </a:rPr>
              <a:t>Tiếng</a:t>
            </a:r>
            <a:r>
              <a:rPr lang="en-GB" sz="11500" dirty="0">
                <a:solidFill>
                  <a:schemeClr val="bg1"/>
                </a:solidFill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latin typeface="#9Slide05 Octavia Script" panose="02000000000000000000" pitchFamily="2" charset="-93"/>
              </a:rPr>
              <a:t>Việt</a:t>
            </a:r>
            <a:endParaRPr lang="vi-VN" sz="11500" dirty="0">
              <a:solidFill>
                <a:schemeClr val="bg1"/>
              </a:solidFill>
              <a:latin typeface="#9Slide05 Octavia Script" panose="02000000000000000000" pitchFamily="2" charset="-9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F07E1-0F92-36CD-3A88-C5530EB0096E}"/>
              </a:ext>
            </a:extLst>
          </p:cNvPr>
          <p:cNvSpPr txBox="1"/>
          <p:nvPr/>
        </p:nvSpPr>
        <p:spPr>
          <a:xfrm>
            <a:off x="3682903" y="2269617"/>
            <a:ext cx="5920210" cy="186204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Luyện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từ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và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câu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:</a:t>
            </a:r>
            <a:endParaRPr lang="vi-VN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Octavia Script" panose="02000000000000000000" pitchFamily="2" charset="-93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F60E48-BD20-44F3-1EA9-930F11F62E3B}"/>
              </a:ext>
            </a:extLst>
          </p:cNvPr>
          <p:cNvGrpSpPr/>
          <p:nvPr/>
        </p:nvGrpSpPr>
        <p:grpSpPr>
          <a:xfrm>
            <a:off x="4191326" y="3200641"/>
            <a:ext cx="9473392" cy="4373177"/>
            <a:chOff x="4191326" y="3200641"/>
            <a:chExt cx="9473392" cy="43731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B87875-8B77-1433-7F4A-66AC6477E173}"/>
                </a:ext>
              </a:extLst>
            </p:cNvPr>
            <p:cNvSpPr txBox="1"/>
            <p:nvPr/>
          </p:nvSpPr>
          <p:spPr>
            <a:xfrm>
              <a:off x="4238740" y="3200641"/>
              <a:ext cx="9425978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>
                  <a:ln w="2794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SVNHogfish" panose="02000503000000020004" pitchFamily="2" charset="0"/>
                </a:rPr>
                <a:t>LUYỆN TẬP </a:t>
              </a:r>
            </a:p>
            <a:p>
              <a:r>
                <a:rPr lang="en-GB" sz="13800" dirty="0">
                  <a:ln w="2794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SVNHogfish" panose="02000503000000020004" pitchFamily="2" charset="0"/>
                </a:rPr>
                <a:t>VỀ TỪ ĐA NGHĨA</a:t>
              </a:r>
              <a:endParaRPr lang="vi-VN" sz="13800" dirty="0">
                <a:ln w="2794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3727F4-F0E3-7FEF-E095-73897E52DF82}"/>
                </a:ext>
              </a:extLst>
            </p:cNvPr>
            <p:cNvSpPr txBox="1"/>
            <p:nvPr/>
          </p:nvSpPr>
          <p:spPr>
            <a:xfrm>
              <a:off x="4191326" y="3234168"/>
              <a:ext cx="9425978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>
                  <a:gradFill>
                    <a:gsLst>
                      <a:gs pos="56000">
                        <a:srgbClr val="FFC000"/>
                      </a:gs>
                      <a:gs pos="54000">
                        <a:srgbClr val="0F69FE"/>
                      </a:gs>
                    </a:gsLst>
                    <a:lin ang="5400000" scaled="1"/>
                  </a:gradFill>
                  <a:latin typeface="#9Slide07 SVNHogfish" panose="02000503000000020004" pitchFamily="2" charset="0"/>
                </a:rPr>
                <a:t>LUYỆN TẬP </a:t>
              </a:r>
            </a:p>
            <a:p>
              <a:r>
                <a:rPr lang="en-GB" sz="13800" dirty="0">
                  <a:gradFill>
                    <a:gsLst>
                      <a:gs pos="56000">
                        <a:srgbClr val="FFC000"/>
                      </a:gs>
                      <a:gs pos="54000">
                        <a:srgbClr val="0F69FE"/>
                      </a:gs>
                    </a:gsLst>
                    <a:lin ang="5400000" scaled="1"/>
                  </a:gradFill>
                  <a:latin typeface="#9Slide07 SVNHogfish" panose="02000503000000020004" pitchFamily="2" charset="0"/>
                </a:rPr>
                <a:t>VỀ TỪ ĐA NGHĨA</a:t>
              </a:r>
              <a:endParaRPr lang="vi-VN" sz="13800" dirty="0">
                <a:gradFill>
                  <a:gsLst>
                    <a:gs pos="56000">
                      <a:srgbClr val="FFC000"/>
                    </a:gs>
                    <a:gs pos="54000">
                      <a:srgbClr val="0F69FE"/>
                    </a:gs>
                  </a:gsLst>
                  <a:lin ang="5400000" scaled="1"/>
                </a:gra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703B55-2152-68EB-9628-B0D25CE523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7450" y="1061488"/>
            <a:ext cx="6529382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3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2766" y="575374"/>
            <a:ext cx="17524195" cy="1515461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14400" y="478313"/>
            <a:ext cx="16992600" cy="161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1: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Tìm ở bên B lời giải nghĩa thích hợp cho từ đầu trong mỗi câu ở bên A</a:t>
            </a:r>
          </a:p>
        </p:txBody>
      </p:sp>
      <p:pic>
        <p:nvPicPr>
          <p:cNvPr id="29" name="Picture 28" descr="A screenshot of a chat&#10;&#10;Description automatically generated">
            <a:extLst>
              <a:ext uri="{FF2B5EF4-FFF2-40B4-BE49-F238E27FC236}">
                <a16:creationId xmlns:a16="http://schemas.microsoft.com/office/drawing/2014/main" id="{784FC279-7397-1BDC-F21F-0CD01987E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21559" r="52202" b="5577"/>
          <a:stretch/>
        </p:blipFill>
        <p:spPr>
          <a:xfrm>
            <a:off x="495318" y="2351335"/>
            <a:ext cx="4815223" cy="7381676"/>
          </a:xfrm>
          <a:prstGeom prst="rect">
            <a:avLst/>
          </a:prstGeom>
        </p:spPr>
      </p:pic>
      <p:pic>
        <p:nvPicPr>
          <p:cNvPr id="30" name="Picture 29" descr="A screenshot of a chat&#10;&#10;Description automatically generated">
            <a:extLst>
              <a:ext uri="{FF2B5EF4-FFF2-40B4-BE49-F238E27FC236}">
                <a16:creationId xmlns:a16="http://schemas.microsoft.com/office/drawing/2014/main" id="{F4807471-B0FF-C4A2-F6BA-445F1E4B4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3" t="21273" r="9675" b="8325"/>
          <a:stretch/>
        </p:blipFill>
        <p:spPr>
          <a:xfrm>
            <a:off x="10930080" y="2277058"/>
            <a:ext cx="4807977" cy="760476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E730A9-017E-DFD1-7AF4-89C2F0285B1A}"/>
              </a:ext>
            </a:extLst>
          </p:cNvPr>
          <p:cNvCxnSpPr>
            <a:cxnSpLocks/>
          </p:cNvCxnSpPr>
          <p:nvPr/>
        </p:nvCxnSpPr>
        <p:spPr>
          <a:xfrm>
            <a:off x="5310541" y="3695759"/>
            <a:ext cx="5619539" cy="45578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9CE46F-F0AA-EA96-DA70-D6F4F4E13F4C}"/>
              </a:ext>
            </a:extLst>
          </p:cNvPr>
          <p:cNvCxnSpPr>
            <a:cxnSpLocks/>
          </p:cNvCxnSpPr>
          <p:nvPr/>
        </p:nvCxnSpPr>
        <p:spPr>
          <a:xfrm flipV="1">
            <a:off x="5441190" y="3509536"/>
            <a:ext cx="5488890" cy="16655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AD7DDE-2E06-FCCE-522A-1659B60EFEFC}"/>
              </a:ext>
            </a:extLst>
          </p:cNvPr>
          <p:cNvCxnSpPr>
            <a:cxnSpLocks/>
          </p:cNvCxnSpPr>
          <p:nvPr/>
        </p:nvCxnSpPr>
        <p:spPr>
          <a:xfrm flipV="1">
            <a:off x="5303756" y="4933679"/>
            <a:ext cx="5745244" cy="230848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7EA359-28EC-D860-5D25-C31D448368F8}"/>
              </a:ext>
            </a:extLst>
          </p:cNvPr>
          <p:cNvCxnSpPr>
            <a:cxnSpLocks/>
          </p:cNvCxnSpPr>
          <p:nvPr/>
        </p:nvCxnSpPr>
        <p:spPr>
          <a:xfrm flipV="1">
            <a:off x="5184836" y="6519548"/>
            <a:ext cx="5745244" cy="221894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0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2766" y="575374"/>
            <a:ext cx="17524195" cy="1515461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14400" y="478313"/>
            <a:ext cx="16992600" cy="161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2: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Từ đầu trong câu nào ở bài tập 1 được dùng với nghĩa gốc?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0F36C-6804-F5AF-7EE8-D17DFF454C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4" y="2694643"/>
            <a:ext cx="5588000" cy="3451411"/>
          </a:xfrm>
          <a:prstGeom prst="rect">
            <a:avLst/>
          </a:prstGeom>
        </p:spPr>
      </p:pic>
      <p:pic>
        <p:nvPicPr>
          <p:cNvPr id="7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D7458E82-E3E8-BF4F-493A-2242798B2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846" t="30472" r="19449" b="29057"/>
          <a:stretch/>
        </p:blipFill>
        <p:spPr>
          <a:xfrm>
            <a:off x="6471415" y="3444689"/>
            <a:ext cx="5682551" cy="20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2766" y="575374"/>
            <a:ext cx="17524195" cy="1515461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14400" y="478313"/>
            <a:ext cx="16992600" cy="161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2: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Từ đầu trong câu nào ở bài tập 1 được dùng với nghĩa gốc?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5406360-10E9-7A55-8A1E-0D397ECE47E0}"/>
              </a:ext>
            </a:extLst>
          </p:cNvPr>
          <p:cNvSpPr/>
          <p:nvPr/>
        </p:nvSpPr>
        <p:spPr>
          <a:xfrm>
            <a:off x="512766" y="2628899"/>
            <a:ext cx="17394234" cy="591264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u="sng" dirty="0">
                <a:solidFill>
                  <a:schemeClr val="tx1"/>
                </a:solidFill>
              </a:rPr>
              <a:t>Trả lời</a:t>
            </a:r>
          </a:p>
          <a:p>
            <a:pPr algn="ctr"/>
            <a:endParaRPr lang="vi-VN" sz="5400" dirty="0">
              <a:solidFill>
                <a:schemeClr val="tx1"/>
              </a:solidFill>
            </a:endParaRPr>
          </a:p>
          <a:p>
            <a:r>
              <a:rPr lang="vi-VN" sz="5400" dirty="0">
                <a:solidFill>
                  <a:schemeClr val="tx1"/>
                </a:solidFill>
              </a:rPr>
              <a:t>Từ đầu trong câu </a:t>
            </a:r>
            <a:r>
              <a:rPr lang="vi-VN" sz="5400" b="1" i="1" dirty="0">
                <a:solidFill>
                  <a:schemeClr val="tx1"/>
                </a:solidFill>
              </a:rPr>
              <a:t>“Thắng chạc tuổi thằng Chân “Phệ” nhưng cao hơn hẳn cái đầu” </a:t>
            </a:r>
            <a:r>
              <a:rPr lang="vi-VN" sz="5400" dirty="0">
                <a:solidFill>
                  <a:schemeClr val="tx1"/>
                </a:solidFill>
              </a:rPr>
              <a:t>là từ được dùng với nghĩa gốc.</a:t>
            </a:r>
          </a:p>
        </p:txBody>
      </p:sp>
    </p:spTree>
    <p:extLst>
      <p:ext uri="{BB962C8B-B14F-4D97-AF65-F5344CB8AC3E}">
        <p14:creationId xmlns:p14="http://schemas.microsoft.com/office/powerpoint/2010/main" val="180166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27053" y="854713"/>
            <a:ext cx="17524195" cy="3272726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93901" y="734126"/>
            <a:ext cx="17033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3: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Tra từ điển, tìm nghĩa của một trong các từ sau: cây, xinh, ăn. Vì sao em biết đó là các từ đa nghĩa? </a:t>
            </a:r>
            <a:endParaRPr lang="en-GB" sz="4800" dirty="0">
              <a:solidFill>
                <a:srgbClr val="0070C0"/>
              </a:solidFill>
              <a:latin typeface="Nunito Black" pitchFamily="2" charset="-93"/>
            </a:endParaRPr>
          </a:p>
          <a:p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Theo em, nghĩa được nêu đầu tiên là nghĩa gốc hay nghĩa chuyển?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D9BCDB5-F844-5F15-9398-2B264D48FDA8}"/>
              </a:ext>
            </a:extLst>
          </p:cNvPr>
          <p:cNvSpPr/>
          <p:nvPr/>
        </p:nvSpPr>
        <p:spPr>
          <a:xfrm>
            <a:off x="612150" y="4569417"/>
            <a:ext cx="17394234" cy="543202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Tra nghĩa:</a:t>
            </a:r>
          </a:p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Nghĩa của từ </a:t>
            </a:r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“cây” 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nghĩa là thực vật có rễ, thân, lá rõ rệt, hoặc vật có hình thù giống những thực vật có thân, lá: VD Cây tre, cây đào, cây bưởi,…</a:t>
            </a:r>
          </a:p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Từ </a:t>
            </a:r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“cây” 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 có nghĩa dùng để chỉ người nổi trội về một mặt nào đó trong sinh hoạt, trong cuộc sống: VD cây văn nghệ của lớp, cây làm bàn của đội bóng,…</a:t>
            </a:r>
          </a:p>
        </p:txBody>
      </p:sp>
    </p:spTree>
    <p:extLst>
      <p:ext uri="{BB962C8B-B14F-4D97-AF65-F5344CB8AC3E}">
        <p14:creationId xmlns:p14="http://schemas.microsoft.com/office/powerpoint/2010/main" val="216854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27053" y="854713"/>
            <a:ext cx="17524195" cy="3272726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93901" y="734126"/>
            <a:ext cx="17033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3: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Tra từ điển, tìm nghĩa của một trong các từ sau: cây, xinh, ăn. Vì sao em biết đó là các từ đa nghĩa? </a:t>
            </a:r>
            <a:endParaRPr lang="en-GB" sz="4800" dirty="0">
              <a:solidFill>
                <a:srgbClr val="0070C0"/>
              </a:solidFill>
              <a:latin typeface="Nunito Black" pitchFamily="2" charset="-93"/>
            </a:endParaRPr>
          </a:p>
          <a:p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Theo em, nghĩa được nêu đầu tiên là nghĩa gốc hay nghĩa chuyển?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D9BCDB5-F844-5F15-9398-2B264D48FDA8}"/>
              </a:ext>
            </a:extLst>
          </p:cNvPr>
          <p:cNvSpPr/>
          <p:nvPr/>
        </p:nvSpPr>
        <p:spPr>
          <a:xfrm>
            <a:off x="612150" y="4569417"/>
            <a:ext cx="17394234" cy="543202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Từ “cây” 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 có nghĩa dùng để chỉ từng vật có thân thẳng, cao, hoặc dài (trông giống như hình thân cây): VD cây cột, cây nến, cây sào,…</a:t>
            </a:r>
          </a:p>
          <a:p>
            <a:endParaRPr lang="vi-VN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Em biết đó là các từ đa nghĩa vì từ đó có thẻ sử dụng trong các trường hợp khác nhau</a:t>
            </a:r>
          </a:p>
          <a:p>
            <a:endParaRPr lang="vi-VN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Theo em nghĩa đầu tiên được nêu là nghĩa gốc.</a:t>
            </a:r>
          </a:p>
        </p:txBody>
      </p:sp>
    </p:spTree>
    <p:extLst>
      <p:ext uri="{BB962C8B-B14F-4D97-AF65-F5344CB8AC3E}">
        <p14:creationId xmlns:p14="http://schemas.microsoft.com/office/powerpoint/2010/main" val="423146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594</Words>
  <Application>Microsoft Office PowerPoint</Application>
  <PresentationFormat>Custom</PresentationFormat>
  <Paragraphs>64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#9Slide07 SVNHogfish</vt:lpstr>
      <vt:lpstr>Arial</vt:lpstr>
      <vt:lpstr>Calibri</vt:lpstr>
      <vt:lpstr>Aptos</vt:lpstr>
      <vt:lpstr>#9Slide05 Octavia Script</vt:lpstr>
      <vt:lpstr>Nunito Black</vt:lpstr>
      <vt:lpstr>Roboto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VO THI YEN NHI</cp:lastModifiedBy>
  <cp:revision>2</cp:revision>
  <dcterms:created xsi:type="dcterms:W3CDTF">2006-08-16T00:00:00Z</dcterms:created>
  <dcterms:modified xsi:type="dcterms:W3CDTF">2024-09-25T17:12:12Z</dcterms:modified>
  <dc:identifier>DAGRx3iBNao</dc:identifier>
</cp:coreProperties>
</file>