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9" r:id="rId2"/>
    <p:sldId id="432" r:id="rId3"/>
    <p:sldId id="442" r:id="rId4"/>
    <p:sldId id="443" r:id="rId5"/>
    <p:sldId id="444" r:id="rId6"/>
    <p:sldId id="451" r:id="rId7"/>
    <p:sldId id="445" r:id="rId8"/>
    <p:sldId id="447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68" d="100"/>
          <a:sy n="68" d="100"/>
        </p:scale>
        <p:origin x="456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867941" y="7421499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6501" y="7343794"/>
            <a:ext cx="1207113" cy="938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519" y="533400"/>
            <a:ext cx="1207113" cy="938865"/>
          </a:xfrm>
          <a:prstGeom prst="rect">
            <a:avLst/>
          </a:prstGeom>
        </p:spPr>
      </p:pic>
      <p:pic>
        <p:nvPicPr>
          <p:cNvPr id="4" name="y2mate.com - Nhạc thiếu nhi vui nhộn cho bé Tập thể dục buổi sáng_720p">
            <a:hlinkClick r:id="" action="ppaction://media"/>
            <a:extLst>
              <a:ext uri="{FF2B5EF4-FFF2-40B4-BE49-F238E27FC236}">
                <a16:creationId xmlns:a16="http://schemas.microsoft.com/office/drawing/2014/main" id="{C6B25C4C-2359-4E0F-AC53-1DDF773B51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9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81" y="1219200"/>
            <a:ext cx="16276638" cy="7671735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1F226127-3766-4416-A50D-5F2C740C6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-27045"/>
            <a:ext cx="7708148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8369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543323" y="83781"/>
            <a:ext cx="5665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23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2026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595019" y="1011638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TUẦN HOÀN (TIẾT 1)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2164742"/>
            <a:ext cx="8153400" cy="67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1872" y="1532362"/>
            <a:ext cx="3292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90582" y="1588764"/>
            <a:ext cx="12864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hỉ và nói tên các bộ phận chính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cơ quan tuần hoàn.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FB283305-CC2F-474C-B9DE-23CF86C129B0}"/>
              </a:ext>
            </a:extLst>
          </p:cNvPr>
          <p:cNvSpPr/>
          <p:nvPr/>
        </p:nvSpPr>
        <p:spPr>
          <a:xfrm>
            <a:off x="3566319" y="3322535"/>
            <a:ext cx="1347021" cy="5050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48C71F83-0869-41C8-8088-2071361FF241}"/>
              </a:ext>
            </a:extLst>
          </p:cNvPr>
          <p:cNvSpPr/>
          <p:nvPr/>
        </p:nvSpPr>
        <p:spPr>
          <a:xfrm>
            <a:off x="3413919" y="5867400"/>
            <a:ext cx="2121291" cy="742409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2D77E5A6-70FF-46C9-89AD-D911AD367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9679" l="46310" r="100000">
                        <a14:foregroundMark x1="47417" y1="22244" x2="69188" y2="2605"/>
                        <a14:foregroundMark x1="48155" y1="22645" x2="68819" y2="33066"/>
                        <a14:foregroundMark x1="72878" y1="1403" x2="69188" y2="3607"/>
                        <a14:foregroundMark x1="73801" y1="1202" x2="85793" y2="1202"/>
                        <a14:foregroundMark x1="86531" y1="1403" x2="94649" y2="8216"/>
                        <a14:foregroundMark x1="94465" y1="8818" x2="97786" y2="23046"/>
                        <a14:foregroundMark x1="97232" y1="22645" x2="90406" y2="34269"/>
                        <a14:foregroundMark x1="90775" y1="34870" x2="66974" y2="34870"/>
                        <a14:foregroundMark x1="71771" y1="28657" x2="82841" y2="1603"/>
                        <a14:foregroundMark x1="88561" y1="33066" x2="96679" y2="17836"/>
                        <a14:foregroundMark x1="63100" y1="12024" x2="92066" y2="29259"/>
                        <a14:foregroundMark x1="63284" y1="25651" x2="76568" y2="2405"/>
                        <a14:foregroundMark x1="81919" y1="21643" x2="88745" y2="6613"/>
                        <a14:foregroundMark x1="82657" y1="7415" x2="82657" y2="7415"/>
                        <a14:foregroundMark x1="70849" y1="29058" x2="70849" y2="29058"/>
                        <a14:foregroundMark x1="66421" y1="28858" x2="75830" y2="32866"/>
                        <a14:foregroundMark x1="84133" y1="29259" x2="84133" y2="29259"/>
                        <a14:foregroundMark x1="85424" y1="10421" x2="85424" y2="10421"/>
                        <a14:foregroundMark x1="69188" y1="8617" x2="69188" y2="8617"/>
                        <a14:backgroundMark x1="46679" y1="21242" x2="52214" y2="18036"/>
                        <a14:backgroundMark x1="59041" y1="9820" x2="69742" y2="1403"/>
                        <a14:backgroundMark x1="66052" y1="33667" x2="64022" y2="41283"/>
                        <a14:backgroundMark x1="66974" y1="34269" x2="66974" y2="34269"/>
                        <a14:backgroundMark x1="68081" y1="35271" x2="68081" y2="35271"/>
                        <a14:backgroundMark x1="69004" y1="35872" x2="69004" y2="35872"/>
                        <a14:backgroundMark x1="59963" y1="29860" x2="59963" y2="29860"/>
                        <a14:backgroundMark x1="62362" y1="30060" x2="62362" y2="3006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19" r="2016" b="60622"/>
          <a:stretch/>
        </p:blipFill>
        <p:spPr bwMode="auto">
          <a:xfrm>
            <a:off x="8032683" y="2514600"/>
            <a:ext cx="4900612" cy="23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C2B934-B2D0-4872-AE66-D7FFAD46EF01}"/>
              </a:ext>
            </a:extLst>
          </p:cNvPr>
          <p:cNvSpPr txBox="1"/>
          <p:nvPr/>
        </p:nvSpPr>
        <p:spPr>
          <a:xfrm>
            <a:off x="6157118" y="575463"/>
            <a:ext cx="397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  <p:bldP spid="33" grpId="0"/>
      <p:bldP spid="13" grpId="0" animBg="1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4" descr="Huyết thanh là gì? Cách phân biệt huyết thanh và huyết tương? | Medlat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21" y="3230831"/>
            <a:ext cx="6356016" cy="5289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738519" y="2475809"/>
            <a:ext cx="5838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600" dirty="0" err="1">
                <a:ln w="0"/>
                <a:solidFill>
                  <a:srgbClr val="C00000"/>
                </a:solidFill>
                <a:cs typeface="Times New Roman" pitchFamily="18" charset="0"/>
              </a:rPr>
              <a:t>Các</a:t>
            </a:r>
            <a:r>
              <a:rPr lang="en-US" altLang="vi-VN" sz="3600" dirty="0">
                <a:ln w="0"/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vi-VN" sz="3600" dirty="0" err="1">
                <a:ln w="0"/>
                <a:solidFill>
                  <a:srgbClr val="C00000"/>
                </a:solidFill>
                <a:cs typeface="Times New Roman" pitchFamily="18" charset="0"/>
              </a:rPr>
              <a:t>thành</a:t>
            </a:r>
            <a:r>
              <a:rPr lang="en-US" altLang="vi-VN" sz="3600" dirty="0">
                <a:ln w="0"/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vi-VN" sz="3600" dirty="0" err="1">
                <a:ln w="0"/>
                <a:solidFill>
                  <a:srgbClr val="C00000"/>
                </a:solidFill>
                <a:cs typeface="Times New Roman" pitchFamily="18" charset="0"/>
              </a:rPr>
              <a:t>phần</a:t>
            </a:r>
            <a:r>
              <a:rPr lang="en-US" altLang="vi-VN" sz="3600" dirty="0">
                <a:ln w="0"/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vi-VN" sz="3600" dirty="0" err="1">
                <a:ln w="0"/>
                <a:solidFill>
                  <a:srgbClr val="C00000"/>
                </a:solidFill>
                <a:cs typeface="Times New Roman" pitchFamily="18" charset="0"/>
              </a:rPr>
              <a:t>của</a:t>
            </a:r>
            <a:r>
              <a:rPr lang="en-US" altLang="vi-VN" sz="3600" dirty="0">
                <a:ln w="0"/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vi-VN" sz="3600" dirty="0" err="1">
                <a:ln w="0"/>
                <a:solidFill>
                  <a:srgbClr val="C00000"/>
                </a:solidFill>
                <a:cs typeface="Times New Roman" pitchFamily="18" charset="0"/>
              </a:rPr>
              <a:t>máu</a:t>
            </a:r>
            <a:endParaRPr lang="en-US" altLang="vi-VN" sz="3600" dirty="0">
              <a:ln w="0"/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329481" y="3230831"/>
            <a:ext cx="2749814" cy="646331"/>
          </a:xfrm>
          <a:prstGeom prst="rect">
            <a:avLst/>
          </a:prstGeom>
          <a:solidFill>
            <a:srgbClr val="ED7D31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 b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Huyết</a:t>
            </a:r>
            <a:r>
              <a:rPr kumimoji="0" lang="en-US" altLang="vi-VN" sz="36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tương</a:t>
            </a:r>
            <a:endParaRPr kumimoji="0" lang="en-US" altLang="vi-VN" sz="36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96440" y="4991032"/>
            <a:ext cx="4215896" cy="1384995"/>
          </a:xfrm>
          <a:prstGeom prst="rect">
            <a:avLst/>
          </a:prstGeom>
          <a:solidFill>
            <a:srgbClr val="ED7D31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vi-VN" sz="28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Đây là phần dung dịch, có màu vàng, thành phần chủ yếu là nước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499750" y="6737730"/>
            <a:ext cx="3677412" cy="523220"/>
          </a:xfrm>
          <a:prstGeom prst="rect">
            <a:avLst/>
          </a:prstGeom>
          <a:solidFill>
            <a:srgbClr val="70AD47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800" b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Huyết</a:t>
            </a:r>
            <a:r>
              <a:rPr kumimoji="0" lang="en-US" altLang="vi-VN" sz="28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cầu</a:t>
            </a:r>
            <a:endParaRPr kumimoji="0" lang="en-US" altLang="vi-VN" sz="28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3A0C8E-E841-4CC8-928F-0BD95B7D6699}"/>
              </a:ext>
            </a:extLst>
          </p:cNvPr>
          <p:cNvSpPr/>
          <p:nvPr/>
        </p:nvSpPr>
        <p:spPr>
          <a:xfrm>
            <a:off x="2188473" y="8010601"/>
            <a:ext cx="2364933" cy="523220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Huyết cầu đỏ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0246FD-982C-41C2-B6E2-85F1884331F4}"/>
              </a:ext>
            </a:extLst>
          </p:cNvPr>
          <p:cNvSpPr/>
          <p:nvPr/>
        </p:nvSpPr>
        <p:spPr>
          <a:xfrm>
            <a:off x="5811266" y="7962229"/>
            <a:ext cx="2930070" cy="523220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Huyết cầu trắng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142042" y="3676082"/>
            <a:ext cx="3739477" cy="2115118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/>
          <p:cNvCxnSpPr>
            <a:endCxn id="19" idx="0"/>
          </p:cNvCxnSpPr>
          <p:nvPr/>
        </p:nvCxnSpPr>
        <p:spPr>
          <a:xfrm>
            <a:off x="5704388" y="3877162"/>
            <a:ext cx="0" cy="111387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 flipH="1">
            <a:off x="7216413" y="6885744"/>
            <a:ext cx="3665106" cy="202155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6BBC16-AA60-414C-9389-F2EB69BE89E5}"/>
              </a:ext>
            </a:extLst>
          </p:cNvPr>
          <p:cNvCxnSpPr>
            <a:cxnSpLocks/>
          </p:cNvCxnSpPr>
          <p:nvPr/>
        </p:nvCxnSpPr>
        <p:spPr>
          <a:xfrm flipH="1">
            <a:off x="3013356" y="7260950"/>
            <a:ext cx="1166167" cy="736058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6BBC16-AA60-414C-9389-F2EB69BE89E5}"/>
              </a:ext>
            </a:extLst>
          </p:cNvPr>
          <p:cNvCxnSpPr>
            <a:cxnSpLocks/>
          </p:cNvCxnSpPr>
          <p:nvPr/>
        </p:nvCxnSpPr>
        <p:spPr>
          <a:xfrm>
            <a:off x="5900561" y="7260950"/>
            <a:ext cx="1315852" cy="632828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B53888F-86DF-45FE-83E9-5EFA7361FFB9}"/>
              </a:ext>
            </a:extLst>
          </p:cNvPr>
          <p:cNvSpPr txBox="1"/>
          <p:nvPr/>
        </p:nvSpPr>
        <p:spPr>
          <a:xfrm>
            <a:off x="5211494" y="103853"/>
            <a:ext cx="5665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23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2026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28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A4E51B-1458-4386-9349-6650B3525517}"/>
              </a:ext>
            </a:extLst>
          </p:cNvPr>
          <p:cNvSpPr txBox="1"/>
          <p:nvPr/>
        </p:nvSpPr>
        <p:spPr>
          <a:xfrm>
            <a:off x="593725" y="1682016"/>
            <a:ext cx="150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 cầu đỏ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 dạng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di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" name="Picture 2" descr="Hướng dẫn đọc kết quả xét nghiệm huyết họ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9" y="2916992"/>
            <a:ext cx="12115800" cy="5388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9925" y="2194020"/>
            <a:ext cx="1501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36382-3471-4EDF-82AB-DA979713CEBD}"/>
              </a:ext>
            </a:extLst>
          </p:cNvPr>
          <p:cNvSpPr txBox="1"/>
          <p:nvPr/>
        </p:nvSpPr>
        <p:spPr>
          <a:xfrm>
            <a:off x="5211494" y="103853"/>
            <a:ext cx="5665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23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2026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5609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9B7FC-591F-4533-9372-6728A29C8599}"/>
              </a:ext>
            </a:extLst>
          </p:cNvPr>
          <p:cNvSpPr txBox="1"/>
          <p:nvPr/>
        </p:nvSpPr>
        <p:spPr>
          <a:xfrm>
            <a:off x="213519" y="1899913"/>
            <a:ext cx="1569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được gọi là tế bào miễn dịch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vai trò quan trọng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sức đề kháng của cơ thể với các tác nhân gây bệnh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bach-cau-mien-dich4 - Tangmiendich.com - Trang cộng đồng dành cho bệnh nhân  Ung thư và Viêm gan B">
            <a:extLst>
              <a:ext uri="{FF2B5EF4-FFF2-40B4-BE49-F238E27FC236}">
                <a16:creationId xmlns:a16="http://schemas.microsoft.com/office/drawing/2014/main" id="{0D1C87E0-66AB-4E0D-B3F4-69EAFF4C2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3161797"/>
            <a:ext cx="13716000" cy="5677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55D8BE-3DBD-4010-8A46-43A02026DB21}"/>
              </a:ext>
            </a:extLst>
          </p:cNvPr>
          <p:cNvSpPr txBox="1"/>
          <p:nvPr/>
        </p:nvSpPr>
        <p:spPr>
          <a:xfrm>
            <a:off x="5211494" y="103853"/>
            <a:ext cx="5665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23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2026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9494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3" y="103853"/>
            <a:ext cx="5665333" cy="1015663"/>
            <a:chOff x="5063633" y="164812"/>
            <a:chExt cx="5569740" cy="1015663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569740" cy="1015663"/>
              <a:chOff x="5063633" y="164812"/>
              <a:chExt cx="5569740" cy="101566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56974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Hai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23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2 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2026</a:t>
                </a:r>
                <a:endParaRPr 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CƠ QUAN TUẦN HOÀN (TIẾT 1)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0" y="2279048"/>
            <a:ext cx="8153400" cy="67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1872" y="1532362"/>
            <a:ext cx="3292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90582" y="1588764"/>
            <a:ext cx="12864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hỉ và nói tên các bộ phận chính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cơ quan tuần hoàn.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FB283305-CC2F-474C-B9DE-23CF86C129B0}"/>
              </a:ext>
            </a:extLst>
          </p:cNvPr>
          <p:cNvSpPr/>
          <p:nvPr/>
        </p:nvSpPr>
        <p:spPr>
          <a:xfrm>
            <a:off x="1508919" y="3427067"/>
            <a:ext cx="1347021" cy="5050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48C71F83-0869-41C8-8088-2071361FF241}"/>
              </a:ext>
            </a:extLst>
          </p:cNvPr>
          <p:cNvSpPr/>
          <p:nvPr/>
        </p:nvSpPr>
        <p:spPr>
          <a:xfrm>
            <a:off x="1453201" y="6019800"/>
            <a:ext cx="2121291" cy="742409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2D77E5A6-70FF-46C9-89AD-D911AD367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9679" l="46310" r="100000">
                        <a14:foregroundMark x1="47417" y1="22244" x2="69188" y2="2605"/>
                        <a14:foregroundMark x1="48155" y1="22645" x2="68819" y2="33066"/>
                        <a14:foregroundMark x1="72878" y1="1403" x2="69188" y2="3607"/>
                        <a14:foregroundMark x1="73801" y1="1202" x2="85793" y2="1202"/>
                        <a14:foregroundMark x1="86531" y1="1403" x2="94649" y2="8216"/>
                        <a14:foregroundMark x1="94465" y1="8818" x2="97786" y2="23046"/>
                        <a14:foregroundMark x1="97232" y1="22645" x2="90406" y2="34269"/>
                        <a14:foregroundMark x1="90775" y1="34870" x2="66974" y2="34870"/>
                        <a14:foregroundMark x1="71771" y1="28657" x2="82841" y2="1603"/>
                        <a14:foregroundMark x1="88561" y1="33066" x2="96679" y2="17836"/>
                        <a14:foregroundMark x1="63100" y1="12024" x2="92066" y2="29259"/>
                        <a14:foregroundMark x1="63284" y1="25651" x2="76568" y2="2405"/>
                        <a14:foregroundMark x1="81919" y1="21643" x2="88745" y2="6613"/>
                        <a14:foregroundMark x1="82657" y1="7415" x2="82657" y2="7415"/>
                        <a14:foregroundMark x1="70849" y1="29058" x2="70849" y2="29058"/>
                        <a14:foregroundMark x1="66421" y1="28858" x2="75830" y2="32866"/>
                        <a14:foregroundMark x1="84133" y1="29259" x2="84133" y2="29259"/>
                        <a14:foregroundMark x1="85424" y1="10421" x2="85424" y2="10421"/>
                        <a14:foregroundMark x1="69188" y1="8617" x2="69188" y2="8617"/>
                        <a14:backgroundMark x1="46679" y1="21242" x2="52214" y2="18036"/>
                        <a14:backgroundMark x1="59041" y1="9820" x2="69742" y2="1403"/>
                        <a14:backgroundMark x1="66052" y1="33667" x2="64022" y2="41283"/>
                        <a14:backgroundMark x1="66974" y1="34269" x2="66974" y2="34269"/>
                        <a14:backgroundMark x1="68081" y1="35271" x2="68081" y2="35271"/>
                        <a14:backgroundMark x1="69004" y1="35872" x2="69004" y2="35872"/>
                        <a14:backgroundMark x1="59963" y1="29860" x2="59963" y2="29860"/>
                        <a14:backgroundMark x1="62362" y1="30060" x2="62362" y2="3006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19" r="2016" b="60622"/>
          <a:stretch/>
        </p:blipFill>
        <p:spPr bwMode="auto">
          <a:xfrm>
            <a:off x="6004719" y="2641256"/>
            <a:ext cx="4900612" cy="23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156D7E-EBD4-4E2B-8361-04FD86AA1BF8}"/>
              </a:ext>
            </a:extLst>
          </p:cNvPr>
          <p:cNvSpPr txBox="1"/>
          <p:nvPr/>
        </p:nvSpPr>
        <p:spPr>
          <a:xfrm>
            <a:off x="6538119" y="5575110"/>
            <a:ext cx="9308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16134-0385-71A8-E757-7E909A416524}"/>
              </a:ext>
            </a:extLst>
          </p:cNvPr>
          <p:cNvSpPr txBox="1"/>
          <p:nvPr/>
        </p:nvSpPr>
        <p:spPr>
          <a:xfrm>
            <a:off x="6538119" y="6266075"/>
            <a:ext cx="9308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A2239D-3090-6D94-EC14-0009222B280E}"/>
              </a:ext>
            </a:extLst>
          </p:cNvPr>
          <p:cNvSpPr txBox="1"/>
          <p:nvPr/>
        </p:nvSpPr>
        <p:spPr>
          <a:xfrm>
            <a:off x="6575791" y="7924864"/>
            <a:ext cx="9270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9210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319" y="1582373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9519" y="1599164"/>
            <a:ext cx="1363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E1DEB-EFD0-4578-BCE3-15FAEA53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19" y="2125156"/>
            <a:ext cx="12649200" cy="7018844"/>
          </a:xfrm>
          <a:prstGeom prst="rect">
            <a:avLst/>
          </a:prstGeom>
        </p:spPr>
      </p:pic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262D741-EA87-4987-80FD-0C5F53BD4933}"/>
              </a:ext>
            </a:extLst>
          </p:cNvPr>
          <p:cNvSpPr/>
          <p:nvPr/>
        </p:nvSpPr>
        <p:spPr>
          <a:xfrm>
            <a:off x="5559219" y="7999734"/>
            <a:ext cx="4572000" cy="465981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57DCC41-736A-4BFE-AC1F-59033103EC06}"/>
              </a:ext>
            </a:extLst>
          </p:cNvPr>
          <p:cNvSpPr/>
          <p:nvPr/>
        </p:nvSpPr>
        <p:spPr>
          <a:xfrm>
            <a:off x="10879822" y="5648183"/>
            <a:ext cx="3124200" cy="1370662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48985D19-6747-4FE7-9A51-557C1E18DE88}"/>
              </a:ext>
            </a:extLst>
          </p:cNvPr>
          <p:cNvSpPr/>
          <p:nvPr/>
        </p:nvSpPr>
        <p:spPr>
          <a:xfrm>
            <a:off x="1585119" y="5648183"/>
            <a:ext cx="3200400" cy="1662669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450AD483-0479-43CE-A506-9A89BC875BE6}"/>
              </a:ext>
            </a:extLst>
          </p:cNvPr>
          <p:cNvSpPr/>
          <p:nvPr/>
        </p:nvSpPr>
        <p:spPr>
          <a:xfrm>
            <a:off x="1737519" y="4034921"/>
            <a:ext cx="3048000" cy="1070479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A392D01D-5D03-42A4-A314-DFD96D971BEB}"/>
              </a:ext>
            </a:extLst>
          </p:cNvPr>
          <p:cNvSpPr/>
          <p:nvPr/>
        </p:nvSpPr>
        <p:spPr>
          <a:xfrm>
            <a:off x="6042819" y="2260741"/>
            <a:ext cx="3276600" cy="465981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4536B1-60B2-4355-A4F9-BEEE118EE9A5}"/>
              </a:ext>
            </a:extLst>
          </p:cNvPr>
          <p:cNvSpPr txBox="1"/>
          <p:nvPr/>
        </p:nvSpPr>
        <p:spPr>
          <a:xfrm>
            <a:off x="5211494" y="103853"/>
            <a:ext cx="5665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23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2026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78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Lớp 3- TNXH Hoạt động tuần hoàn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375" end="79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719" y="1746025"/>
            <a:ext cx="14173200" cy="6331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5146417" y="1875987"/>
            <a:ext cx="5910943" cy="574766"/>
          </a:xfrm>
          <a:prstGeom prst="rect">
            <a:avLst/>
          </a:prstGeom>
          <a:solidFill>
            <a:srgbClr val="FFCCCC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VIDEO HOẠT ĐỘNG TUẦN HOÀN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05926-FBAC-4AD1-8FDE-7648410F81C9}"/>
              </a:ext>
            </a:extLst>
          </p:cNvPr>
          <p:cNvSpPr txBox="1"/>
          <p:nvPr/>
        </p:nvSpPr>
        <p:spPr>
          <a:xfrm>
            <a:off x="5211494" y="103853"/>
            <a:ext cx="5665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23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2026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64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10158</TotalTime>
  <Words>403</Words>
  <Application>Microsoft Office PowerPoint</Application>
  <PresentationFormat>Custom</PresentationFormat>
  <Paragraphs>47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User</cp:lastModifiedBy>
  <cp:revision>1117</cp:revision>
  <dcterms:created xsi:type="dcterms:W3CDTF">2008-09-09T22:52:10Z</dcterms:created>
  <dcterms:modified xsi:type="dcterms:W3CDTF">2026-02-18T13:40:26Z</dcterms:modified>
</cp:coreProperties>
</file>