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86" r:id="rId5"/>
    <p:sldId id="288" r:id="rId6"/>
    <p:sldId id="289" r:id="rId7"/>
    <p:sldId id="290" r:id="rId8"/>
    <p:sldId id="291"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6" d="100"/>
          <a:sy n="66" d="100"/>
        </p:scale>
        <p:origin x="-451" y="-8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8/23/2022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8/23/2022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p>
        </p:txBody>
      </p:sp>
      <p:sp>
        <p:nvSpPr>
          <p:cNvPr id="10" name="Text Box 14"/>
          <p:cNvSpPr txBox="1">
            <a:spLocks noChangeArrowheads="1"/>
          </p:cNvSpPr>
          <p:nvPr/>
        </p:nvSpPr>
        <p:spPr bwMode="auto">
          <a:xfrm>
            <a:off x="1465777" y="4696471"/>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7: </a:t>
            </a:r>
            <a:r>
              <a:rPr lang="en-US" sz="4400" b="1">
                <a:solidFill>
                  <a:srgbClr val="FF0000"/>
                </a:solidFill>
                <a:latin typeface="Times New Roman" pitchFamily="18" charset="0"/>
                <a:cs typeface="Times New Roman" pitchFamily="18" charset="0"/>
              </a:rPr>
              <a:t>EM KHÁM PHÁ BẢN THÂN </a:t>
            </a: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t1s.com - Kỹ năng tự nhận thức  Bài 2  Khoá 3">
            <a:hlinkClick r:id="" action="ppaction://media"/>
            <a:extLst>
              <a:ext uri="{FF2B5EF4-FFF2-40B4-BE49-F238E27FC236}">
                <a16:creationId xmlns:a16="http://schemas.microsoft.com/office/drawing/2014/main" xmlns="" id="{5893C693-39B8-4982-B9B2-FEF8A9482F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6256000" cy="9144000"/>
          </a:xfrm>
          <a:prstGeom prst="rect">
            <a:avLst/>
          </a:prstGeom>
        </p:spPr>
      </p:pic>
      <p:sp>
        <p:nvSpPr>
          <p:cNvPr id="7" name="Rectangle 6">
            <a:extLst>
              <a:ext uri="{FF2B5EF4-FFF2-40B4-BE49-F238E27FC236}">
                <a16:creationId xmlns:a16="http://schemas.microsoft.com/office/drawing/2014/main" xmlns="" id="{E090F523-DED6-49F5-B39B-188A5BF393F2}"/>
              </a:ext>
            </a:extLst>
          </p:cNvPr>
          <p:cNvSpPr/>
          <p:nvPr/>
        </p:nvSpPr>
        <p:spPr>
          <a:xfrm>
            <a:off x="2609323" y="8077200"/>
            <a:ext cx="10367518" cy="699102"/>
          </a:xfrm>
          <a:prstGeom prst="rect">
            <a:avLst/>
          </a:prstGeom>
          <a:solidFill>
            <a:schemeClr val="bg1"/>
          </a:solidFill>
        </p:spPr>
        <p:txBody>
          <a:bodyPr wrap="none">
            <a:spAutoFit/>
          </a:bodyPr>
          <a:lstStyle/>
          <a:p>
            <a:pPr algn="just">
              <a:lnSpc>
                <a:spcPct val="120000"/>
              </a:lnSpc>
              <a:spcAft>
                <a:spcPts val="0"/>
              </a:spcAft>
            </a:pPr>
            <a:r>
              <a:rPr lang="nl-NL" sz="3600" b="1">
                <a:solidFill>
                  <a:srgbClr val="FF0000"/>
                </a:solidFill>
                <a:latin typeface="Times New Roman" panose="02020603050405020304" pitchFamily="18" charset="0"/>
                <a:ea typeface="Times New Roman" panose="02020603050405020304" pitchFamily="18" charset="0"/>
              </a:rPr>
              <a:t>Chia</a:t>
            </a:r>
            <a:r>
              <a:rPr lang="nl-NL" sz="3200" b="1">
                <a:solidFill>
                  <a:srgbClr val="FF0000"/>
                </a:solidFill>
                <a:latin typeface="Times New Roman" panose="02020603050405020304" pitchFamily="18" charset="0"/>
                <a:ea typeface="Times New Roman" panose="02020603050405020304" pitchFamily="18" charset="0"/>
              </a:rPr>
              <a:t> sẻ về điểm mạnh, điểm yếu của bạn nhỏ trong video.</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39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987218" y="1618020"/>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Bày tỏ ý kiến </a:t>
            </a:r>
          </a:p>
        </p:txBody>
      </p:sp>
      <p:sp>
        <p:nvSpPr>
          <p:cNvPr id="17" name="Rectangle 16">
            <a:extLst>
              <a:ext uri="{FF2B5EF4-FFF2-40B4-BE49-F238E27FC236}">
                <a16:creationId xmlns:a16="http://schemas.microsoft.com/office/drawing/2014/main" xmlns="" id="{29C5D9AA-7A9E-4633-BD50-6C5110419139}"/>
              </a:ext>
            </a:extLst>
          </p:cNvPr>
          <p:cNvSpPr/>
          <p:nvPr/>
        </p:nvSpPr>
        <p:spPr>
          <a:xfrm>
            <a:off x="1091947" y="2230527"/>
            <a:ext cx="14056772" cy="584775"/>
          </a:xfrm>
          <a:prstGeom prst="rect">
            <a:avLst/>
          </a:prstGeom>
        </p:spPr>
        <p:txBody>
          <a:bodyPr wrap="square">
            <a:spAutoFit/>
          </a:bodyPr>
          <a:lstStyle/>
          <a:p>
            <a:r>
              <a:rPr lang="vi-VN" sz="3200" b="1">
                <a:solidFill>
                  <a:srgbClr val="FF0000"/>
                </a:solidFill>
                <a:latin typeface="+mj-lt"/>
              </a:rPr>
              <a:t>Em đồng tình hay không đồng tình với việc làm của bạn nào dưới đây? Vì sao?</a:t>
            </a:r>
          </a:p>
        </p:txBody>
      </p:sp>
      <p:sp>
        <p:nvSpPr>
          <p:cNvPr id="18" name="Rectangle 17">
            <a:extLst>
              <a:ext uri="{FF2B5EF4-FFF2-40B4-BE49-F238E27FC236}">
                <a16:creationId xmlns:a16="http://schemas.microsoft.com/office/drawing/2014/main" xmlns="" id="{486F4F38-8038-4492-A49D-C57CBE77B670}"/>
              </a:ext>
            </a:extLst>
          </p:cNvPr>
          <p:cNvSpPr/>
          <p:nvPr/>
        </p:nvSpPr>
        <p:spPr>
          <a:xfrm>
            <a:off x="1091947" y="2919470"/>
            <a:ext cx="14666372" cy="1077218"/>
          </a:xfrm>
          <a:prstGeom prst="rect">
            <a:avLst/>
          </a:prstGeom>
        </p:spPr>
        <p:txBody>
          <a:bodyPr wrap="square">
            <a:spAutoFit/>
          </a:bodyPr>
          <a:lstStyle/>
          <a:p>
            <a:pPr algn="just">
              <a:spcBef>
                <a:spcPts val="1200"/>
              </a:spcBef>
            </a:pPr>
            <a:r>
              <a:rPr lang="vi-VN" sz="3200" b="1">
                <a:solidFill>
                  <a:srgbClr val="0000FF"/>
                </a:solidFill>
                <a:latin typeface="+mj-lt"/>
              </a:rPr>
              <a:t>a. Cô giáo cần một bạn thay mặt lớp phát biểu trước toàn trường vào giờ chào cờ. Lan xung phong vì biết điểm mạnh của mình là khả năng nói trước đám đông.</a:t>
            </a:r>
          </a:p>
        </p:txBody>
      </p:sp>
      <p:sp>
        <p:nvSpPr>
          <p:cNvPr id="19" name="Rectangle 18">
            <a:extLst>
              <a:ext uri="{FF2B5EF4-FFF2-40B4-BE49-F238E27FC236}">
                <a16:creationId xmlns:a16="http://schemas.microsoft.com/office/drawing/2014/main" xmlns="" id="{5BC6CE20-645F-4A7F-AD7E-19116F9655EE}"/>
              </a:ext>
            </a:extLst>
          </p:cNvPr>
          <p:cNvSpPr/>
          <p:nvPr/>
        </p:nvSpPr>
        <p:spPr>
          <a:xfrm>
            <a:off x="1091947" y="5652252"/>
            <a:ext cx="14513972" cy="1077218"/>
          </a:xfrm>
          <a:prstGeom prst="rect">
            <a:avLst/>
          </a:prstGeom>
        </p:spPr>
        <p:txBody>
          <a:bodyPr wrap="square">
            <a:spAutoFit/>
          </a:bodyPr>
          <a:lstStyle/>
          <a:p>
            <a:pPr lvl="0" algn="just">
              <a:spcBef>
                <a:spcPts val="1200"/>
              </a:spcBef>
            </a:pPr>
            <a:r>
              <a:rPr lang="vi-VN" sz="3200" b="1">
                <a:solidFill>
                  <a:srgbClr val="0000FF"/>
                </a:solidFill>
                <a:latin typeface="Times New Roman" panose="02020603050405020304" pitchFamily="18" charset="0"/>
              </a:rPr>
              <a:t>b. Đạt không tự tin khi gặp người lạ. Mẹ khuyên Đạt nên tham gia câu lạc bộ để mạnh dạn hơn. Đạt từ chối không tham gia.</a:t>
            </a:r>
          </a:p>
        </p:txBody>
      </p:sp>
      <p:sp>
        <p:nvSpPr>
          <p:cNvPr id="20" name="Rectangle 19">
            <a:extLst>
              <a:ext uri="{FF2B5EF4-FFF2-40B4-BE49-F238E27FC236}">
                <a16:creationId xmlns:a16="http://schemas.microsoft.com/office/drawing/2014/main" xmlns="" id="{3AFC4CC6-5C5A-4000-ACAD-05FDCAF43BA3}"/>
              </a:ext>
            </a:extLst>
          </p:cNvPr>
          <p:cNvSpPr/>
          <p:nvPr/>
        </p:nvSpPr>
        <p:spPr>
          <a:xfrm>
            <a:off x="1091947" y="4142506"/>
            <a:ext cx="14818772" cy="1222642"/>
          </a:xfrm>
          <a:prstGeom prst="rect">
            <a:avLst/>
          </a:prstGeom>
        </p:spPr>
        <p:txBody>
          <a:bodyPr wrap="square">
            <a:spAutoFit/>
          </a:bodyPr>
          <a:lstStyle/>
          <a:p>
            <a:pPr>
              <a:lnSpc>
                <a:spcPct val="120000"/>
              </a:lnSpc>
              <a:spcAft>
                <a:spcPts val="0"/>
              </a:spcAft>
            </a:pPr>
            <a:r>
              <a:rPr lang="vi-VN" sz="3200" b="1">
                <a:solidFill>
                  <a:srgbClr val="FF0000"/>
                </a:solidFill>
                <a:latin typeface="Times New Roman" panose="02020603050405020304" pitchFamily="18" charset="0"/>
                <a:ea typeface="Times New Roman" panose="02020603050405020304" pitchFamily="18" charset="0"/>
              </a:rPr>
              <a:t>     </a:t>
            </a:r>
            <a:r>
              <a:rPr lang="nl-NL" sz="3200" b="1">
                <a:solidFill>
                  <a:srgbClr val="FF0000"/>
                </a:solidFill>
                <a:latin typeface="Times New Roman" panose="02020603050405020304" pitchFamily="18" charset="0"/>
                <a:ea typeface="Times New Roman" panose="02020603050405020304" pitchFamily="18" charset="0"/>
              </a:rPr>
              <a:t>Đồng tình với hành động của bạn Lan ở tình huống a vì bạn Lan biết điểm mạnh của mình là nói trước đám đông nên xung phong phát biểu trước toàn trường.</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21" name="Rectangle 20">
            <a:extLst>
              <a:ext uri="{FF2B5EF4-FFF2-40B4-BE49-F238E27FC236}">
                <a16:creationId xmlns:a16="http://schemas.microsoft.com/office/drawing/2014/main" xmlns="" id="{005381CF-FB80-4ADC-9A8F-63BFC150454F}"/>
              </a:ext>
            </a:extLst>
          </p:cNvPr>
          <p:cNvSpPr/>
          <p:nvPr/>
        </p:nvSpPr>
        <p:spPr>
          <a:xfrm>
            <a:off x="1091947" y="6930758"/>
            <a:ext cx="14666372" cy="1222642"/>
          </a:xfrm>
          <a:prstGeom prst="rect">
            <a:avLst/>
          </a:prstGeom>
        </p:spPr>
        <p:txBody>
          <a:bodyPr wrap="square">
            <a:spAutoFit/>
          </a:bodyPr>
          <a:lstStyle/>
          <a:p>
            <a:pPr lvl="0">
              <a:lnSpc>
                <a:spcPct val="120000"/>
              </a:lnSpc>
            </a:pPr>
            <a:r>
              <a:rPr lang="vi-VN" sz="3200" b="1">
                <a:solidFill>
                  <a:srgbClr val="FF0000"/>
                </a:solidFill>
                <a:latin typeface="Times New Roman" panose="02020603050405020304" pitchFamily="18" charset="0"/>
                <a:ea typeface="Times New Roman" panose="02020603050405020304" pitchFamily="18" charset="0"/>
              </a:rPr>
              <a:t>       </a:t>
            </a:r>
            <a:r>
              <a:rPr lang="nl-NL" sz="3200" b="1">
                <a:solidFill>
                  <a:srgbClr val="FF0000"/>
                </a:solidFill>
                <a:latin typeface="Times New Roman" panose="02020603050405020304" pitchFamily="18" charset="0"/>
                <a:ea typeface="Times New Roman" panose="02020603050405020304" pitchFamily="18" charset="0"/>
              </a:rPr>
              <a:t>Không đồng tình với hành động của bạn Đạt ở tình huống b vì bạn Đạt không tham gia câu lạc bộ để khắc phục việc chưa tự tin của mình.</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Xử lí tình huống </a:t>
            </a:r>
          </a:p>
        </p:txBody>
      </p:sp>
      <p:sp>
        <p:nvSpPr>
          <p:cNvPr id="20" name="Rectangle 19">
            <a:extLst>
              <a:ext uri="{FF2B5EF4-FFF2-40B4-BE49-F238E27FC236}">
                <a16:creationId xmlns:a16="http://schemas.microsoft.com/office/drawing/2014/main" xmlns=""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9" name="Cloud 8">
            <a:extLst>
              <a:ext uri="{FF2B5EF4-FFF2-40B4-BE49-F238E27FC236}">
                <a16:creationId xmlns:a16="http://schemas.microsoft.com/office/drawing/2014/main" xmlns="" id="{77E53E1E-092F-4706-8100-A3350E51491A}"/>
              </a:ext>
            </a:extLst>
          </p:cNvPr>
          <p:cNvSpPr/>
          <p:nvPr/>
        </p:nvSpPr>
        <p:spPr>
          <a:xfrm>
            <a:off x="1064106" y="1867275"/>
            <a:ext cx="14067254" cy="4261586"/>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r>
              <a:rPr lang="vi-VN" sz="3600" b="1">
                <a:solidFill>
                  <a:srgbClr val="0000FF"/>
                </a:solidFill>
                <a:latin typeface="Times New Roman" panose="02020603050405020304" pitchFamily="18" charset="0"/>
              </a:rPr>
              <a:t>Tình huống 1: Em và Thành là bạn thân. Trường tổ chức cuộc thi hát. Thành rủ em tham gia cùng. Tuy nhiên, em nghĩ hát lại chính là điểm yếu của mình.</a:t>
            </a:r>
          </a:p>
        </p:txBody>
      </p:sp>
      <p:sp>
        <p:nvSpPr>
          <p:cNvPr id="23" name="Rectangle 22">
            <a:extLst>
              <a:ext uri="{FF2B5EF4-FFF2-40B4-BE49-F238E27FC236}">
                <a16:creationId xmlns:a16="http://schemas.microsoft.com/office/drawing/2014/main" xmlns="" id="{E3495D6A-79F4-44C4-A885-607F9911F1EB}"/>
              </a:ext>
            </a:extLst>
          </p:cNvPr>
          <p:cNvSpPr/>
          <p:nvPr/>
        </p:nvSpPr>
        <p:spPr>
          <a:xfrm>
            <a:off x="2361974" y="7034977"/>
            <a:ext cx="12499304" cy="699102"/>
          </a:xfrm>
          <a:prstGeom prst="rect">
            <a:avLst/>
          </a:prstGeom>
        </p:spPr>
        <p:txBody>
          <a:bodyPr wrap="square">
            <a:spAutoFit/>
          </a:bodyPr>
          <a:lstStyle/>
          <a:p>
            <a:pPr algn="just">
              <a:lnSpc>
                <a:spcPct val="120000"/>
              </a:lnSpc>
              <a:spcAft>
                <a:spcPts val="0"/>
              </a:spcAft>
            </a:pPr>
            <a:r>
              <a:rPr lang="nl-NL" sz="3600" b="1">
                <a:solidFill>
                  <a:srgbClr val="FF0000"/>
                </a:solidFill>
                <a:latin typeface="Times New Roman" panose="02020603050405020304" pitchFamily="18" charset="0"/>
                <a:ea typeface="Times New Roman" panose="02020603050405020304" pitchFamily="18" charset="0"/>
              </a:rPr>
              <a:t>Em sẽ ứng xử như thế nào trong những tình </a:t>
            </a:r>
            <a:r>
              <a:rPr lang="vi-VN" sz="3600" b="1">
                <a:solidFill>
                  <a:srgbClr val="FF0000"/>
                </a:solidFill>
                <a:latin typeface="Times New Roman" panose="02020603050405020304" pitchFamily="18" charset="0"/>
                <a:ea typeface="Times New Roman" panose="02020603050405020304" pitchFamily="18" charset="0"/>
              </a:rPr>
              <a:t>huống trên</a:t>
            </a:r>
            <a:r>
              <a:rPr lang="nl-NL" sz="3600" b="1">
                <a:solidFill>
                  <a:srgbClr val="FF0000"/>
                </a:solidFill>
                <a:latin typeface="Times New Roman" panose="02020603050405020304" pitchFamily="18" charset="0"/>
                <a:ea typeface="Times New Roman" panose="02020603050405020304" pitchFamily="18" charset="0"/>
              </a:rPr>
              <a:t>?</a:t>
            </a:r>
            <a:endParaRPr lang="vi-VN" sz="3600" b="1">
              <a:solidFill>
                <a:srgbClr val="FF0000"/>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xmlns="" id="{7306664C-F644-4FAB-9AAB-15F0B7FEE833}"/>
              </a:ext>
            </a:extLst>
          </p:cNvPr>
          <p:cNvSpPr/>
          <p:nvPr/>
        </p:nvSpPr>
        <p:spPr>
          <a:xfrm>
            <a:off x="1334188" y="6370609"/>
            <a:ext cx="13797172" cy="2391957"/>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ea typeface="Times New Roman" panose="02020603050405020304" pitchFamily="18" charset="0"/>
              </a:rPr>
              <a:t>HS có thể luyện tập thêm cho đến khi tiến bộ sẽ tham gia cùng bạn hoặc có thể giúp bạn phụ họa cho tiết mục.</a:t>
            </a:r>
            <a:endParaRPr lang="vi-VN"/>
          </a:p>
        </p:txBody>
      </p:sp>
    </p:spTree>
    <p:extLst>
      <p:ext uri="{BB962C8B-B14F-4D97-AF65-F5344CB8AC3E}">
        <p14:creationId xmlns:p14="http://schemas.microsoft.com/office/powerpoint/2010/main" val="6516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Xử lí tình huống </a:t>
            </a:r>
          </a:p>
        </p:txBody>
      </p:sp>
      <p:sp>
        <p:nvSpPr>
          <p:cNvPr id="20" name="Rectangle 19">
            <a:extLst>
              <a:ext uri="{FF2B5EF4-FFF2-40B4-BE49-F238E27FC236}">
                <a16:creationId xmlns:a16="http://schemas.microsoft.com/office/drawing/2014/main" xmlns=""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9" name="Cloud 8">
            <a:extLst>
              <a:ext uri="{FF2B5EF4-FFF2-40B4-BE49-F238E27FC236}">
                <a16:creationId xmlns:a16="http://schemas.microsoft.com/office/drawing/2014/main" xmlns="" id="{77E53E1E-092F-4706-8100-A3350E51491A}"/>
              </a:ext>
            </a:extLst>
          </p:cNvPr>
          <p:cNvSpPr/>
          <p:nvPr/>
        </p:nvSpPr>
        <p:spPr>
          <a:xfrm>
            <a:off x="1064106" y="1867275"/>
            <a:ext cx="14067254" cy="4261586"/>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r>
              <a:rPr lang="vi-VN" sz="3600" b="1">
                <a:solidFill>
                  <a:srgbClr val="0000FF"/>
                </a:solidFill>
                <a:latin typeface="Times New Roman" panose="02020603050405020304" pitchFamily="18" charset="0"/>
              </a:rPr>
              <a:t>Tình huống 2: Trường em tổ chức Hội khỏe Phù Đổng. Các bạn động viên em tham gia môn cờ vua, nhưng em lại đá cầu rất tốt.</a:t>
            </a:r>
          </a:p>
        </p:txBody>
      </p:sp>
      <p:sp>
        <p:nvSpPr>
          <p:cNvPr id="23" name="Rectangle 22">
            <a:extLst>
              <a:ext uri="{FF2B5EF4-FFF2-40B4-BE49-F238E27FC236}">
                <a16:creationId xmlns:a16="http://schemas.microsoft.com/office/drawing/2014/main" xmlns="" id="{E3495D6A-79F4-44C4-A885-607F9911F1EB}"/>
              </a:ext>
            </a:extLst>
          </p:cNvPr>
          <p:cNvSpPr/>
          <p:nvPr/>
        </p:nvSpPr>
        <p:spPr>
          <a:xfrm>
            <a:off x="2001716" y="6905566"/>
            <a:ext cx="12499304" cy="699102"/>
          </a:xfrm>
          <a:prstGeom prst="rect">
            <a:avLst/>
          </a:prstGeom>
        </p:spPr>
        <p:txBody>
          <a:bodyPr wrap="square">
            <a:spAutoFit/>
          </a:bodyPr>
          <a:lstStyle/>
          <a:p>
            <a:pPr algn="just">
              <a:lnSpc>
                <a:spcPct val="120000"/>
              </a:lnSpc>
              <a:spcAft>
                <a:spcPts val="0"/>
              </a:spcAft>
            </a:pPr>
            <a:r>
              <a:rPr lang="nl-NL" sz="3600" b="1">
                <a:solidFill>
                  <a:srgbClr val="FF0000"/>
                </a:solidFill>
                <a:latin typeface="Times New Roman" panose="02020603050405020304" pitchFamily="18" charset="0"/>
                <a:ea typeface="Times New Roman" panose="02020603050405020304" pitchFamily="18" charset="0"/>
              </a:rPr>
              <a:t>Em sẽ ứng xử như thế nào trong những tình </a:t>
            </a:r>
            <a:r>
              <a:rPr lang="vi-VN" sz="3600" b="1">
                <a:solidFill>
                  <a:srgbClr val="FF0000"/>
                </a:solidFill>
                <a:latin typeface="Times New Roman" panose="02020603050405020304" pitchFamily="18" charset="0"/>
                <a:ea typeface="Times New Roman" panose="02020603050405020304" pitchFamily="18" charset="0"/>
              </a:rPr>
              <a:t>huống trên</a:t>
            </a:r>
            <a:r>
              <a:rPr lang="nl-NL" sz="3600" b="1">
                <a:solidFill>
                  <a:srgbClr val="FF0000"/>
                </a:solidFill>
                <a:latin typeface="Times New Roman" panose="02020603050405020304" pitchFamily="18" charset="0"/>
                <a:ea typeface="Times New Roman" panose="02020603050405020304" pitchFamily="18" charset="0"/>
              </a:rPr>
              <a:t>?</a:t>
            </a:r>
            <a:endParaRPr lang="vi-VN" sz="3600" b="1">
              <a:solidFill>
                <a:srgbClr val="FF0000"/>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xmlns="" id="{7306664C-F644-4FAB-9AAB-15F0B7FEE833}"/>
              </a:ext>
            </a:extLst>
          </p:cNvPr>
          <p:cNvSpPr/>
          <p:nvPr/>
        </p:nvSpPr>
        <p:spPr>
          <a:xfrm>
            <a:off x="1005265" y="6370609"/>
            <a:ext cx="13797172" cy="2391957"/>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FF0000"/>
                </a:solidFill>
                <a:latin typeface="Times New Roman" panose="02020603050405020304" pitchFamily="18" charset="0"/>
                <a:ea typeface="Times New Roman" panose="02020603050405020304" pitchFamily="18" charset="0"/>
              </a:rPr>
              <a:t>HS lựa chọn thi đấu đá cầu theo thế mạnh và sẽ cổ vũ các bạn tham gia thi cờ vua.</a:t>
            </a:r>
            <a:endParaRPr lang="vi-VN"/>
          </a:p>
        </p:txBody>
      </p:sp>
    </p:spTree>
    <p:extLst>
      <p:ext uri="{BB962C8B-B14F-4D97-AF65-F5344CB8AC3E}">
        <p14:creationId xmlns:p14="http://schemas.microsoft.com/office/powerpoint/2010/main" val="61827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23693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3. Đóng vai</a:t>
            </a:r>
          </a:p>
        </p:txBody>
      </p:sp>
      <p:sp>
        <p:nvSpPr>
          <p:cNvPr id="20" name="Rectangle 19">
            <a:extLst>
              <a:ext uri="{FF2B5EF4-FFF2-40B4-BE49-F238E27FC236}">
                <a16:creationId xmlns:a16="http://schemas.microsoft.com/office/drawing/2014/main" xmlns=""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xmlns="" id="{25AFA4D0-7698-4FDB-9A26-0A52712752E5}"/>
              </a:ext>
            </a:extLst>
          </p:cNvPr>
          <p:cNvSpPr/>
          <p:nvPr/>
        </p:nvSpPr>
        <p:spPr>
          <a:xfrm>
            <a:off x="1005265" y="2238508"/>
            <a:ext cx="15070151" cy="584775"/>
          </a:xfrm>
          <a:prstGeom prst="rect">
            <a:avLst/>
          </a:prstGeom>
        </p:spPr>
        <p:txBody>
          <a:bodyPr wrap="none">
            <a:spAutoFit/>
          </a:bodyPr>
          <a:lstStyle/>
          <a:p>
            <a:r>
              <a:rPr lang="vi-VN" sz="3200" b="1" i="1">
                <a:solidFill>
                  <a:srgbClr val="0000FF"/>
                </a:solidFill>
                <a:latin typeface="Times New Roman" panose="02020603050405020304" pitchFamily="18" charset="0"/>
                <a:ea typeface="Times New Roman" panose="02020603050405020304" pitchFamily="18" charset="0"/>
              </a:rPr>
              <a:t>Em hãy đ</a:t>
            </a:r>
            <a:r>
              <a:rPr lang="nl-NL" sz="3200" b="1" i="1">
                <a:solidFill>
                  <a:srgbClr val="0000FF"/>
                </a:solidFill>
                <a:latin typeface="Times New Roman" panose="02020603050405020304" pitchFamily="18" charset="0"/>
                <a:ea typeface="Times New Roman" panose="02020603050405020304" pitchFamily="18" charset="0"/>
              </a:rPr>
              <a:t>óng vai phóng viên nhí phỏng vấn điểm mạnh và điểm yếu của em và của bạn.</a:t>
            </a:r>
            <a:endParaRPr lang="vi-VN" sz="3200">
              <a:solidFill>
                <a:srgbClr val="0000FF"/>
              </a:solidFill>
            </a:endParaRPr>
          </a:p>
        </p:txBody>
      </p:sp>
      <p:pic>
        <p:nvPicPr>
          <p:cNvPr id="12" name="Picture 11">
            <a:extLst>
              <a:ext uri="{FF2B5EF4-FFF2-40B4-BE49-F238E27FC236}">
                <a16:creationId xmlns:a16="http://schemas.microsoft.com/office/drawing/2014/main" xmlns="" id="{986F0C9C-9785-4B77-A0EB-2F3EC7DD1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19" y="3124200"/>
            <a:ext cx="8965923" cy="5458665"/>
          </a:xfrm>
          <a:prstGeom prst="rect">
            <a:avLst/>
          </a:prstGeom>
        </p:spPr>
      </p:pic>
      <p:sp>
        <p:nvSpPr>
          <p:cNvPr id="13" name="Rectangle 12">
            <a:extLst>
              <a:ext uri="{FF2B5EF4-FFF2-40B4-BE49-F238E27FC236}">
                <a16:creationId xmlns:a16="http://schemas.microsoft.com/office/drawing/2014/main" xmlns="" id="{FED04E24-4AAA-4A4C-B663-6B0326727603}"/>
              </a:ext>
            </a:extLst>
          </p:cNvPr>
          <p:cNvSpPr/>
          <p:nvPr/>
        </p:nvSpPr>
        <p:spPr>
          <a:xfrm>
            <a:off x="10271919" y="4294710"/>
            <a:ext cx="5364956" cy="2062103"/>
          </a:xfrm>
          <a:prstGeom prst="rect">
            <a:avLst/>
          </a:prstGeom>
        </p:spPr>
        <p:txBody>
          <a:bodyPr wrap="square">
            <a:spAutoFit/>
          </a:bodyPr>
          <a:lstStyle/>
          <a:p>
            <a:pPr algn="just"/>
            <a:r>
              <a:rPr lang="vi-VN" sz="3200" b="1">
                <a:solidFill>
                  <a:srgbClr val="FF0000"/>
                </a:solidFill>
                <a:latin typeface="+mj-lt"/>
              </a:rPr>
              <a:t>- Điểm mạnh của bạn là gì?</a:t>
            </a:r>
          </a:p>
          <a:p>
            <a:pPr algn="just"/>
            <a:endParaRPr lang="vi-VN" sz="3200" b="1">
              <a:solidFill>
                <a:srgbClr val="FF0000"/>
              </a:solidFill>
              <a:latin typeface="+mj-lt"/>
            </a:endParaRPr>
          </a:p>
          <a:p>
            <a:pPr algn="just"/>
            <a:r>
              <a:rPr lang="vi-VN" sz="3200" b="1">
                <a:solidFill>
                  <a:srgbClr val="FF0000"/>
                </a:solidFill>
                <a:latin typeface="+mj-lt"/>
              </a:rPr>
              <a:t>- Đâu là điều bạn cần cố gắng?</a:t>
            </a:r>
          </a:p>
        </p:txBody>
      </p:sp>
    </p:spTree>
    <p:extLst>
      <p:ext uri="{BB962C8B-B14F-4D97-AF65-F5344CB8AC3E}">
        <p14:creationId xmlns:p14="http://schemas.microsoft.com/office/powerpoint/2010/main" val="203223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23693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3. Đóng vai</a:t>
            </a:r>
          </a:p>
        </p:txBody>
      </p:sp>
      <p:sp>
        <p:nvSpPr>
          <p:cNvPr id="20" name="Rectangle 19">
            <a:extLst>
              <a:ext uri="{FF2B5EF4-FFF2-40B4-BE49-F238E27FC236}">
                <a16:creationId xmlns:a16="http://schemas.microsoft.com/office/drawing/2014/main" xmlns=""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xmlns="" id="{25AFA4D0-7698-4FDB-9A26-0A52712752E5}"/>
              </a:ext>
            </a:extLst>
          </p:cNvPr>
          <p:cNvSpPr/>
          <p:nvPr/>
        </p:nvSpPr>
        <p:spPr>
          <a:xfrm>
            <a:off x="1005265" y="2147193"/>
            <a:ext cx="14631610" cy="1077218"/>
          </a:xfrm>
          <a:prstGeom prst="rect">
            <a:avLst/>
          </a:prstGeom>
        </p:spPr>
        <p:txBody>
          <a:bodyPr wrap="square">
            <a:spAutoFit/>
          </a:bodyPr>
          <a:lstStyle/>
          <a:p>
            <a:pPr algn="just"/>
            <a:r>
              <a:rPr lang="vi-VN" sz="3200" b="1" i="1">
                <a:solidFill>
                  <a:srgbClr val="0000FF"/>
                </a:solidFill>
                <a:latin typeface="Times New Roman" panose="02020603050405020304" pitchFamily="18" charset="0"/>
                <a:ea typeface="Times New Roman" panose="02020603050405020304" pitchFamily="18" charset="0"/>
              </a:rPr>
              <a:t>     Chia sẻ với bạn những hoạt động em có thể tham gia phù hợp với điểm mạnh và điểm yếu của em.</a:t>
            </a:r>
            <a:endParaRPr lang="vi-VN" sz="3200">
              <a:solidFill>
                <a:srgbClr val="0000FF"/>
              </a:solidFill>
            </a:endParaRPr>
          </a:p>
        </p:txBody>
      </p:sp>
      <p:pic>
        <p:nvPicPr>
          <p:cNvPr id="10" name="Picture 9">
            <a:extLst>
              <a:ext uri="{FF2B5EF4-FFF2-40B4-BE49-F238E27FC236}">
                <a16:creationId xmlns:a16="http://schemas.microsoft.com/office/drawing/2014/main" xmlns="" id="{7E11ADFF-9F9E-4F32-B104-19FBAAEBC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919" y="3428323"/>
            <a:ext cx="13563600" cy="5486400"/>
          </a:xfrm>
          <a:prstGeom prst="rect">
            <a:avLst/>
          </a:prstGeom>
        </p:spPr>
      </p:pic>
    </p:spTree>
    <p:extLst>
      <p:ext uri="{BB962C8B-B14F-4D97-AF65-F5344CB8AC3E}">
        <p14:creationId xmlns:p14="http://schemas.microsoft.com/office/powerpoint/2010/main" val="28422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33563" y="-35881"/>
            <a:ext cx="8610600" cy="1801065"/>
            <a:chOff x="3677714" y="0"/>
            <a:chExt cx="8610600" cy="1801065"/>
          </a:xfrm>
        </p:grpSpPr>
        <p:grpSp>
          <p:nvGrpSpPr>
            <p:cNvPr id="2" name="Group 1"/>
            <p:cNvGrpSpPr/>
            <p:nvPr/>
          </p:nvGrpSpPr>
          <p:grpSpPr>
            <a:xfrm>
              <a:off x="5236910" y="0"/>
              <a:ext cx="5492209" cy="993221"/>
              <a:chOff x="4539228" y="172432"/>
              <a:chExt cx="5399539" cy="993221"/>
            </a:xfrm>
          </p:grpSpPr>
          <p:grpSp>
            <p:nvGrpSpPr>
              <p:cNvPr id="3" name="Group 2"/>
              <p:cNvGrpSpPr/>
              <p:nvPr/>
            </p:nvGrpSpPr>
            <p:grpSpPr>
              <a:xfrm>
                <a:off x="4539228" y="172432"/>
                <a:ext cx="5399539" cy="993221"/>
                <a:chOff x="4539228" y="172432"/>
                <a:chExt cx="5399539" cy="993221"/>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04674" y="703988"/>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677714" y="1286642"/>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20" name="Rectangle 19">
            <a:extLst>
              <a:ext uri="{FF2B5EF4-FFF2-40B4-BE49-F238E27FC236}">
                <a16:creationId xmlns:a16="http://schemas.microsoft.com/office/drawing/2014/main" xmlns=""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pic>
        <p:nvPicPr>
          <p:cNvPr id="13" name="Picture 12">
            <a:extLst>
              <a:ext uri="{FF2B5EF4-FFF2-40B4-BE49-F238E27FC236}">
                <a16:creationId xmlns:a16="http://schemas.microsoft.com/office/drawing/2014/main" xmlns="" id="{3711808D-DE17-4C5A-8CE7-7B8BCAB09B6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27919" y="1981200"/>
            <a:ext cx="13566103" cy="5715524"/>
          </a:xfrm>
          <a:prstGeom prst="rect">
            <a:avLst/>
          </a:prstGeom>
        </p:spPr>
      </p:pic>
    </p:spTree>
    <p:extLst>
      <p:ext uri="{BB962C8B-B14F-4D97-AF65-F5344CB8AC3E}">
        <p14:creationId xmlns:p14="http://schemas.microsoft.com/office/powerpoint/2010/main" val="69671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1255</TotalTime>
  <Words>578</Words>
  <Application>Microsoft Office PowerPoint</Application>
  <PresentationFormat>Custom</PresentationFormat>
  <Paragraphs>53</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332</cp:revision>
  <dcterms:created xsi:type="dcterms:W3CDTF">2022-07-10T01:37:20Z</dcterms:created>
  <dcterms:modified xsi:type="dcterms:W3CDTF">2022-08-23T12:48:25Z</dcterms:modified>
</cp:coreProperties>
</file>