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27" r:id="rId2"/>
    <p:sldId id="407" r:id="rId3"/>
    <p:sldId id="408" r:id="rId4"/>
    <p:sldId id="444" r:id="rId5"/>
    <p:sldId id="445" r:id="rId6"/>
    <p:sldId id="441" r:id="rId7"/>
    <p:sldId id="442" r:id="rId8"/>
    <p:sldId id="443" r:id="rId9"/>
    <p:sldId id="340" r:id="rId10"/>
  </p:sldIdLst>
  <p:sldSz cx="16276638" cy="9144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3399"/>
    <a:srgbClr val="FF0066"/>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83" d="100"/>
          <a:sy n="83" d="100"/>
        </p:scale>
        <p:origin x="426"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9</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6.jpeg"/><Relationship Id="rId3" Type="http://schemas.openxmlformats.org/officeDocument/2006/relationships/image" Target="../media/image9.jpeg"/><Relationship Id="rId7" Type="http://schemas.openxmlformats.org/officeDocument/2006/relationships/image" Target="../media/image12.jpeg"/><Relationship Id="rId12" Type="http://schemas.openxmlformats.org/officeDocument/2006/relationships/hyperlink" Target="Khoi%20dong/Cau%203.pptx" TargetMode="External"/><Relationship Id="rId2" Type="http://schemas.openxmlformats.org/officeDocument/2006/relationships/hyperlink" Target="Khoi%20dong/Cau%204.pptx" TargetMode="Externa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image" Target="../media/image14.jpg"/><Relationship Id="rId4" Type="http://schemas.openxmlformats.org/officeDocument/2006/relationships/hyperlink" Target="Khoi%20dong/Cau%202.pptx" TargetMode="External"/><Relationship Id="rId9" Type="http://schemas.openxmlformats.org/officeDocument/2006/relationships/hyperlink" Target="Khoi%20dong/Cau%201.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6096000"/>
            <a:ext cx="1532049"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280319" y="3886200"/>
            <a:ext cx="13639800"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NGHE – KỂ: KHO BÁU</a:t>
            </a:r>
          </a:p>
        </p:txBody>
      </p:sp>
      <p:sp>
        <p:nvSpPr>
          <p:cNvPr id="2059" name="Text Box 17"/>
          <p:cNvSpPr txBox="1">
            <a:spLocks noChangeArrowheads="1"/>
          </p:cNvSpPr>
          <p:nvPr/>
        </p:nvSpPr>
        <p:spPr bwMode="auto">
          <a:xfrm>
            <a:off x="2480250" y="19050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3337719"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176" y="5570585"/>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36385" y="6183135"/>
            <a:ext cx="1086631" cy="7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021183" y="5670136"/>
            <a:ext cx="3552194" cy="253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24" name="Picture 23">
            <a:hlinkClick r:id="rId2"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8657" t="11890" r="4799" b="5149"/>
          <a:stretch/>
        </p:blipFill>
        <p:spPr>
          <a:xfrm>
            <a:off x="1869597" y="5853451"/>
            <a:ext cx="2039906" cy="1690349"/>
          </a:xfrm>
          <a:prstGeom prst="rect">
            <a:avLst/>
          </a:prstGeom>
        </p:spPr>
      </p:pic>
      <p:pic>
        <p:nvPicPr>
          <p:cNvPr id="25" name="Picture 24">
            <a:hlinkClick r:id="rId4" action="ppaction://hlinkpres?slideindex=1&amp;slidetitle="/>
          </p:cNvPr>
          <p:cNvPicPr>
            <a:picLocks noChangeAspect="1"/>
          </p:cNvPicPr>
          <p:nvPr/>
        </p:nvPicPr>
        <p:blipFill rotWithShape="1">
          <a:blip r:embed="rId5" cstate="print">
            <a:extLst>
              <a:ext uri="{28A0092B-C50C-407E-A947-70E740481C1C}">
                <a14:useLocalDpi xmlns:a14="http://schemas.microsoft.com/office/drawing/2010/main" val="0"/>
              </a:ext>
            </a:extLst>
          </a:blip>
          <a:srcRect l="4672" r="5705"/>
          <a:stretch/>
        </p:blipFill>
        <p:spPr>
          <a:xfrm>
            <a:off x="12710319" y="2304172"/>
            <a:ext cx="1982829" cy="1582028"/>
          </a:xfrm>
          <a:prstGeom prst="rect">
            <a:avLst/>
          </a:prstGeom>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76578" y="2304172"/>
            <a:ext cx="1986642" cy="1582028"/>
          </a:xfrm>
          <a:prstGeom prst="rect">
            <a:avLst/>
          </a:prstGeom>
        </p:spPr>
      </p:pic>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2543" y="2337885"/>
            <a:ext cx="1952652" cy="1559862"/>
          </a:xfrm>
          <a:prstGeom prst="rect">
            <a:avLst/>
          </a:prstGeom>
        </p:spPr>
      </p:pic>
      <p:pic>
        <p:nvPicPr>
          <p:cNvPr id="42" name="Picture 41"/>
          <p:cNvPicPr>
            <a:picLocks noChangeAspect="1"/>
          </p:cNvPicPr>
          <p:nvPr/>
        </p:nvPicPr>
        <p:blipFill rotWithShape="1">
          <a:blip r:embed="rId8" cstate="print">
            <a:extLst>
              <a:ext uri="{28A0092B-C50C-407E-A947-70E740481C1C}">
                <a14:useLocalDpi xmlns:a14="http://schemas.microsoft.com/office/drawing/2010/main" val="0"/>
              </a:ext>
            </a:extLst>
          </a:blip>
          <a:srcRect l="5450" r="14339"/>
          <a:stretch/>
        </p:blipFill>
        <p:spPr>
          <a:xfrm>
            <a:off x="1966119" y="2362201"/>
            <a:ext cx="1997760" cy="1539088"/>
          </a:xfrm>
          <a:prstGeom prst="rect">
            <a:avLst/>
          </a:prstGeom>
        </p:spPr>
      </p:pic>
      <p:pic>
        <p:nvPicPr>
          <p:cNvPr id="43" name="Picture 42">
            <a:hlinkClick r:id="rId9" action="ppaction://hlinkpres?slideindex=1&amp;slidetitle="/>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04882" y="5894987"/>
            <a:ext cx="1970313" cy="1454879"/>
          </a:xfrm>
          <a:prstGeom prst="rect">
            <a:avLst/>
          </a:prstGeom>
        </p:spPr>
      </p:pic>
      <p:sp>
        <p:nvSpPr>
          <p:cNvPr id="44" name="Text Box 14"/>
          <p:cNvSpPr txBox="1">
            <a:spLocks noChangeArrowheads="1"/>
          </p:cNvSpPr>
          <p:nvPr/>
        </p:nvSpPr>
        <p:spPr bwMode="auto">
          <a:xfrm>
            <a:off x="4107913" y="1267466"/>
            <a:ext cx="813831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TRÒ CHƠI: HÁI QUẢ MIỀN TÂY</a:t>
            </a:r>
          </a:p>
        </p:txBody>
      </p:sp>
      <p:sp>
        <p:nvSpPr>
          <p:cNvPr id="45" name="Rectangle 44"/>
          <p:cNvSpPr/>
          <p:nvPr/>
        </p:nvSpPr>
        <p:spPr>
          <a:xfrm>
            <a:off x="1898950" y="4121364"/>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măng cụt</a:t>
            </a:r>
          </a:p>
        </p:txBody>
      </p:sp>
      <p:sp>
        <p:nvSpPr>
          <p:cNvPr id="46" name="Rectangle 45"/>
          <p:cNvSpPr/>
          <p:nvPr/>
        </p:nvSpPr>
        <p:spPr>
          <a:xfrm>
            <a:off x="5647567" y="4121364"/>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Bưởi</a:t>
            </a:r>
          </a:p>
        </p:txBody>
      </p:sp>
      <p:sp>
        <p:nvSpPr>
          <p:cNvPr id="47" name="Rectangle 46"/>
          <p:cNvSpPr/>
          <p:nvPr/>
        </p:nvSpPr>
        <p:spPr>
          <a:xfrm>
            <a:off x="9162928" y="4139625"/>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Sầu riêng</a:t>
            </a:r>
          </a:p>
        </p:txBody>
      </p:sp>
      <p:sp>
        <p:nvSpPr>
          <p:cNvPr id="48" name="Rectangle 47"/>
          <p:cNvSpPr/>
          <p:nvPr/>
        </p:nvSpPr>
        <p:spPr>
          <a:xfrm>
            <a:off x="12727322" y="4139625"/>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Xoài</a:t>
            </a:r>
          </a:p>
        </p:txBody>
      </p:sp>
      <p:sp>
        <p:nvSpPr>
          <p:cNvPr id="49" name="Rectangle 48"/>
          <p:cNvSpPr/>
          <p:nvPr/>
        </p:nvSpPr>
        <p:spPr>
          <a:xfrm>
            <a:off x="1644759" y="7702764"/>
            <a:ext cx="245496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Chôm chôm</a:t>
            </a:r>
          </a:p>
        </p:txBody>
      </p:sp>
      <p:sp>
        <p:nvSpPr>
          <p:cNvPr id="50" name="Rectangle 49"/>
          <p:cNvSpPr/>
          <p:nvPr/>
        </p:nvSpPr>
        <p:spPr>
          <a:xfrm>
            <a:off x="5638536" y="7702764"/>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Na</a:t>
            </a:r>
          </a:p>
        </p:txBody>
      </p:sp>
      <p:sp>
        <p:nvSpPr>
          <p:cNvPr id="51" name="Rectangle 50"/>
          <p:cNvSpPr/>
          <p:nvPr/>
        </p:nvSpPr>
        <p:spPr>
          <a:xfrm>
            <a:off x="9205119" y="7710188"/>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Bình bát</a:t>
            </a:r>
          </a:p>
        </p:txBody>
      </p:sp>
      <p:sp>
        <p:nvSpPr>
          <p:cNvPr id="52" name="Rectangle 51"/>
          <p:cNvSpPr/>
          <p:nvPr/>
        </p:nvSpPr>
        <p:spPr>
          <a:xfrm>
            <a:off x="12938919" y="7721025"/>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Trái trâm</a:t>
            </a:r>
          </a:p>
        </p:txBody>
      </p:sp>
      <p:pic>
        <p:nvPicPr>
          <p:cNvPr id="53" name="Picture 2" descr="Qủa bình bá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76578" y="5797631"/>
            <a:ext cx="1986642" cy="154163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Trái  trâm">
            <a:hlinkClick r:id="rId12" action="ppaction://hlinkpres?slideindex=1&amp;slidetitle="/>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883546" y="5811835"/>
            <a:ext cx="2036573" cy="15274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2"/>
                                        </p:tgtEl>
                                        <p:attrNameLst>
                                          <p:attrName>r</p:attrName>
                                        </p:attrNameLst>
                                      </p:cBhvr>
                                    </p:animRot>
                                    <p:animRot by="-240000">
                                      <p:cBhvr>
                                        <p:cTn id="7" dur="200" fill="hold">
                                          <p:stCondLst>
                                            <p:cond delay="200"/>
                                          </p:stCondLst>
                                        </p:cTn>
                                        <p:tgtEl>
                                          <p:spTgt spid="42"/>
                                        </p:tgtEl>
                                        <p:attrNameLst>
                                          <p:attrName>r</p:attrName>
                                        </p:attrNameLst>
                                      </p:cBhvr>
                                    </p:animRot>
                                    <p:animRot by="240000">
                                      <p:cBhvr>
                                        <p:cTn id="8" dur="200" fill="hold">
                                          <p:stCondLst>
                                            <p:cond delay="400"/>
                                          </p:stCondLst>
                                        </p:cTn>
                                        <p:tgtEl>
                                          <p:spTgt spid="42"/>
                                        </p:tgtEl>
                                        <p:attrNameLst>
                                          <p:attrName>r</p:attrName>
                                        </p:attrNameLst>
                                      </p:cBhvr>
                                    </p:animRot>
                                    <p:animRot by="-240000">
                                      <p:cBhvr>
                                        <p:cTn id="9" dur="200" fill="hold">
                                          <p:stCondLst>
                                            <p:cond delay="600"/>
                                          </p:stCondLst>
                                        </p:cTn>
                                        <p:tgtEl>
                                          <p:spTgt spid="42"/>
                                        </p:tgtEl>
                                        <p:attrNameLst>
                                          <p:attrName>r</p:attrName>
                                        </p:attrNameLst>
                                      </p:cBhvr>
                                    </p:animRot>
                                    <p:animRot by="120000">
                                      <p:cBhvr>
                                        <p:cTn id="10" dur="200" fill="hold">
                                          <p:stCondLst>
                                            <p:cond delay="800"/>
                                          </p:stCondLst>
                                        </p:cTn>
                                        <p:tgtEl>
                                          <p:spTgt spid="42"/>
                                        </p:tgtEl>
                                        <p:attrNameLst>
                                          <p:attrName>r</p:attrName>
                                        </p:attrNameLst>
                                      </p:cBhvr>
                                    </p:animRo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41"/>
                                        </p:tgtEl>
                                        <p:attrNameLst>
                                          <p:attrName>r</p:attrName>
                                        </p:attrNameLst>
                                      </p:cBhvr>
                                    </p:animRot>
                                    <p:animRot by="-240000">
                                      <p:cBhvr>
                                        <p:cTn id="14" dur="200" fill="hold">
                                          <p:stCondLst>
                                            <p:cond delay="200"/>
                                          </p:stCondLst>
                                        </p:cTn>
                                        <p:tgtEl>
                                          <p:spTgt spid="41"/>
                                        </p:tgtEl>
                                        <p:attrNameLst>
                                          <p:attrName>r</p:attrName>
                                        </p:attrNameLst>
                                      </p:cBhvr>
                                    </p:animRot>
                                    <p:animRot by="240000">
                                      <p:cBhvr>
                                        <p:cTn id="15" dur="200" fill="hold">
                                          <p:stCondLst>
                                            <p:cond delay="400"/>
                                          </p:stCondLst>
                                        </p:cTn>
                                        <p:tgtEl>
                                          <p:spTgt spid="41"/>
                                        </p:tgtEl>
                                        <p:attrNameLst>
                                          <p:attrName>r</p:attrName>
                                        </p:attrNameLst>
                                      </p:cBhvr>
                                    </p:animRot>
                                    <p:animRot by="-240000">
                                      <p:cBhvr>
                                        <p:cTn id="16" dur="200" fill="hold">
                                          <p:stCondLst>
                                            <p:cond delay="600"/>
                                          </p:stCondLst>
                                        </p:cTn>
                                        <p:tgtEl>
                                          <p:spTgt spid="41"/>
                                        </p:tgtEl>
                                        <p:attrNameLst>
                                          <p:attrName>r</p:attrName>
                                        </p:attrNameLst>
                                      </p:cBhvr>
                                    </p:animRot>
                                    <p:animRot by="120000">
                                      <p:cBhvr>
                                        <p:cTn id="17" dur="200" fill="hold">
                                          <p:stCondLst>
                                            <p:cond delay="800"/>
                                          </p:stCondLst>
                                        </p:cTn>
                                        <p:tgtEl>
                                          <p:spTgt spid="41"/>
                                        </p:tgtEl>
                                        <p:attrNameLst>
                                          <p:attrName>r</p:attrName>
                                        </p:attrNameLst>
                                      </p:cBhvr>
                                    </p:animRot>
                                  </p:childTnLst>
                                </p:cTn>
                              </p:par>
                            </p:childTnLst>
                          </p:cTn>
                        </p:par>
                        <p:par>
                          <p:cTn id="18" fill="hold">
                            <p:stCondLst>
                              <p:cond delay="2000"/>
                            </p:stCondLst>
                            <p:childTnLst>
                              <p:par>
                                <p:cTn id="19" presetID="32" presetClass="emph" presetSubtype="0" fill="hold" nodeType="afterEffect">
                                  <p:stCondLst>
                                    <p:cond delay="0"/>
                                  </p:stCondLst>
                                  <p:childTnLst>
                                    <p:animRot by="120000">
                                      <p:cBhvr>
                                        <p:cTn id="20" dur="100" fill="hold">
                                          <p:stCondLst>
                                            <p:cond delay="0"/>
                                          </p:stCondLst>
                                        </p:cTn>
                                        <p:tgtEl>
                                          <p:spTgt spid="40"/>
                                        </p:tgtEl>
                                        <p:attrNameLst>
                                          <p:attrName>r</p:attrName>
                                        </p:attrNameLst>
                                      </p:cBhvr>
                                    </p:animRot>
                                    <p:animRot by="-240000">
                                      <p:cBhvr>
                                        <p:cTn id="21" dur="200" fill="hold">
                                          <p:stCondLst>
                                            <p:cond delay="200"/>
                                          </p:stCondLst>
                                        </p:cTn>
                                        <p:tgtEl>
                                          <p:spTgt spid="40"/>
                                        </p:tgtEl>
                                        <p:attrNameLst>
                                          <p:attrName>r</p:attrName>
                                        </p:attrNameLst>
                                      </p:cBhvr>
                                    </p:animRot>
                                    <p:animRot by="240000">
                                      <p:cBhvr>
                                        <p:cTn id="22" dur="200" fill="hold">
                                          <p:stCondLst>
                                            <p:cond delay="400"/>
                                          </p:stCondLst>
                                        </p:cTn>
                                        <p:tgtEl>
                                          <p:spTgt spid="40"/>
                                        </p:tgtEl>
                                        <p:attrNameLst>
                                          <p:attrName>r</p:attrName>
                                        </p:attrNameLst>
                                      </p:cBhvr>
                                    </p:animRot>
                                    <p:animRot by="-240000">
                                      <p:cBhvr>
                                        <p:cTn id="23" dur="200" fill="hold">
                                          <p:stCondLst>
                                            <p:cond delay="600"/>
                                          </p:stCondLst>
                                        </p:cTn>
                                        <p:tgtEl>
                                          <p:spTgt spid="40"/>
                                        </p:tgtEl>
                                        <p:attrNameLst>
                                          <p:attrName>r</p:attrName>
                                        </p:attrNameLst>
                                      </p:cBhvr>
                                    </p:animRot>
                                    <p:animRot by="120000">
                                      <p:cBhvr>
                                        <p:cTn id="24" dur="200" fill="hold">
                                          <p:stCondLst>
                                            <p:cond delay="800"/>
                                          </p:stCondLst>
                                        </p:cTn>
                                        <p:tgtEl>
                                          <p:spTgt spid="40"/>
                                        </p:tgtEl>
                                        <p:attrNameLst>
                                          <p:attrName>r</p:attrName>
                                        </p:attrNameLst>
                                      </p:cBhvr>
                                    </p:animRot>
                                  </p:childTnLst>
                                </p:cTn>
                              </p:par>
                            </p:childTnLst>
                          </p:cTn>
                        </p:par>
                        <p:par>
                          <p:cTn id="25" fill="hold">
                            <p:stCondLst>
                              <p:cond delay="3000"/>
                            </p:stCondLst>
                            <p:childTnLst>
                              <p:par>
                                <p:cTn id="26" presetID="32" presetClass="emph" presetSubtype="0" fill="hold" nodeType="afterEffect">
                                  <p:stCondLst>
                                    <p:cond delay="0"/>
                                  </p:stCondLst>
                                  <p:childTnLst>
                                    <p:animRot by="120000">
                                      <p:cBhvr>
                                        <p:cTn id="27" dur="100" fill="hold">
                                          <p:stCondLst>
                                            <p:cond delay="0"/>
                                          </p:stCondLst>
                                        </p:cTn>
                                        <p:tgtEl>
                                          <p:spTgt spid="25"/>
                                        </p:tgtEl>
                                        <p:attrNameLst>
                                          <p:attrName>r</p:attrName>
                                        </p:attrNameLst>
                                      </p:cBhvr>
                                    </p:animRot>
                                    <p:animRot by="-240000">
                                      <p:cBhvr>
                                        <p:cTn id="28" dur="200" fill="hold">
                                          <p:stCondLst>
                                            <p:cond delay="200"/>
                                          </p:stCondLst>
                                        </p:cTn>
                                        <p:tgtEl>
                                          <p:spTgt spid="25"/>
                                        </p:tgtEl>
                                        <p:attrNameLst>
                                          <p:attrName>r</p:attrName>
                                        </p:attrNameLst>
                                      </p:cBhvr>
                                    </p:animRot>
                                    <p:animRot by="240000">
                                      <p:cBhvr>
                                        <p:cTn id="29" dur="200" fill="hold">
                                          <p:stCondLst>
                                            <p:cond delay="400"/>
                                          </p:stCondLst>
                                        </p:cTn>
                                        <p:tgtEl>
                                          <p:spTgt spid="25"/>
                                        </p:tgtEl>
                                        <p:attrNameLst>
                                          <p:attrName>r</p:attrName>
                                        </p:attrNameLst>
                                      </p:cBhvr>
                                    </p:animRot>
                                    <p:animRot by="-240000">
                                      <p:cBhvr>
                                        <p:cTn id="30" dur="200" fill="hold">
                                          <p:stCondLst>
                                            <p:cond delay="600"/>
                                          </p:stCondLst>
                                        </p:cTn>
                                        <p:tgtEl>
                                          <p:spTgt spid="25"/>
                                        </p:tgtEl>
                                        <p:attrNameLst>
                                          <p:attrName>r</p:attrName>
                                        </p:attrNameLst>
                                      </p:cBhvr>
                                    </p:animRot>
                                    <p:animRot by="120000">
                                      <p:cBhvr>
                                        <p:cTn id="31" dur="200" fill="hold">
                                          <p:stCondLst>
                                            <p:cond delay="800"/>
                                          </p:stCondLst>
                                        </p:cTn>
                                        <p:tgtEl>
                                          <p:spTgt spid="25"/>
                                        </p:tgtEl>
                                        <p:attrNameLst>
                                          <p:attrName>r</p:attrName>
                                        </p:attrNameLst>
                                      </p:cBhvr>
                                    </p:animRot>
                                  </p:childTnLst>
                                </p:cTn>
                              </p:par>
                            </p:childTnLst>
                          </p:cTn>
                        </p:par>
                        <p:par>
                          <p:cTn id="32" fill="hold">
                            <p:stCondLst>
                              <p:cond delay="4000"/>
                            </p:stCondLst>
                            <p:childTnLst>
                              <p:par>
                                <p:cTn id="33" presetID="32" presetClass="emph" presetSubtype="0" fill="hold" nodeType="afterEffect">
                                  <p:stCondLst>
                                    <p:cond delay="0"/>
                                  </p:stCondLst>
                                  <p:childTnLst>
                                    <p:animRot by="120000">
                                      <p:cBhvr>
                                        <p:cTn id="34" dur="100" fill="hold">
                                          <p:stCondLst>
                                            <p:cond delay="0"/>
                                          </p:stCondLst>
                                        </p:cTn>
                                        <p:tgtEl>
                                          <p:spTgt spid="24"/>
                                        </p:tgtEl>
                                        <p:attrNameLst>
                                          <p:attrName>r</p:attrName>
                                        </p:attrNameLst>
                                      </p:cBhvr>
                                    </p:animRot>
                                    <p:animRot by="-240000">
                                      <p:cBhvr>
                                        <p:cTn id="35" dur="200" fill="hold">
                                          <p:stCondLst>
                                            <p:cond delay="200"/>
                                          </p:stCondLst>
                                        </p:cTn>
                                        <p:tgtEl>
                                          <p:spTgt spid="24"/>
                                        </p:tgtEl>
                                        <p:attrNameLst>
                                          <p:attrName>r</p:attrName>
                                        </p:attrNameLst>
                                      </p:cBhvr>
                                    </p:animRot>
                                    <p:animRot by="240000">
                                      <p:cBhvr>
                                        <p:cTn id="36" dur="200" fill="hold">
                                          <p:stCondLst>
                                            <p:cond delay="400"/>
                                          </p:stCondLst>
                                        </p:cTn>
                                        <p:tgtEl>
                                          <p:spTgt spid="24"/>
                                        </p:tgtEl>
                                        <p:attrNameLst>
                                          <p:attrName>r</p:attrName>
                                        </p:attrNameLst>
                                      </p:cBhvr>
                                    </p:animRot>
                                    <p:animRot by="-240000">
                                      <p:cBhvr>
                                        <p:cTn id="37" dur="200" fill="hold">
                                          <p:stCondLst>
                                            <p:cond delay="600"/>
                                          </p:stCondLst>
                                        </p:cTn>
                                        <p:tgtEl>
                                          <p:spTgt spid="24"/>
                                        </p:tgtEl>
                                        <p:attrNameLst>
                                          <p:attrName>r</p:attrName>
                                        </p:attrNameLst>
                                      </p:cBhvr>
                                    </p:animRot>
                                    <p:animRot by="120000">
                                      <p:cBhvr>
                                        <p:cTn id="38" dur="200" fill="hold">
                                          <p:stCondLst>
                                            <p:cond delay="800"/>
                                          </p:stCondLst>
                                        </p:cTn>
                                        <p:tgtEl>
                                          <p:spTgt spid="24"/>
                                        </p:tgtEl>
                                        <p:attrNameLst>
                                          <p:attrName>r</p:attrName>
                                        </p:attrNameLst>
                                      </p:cBhvr>
                                    </p:animRot>
                                  </p:childTnLst>
                                </p:cTn>
                              </p:par>
                            </p:childTnLst>
                          </p:cTn>
                        </p:par>
                        <p:par>
                          <p:cTn id="39" fill="hold">
                            <p:stCondLst>
                              <p:cond delay="5000"/>
                            </p:stCondLst>
                            <p:childTnLst>
                              <p:par>
                                <p:cTn id="40" presetID="32" presetClass="emph" presetSubtype="0" fill="hold" nodeType="afterEffect">
                                  <p:stCondLst>
                                    <p:cond delay="0"/>
                                  </p:stCondLst>
                                  <p:childTnLst>
                                    <p:animRot by="120000">
                                      <p:cBhvr>
                                        <p:cTn id="41" dur="100" fill="hold">
                                          <p:stCondLst>
                                            <p:cond delay="0"/>
                                          </p:stCondLst>
                                        </p:cTn>
                                        <p:tgtEl>
                                          <p:spTgt spid="43"/>
                                        </p:tgtEl>
                                        <p:attrNameLst>
                                          <p:attrName>r</p:attrName>
                                        </p:attrNameLst>
                                      </p:cBhvr>
                                    </p:animRot>
                                    <p:animRot by="-240000">
                                      <p:cBhvr>
                                        <p:cTn id="42" dur="200" fill="hold">
                                          <p:stCondLst>
                                            <p:cond delay="200"/>
                                          </p:stCondLst>
                                        </p:cTn>
                                        <p:tgtEl>
                                          <p:spTgt spid="43"/>
                                        </p:tgtEl>
                                        <p:attrNameLst>
                                          <p:attrName>r</p:attrName>
                                        </p:attrNameLst>
                                      </p:cBhvr>
                                    </p:animRot>
                                    <p:animRot by="240000">
                                      <p:cBhvr>
                                        <p:cTn id="43" dur="200" fill="hold">
                                          <p:stCondLst>
                                            <p:cond delay="400"/>
                                          </p:stCondLst>
                                        </p:cTn>
                                        <p:tgtEl>
                                          <p:spTgt spid="43"/>
                                        </p:tgtEl>
                                        <p:attrNameLst>
                                          <p:attrName>r</p:attrName>
                                        </p:attrNameLst>
                                      </p:cBhvr>
                                    </p:animRot>
                                    <p:animRot by="-240000">
                                      <p:cBhvr>
                                        <p:cTn id="44" dur="200" fill="hold">
                                          <p:stCondLst>
                                            <p:cond delay="600"/>
                                          </p:stCondLst>
                                        </p:cTn>
                                        <p:tgtEl>
                                          <p:spTgt spid="43"/>
                                        </p:tgtEl>
                                        <p:attrNameLst>
                                          <p:attrName>r</p:attrName>
                                        </p:attrNameLst>
                                      </p:cBhvr>
                                    </p:animRot>
                                    <p:animRot by="120000">
                                      <p:cBhvr>
                                        <p:cTn id="45" dur="200" fill="hold">
                                          <p:stCondLst>
                                            <p:cond delay="800"/>
                                          </p:stCondLst>
                                        </p:cTn>
                                        <p:tgtEl>
                                          <p:spTgt spid="43"/>
                                        </p:tgtEl>
                                        <p:attrNameLst>
                                          <p:attrName>r</p:attrName>
                                        </p:attrNameLst>
                                      </p:cBhvr>
                                    </p:animRot>
                                  </p:childTnLst>
                                </p:cTn>
                              </p:par>
                            </p:childTnLst>
                          </p:cTn>
                        </p:par>
                        <p:par>
                          <p:cTn id="46" fill="hold">
                            <p:stCondLst>
                              <p:cond delay="6000"/>
                            </p:stCondLst>
                            <p:childTnLst>
                              <p:par>
                                <p:cTn id="47" presetID="32" presetClass="emph" presetSubtype="0" fill="hold" nodeType="afterEffect">
                                  <p:stCondLst>
                                    <p:cond delay="0"/>
                                  </p:stCondLst>
                                  <p:childTnLst>
                                    <p:animRot by="120000">
                                      <p:cBhvr>
                                        <p:cTn id="48" dur="100" fill="hold">
                                          <p:stCondLst>
                                            <p:cond delay="0"/>
                                          </p:stCondLst>
                                        </p:cTn>
                                        <p:tgtEl>
                                          <p:spTgt spid="53"/>
                                        </p:tgtEl>
                                        <p:attrNameLst>
                                          <p:attrName>r</p:attrName>
                                        </p:attrNameLst>
                                      </p:cBhvr>
                                    </p:animRot>
                                    <p:animRot by="-240000">
                                      <p:cBhvr>
                                        <p:cTn id="49" dur="200" fill="hold">
                                          <p:stCondLst>
                                            <p:cond delay="200"/>
                                          </p:stCondLst>
                                        </p:cTn>
                                        <p:tgtEl>
                                          <p:spTgt spid="53"/>
                                        </p:tgtEl>
                                        <p:attrNameLst>
                                          <p:attrName>r</p:attrName>
                                        </p:attrNameLst>
                                      </p:cBhvr>
                                    </p:animRot>
                                    <p:animRot by="240000">
                                      <p:cBhvr>
                                        <p:cTn id="50" dur="200" fill="hold">
                                          <p:stCondLst>
                                            <p:cond delay="400"/>
                                          </p:stCondLst>
                                        </p:cTn>
                                        <p:tgtEl>
                                          <p:spTgt spid="53"/>
                                        </p:tgtEl>
                                        <p:attrNameLst>
                                          <p:attrName>r</p:attrName>
                                        </p:attrNameLst>
                                      </p:cBhvr>
                                    </p:animRot>
                                    <p:animRot by="-240000">
                                      <p:cBhvr>
                                        <p:cTn id="51" dur="200" fill="hold">
                                          <p:stCondLst>
                                            <p:cond delay="600"/>
                                          </p:stCondLst>
                                        </p:cTn>
                                        <p:tgtEl>
                                          <p:spTgt spid="53"/>
                                        </p:tgtEl>
                                        <p:attrNameLst>
                                          <p:attrName>r</p:attrName>
                                        </p:attrNameLst>
                                      </p:cBhvr>
                                    </p:animRot>
                                    <p:animRot by="120000">
                                      <p:cBhvr>
                                        <p:cTn id="52" dur="200" fill="hold">
                                          <p:stCondLst>
                                            <p:cond delay="800"/>
                                          </p:stCondLst>
                                        </p:cTn>
                                        <p:tgtEl>
                                          <p:spTgt spid="53"/>
                                        </p:tgtEl>
                                        <p:attrNameLst>
                                          <p:attrName>r</p:attrName>
                                        </p:attrNameLst>
                                      </p:cBhvr>
                                    </p:animRot>
                                  </p:childTnLst>
                                </p:cTn>
                              </p:par>
                            </p:childTnLst>
                          </p:cTn>
                        </p:par>
                        <p:par>
                          <p:cTn id="53" fill="hold">
                            <p:stCondLst>
                              <p:cond delay="7000"/>
                            </p:stCondLst>
                            <p:childTnLst>
                              <p:par>
                                <p:cTn id="54" presetID="32" presetClass="emph" presetSubtype="0" fill="hold" nodeType="afterEffect">
                                  <p:stCondLst>
                                    <p:cond delay="0"/>
                                  </p:stCondLst>
                                  <p:childTnLst>
                                    <p:animRot by="120000">
                                      <p:cBhvr>
                                        <p:cTn id="55" dur="100" fill="hold">
                                          <p:stCondLst>
                                            <p:cond delay="0"/>
                                          </p:stCondLst>
                                        </p:cTn>
                                        <p:tgtEl>
                                          <p:spTgt spid="54"/>
                                        </p:tgtEl>
                                        <p:attrNameLst>
                                          <p:attrName>r</p:attrName>
                                        </p:attrNameLst>
                                      </p:cBhvr>
                                    </p:animRot>
                                    <p:animRot by="-240000">
                                      <p:cBhvr>
                                        <p:cTn id="56" dur="200" fill="hold">
                                          <p:stCondLst>
                                            <p:cond delay="200"/>
                                          </p:stCondLst>
                                        </p:cTn>
                                        <p:tgtEl>
                                          <p:spTgt spid="54"/>
                                        </p:tgtEl>
                                        <p:attrNameLst>
                                          <p:attrName>r</p:attrName>
                                        </p:attrNameLst>
                                      </p:cBhvr>
                                    </p:animRot>
                                    <p:animRot by="240000">
                                      <p:cBhvr>
                                        <p:cTn id="57" dur="200" fill="hold">
                                          <p:stCondLst>
                                            <p:cond delay="400"/>
                                          </p:stCondLst>
                                        </p:cTn>
                                        <p:tgtEl>
                                          <p:spTgt spid="54"/>
                                        </p:tgtEl>
                                        <p:attrNameLst>
                                          <p:attrName>r</p:attrName>
                                        </p:attrNameLst>
                                      </p:cBhvr>
                                    </p:animRot>
                                    <p:animRot by="-240000">
                                      <p:cBhvr>
                                        <p:cTn id="58" dur="200" fill="hold">
                                          <p:stCondLst>
                                            <p:cond delay="600"/>
                                          </p:stCondLst>
                                        </p:cTn>
                                        <p:tgtEl>
                                          <p:spTgt spid="54"/>
                                        </p:tgtEl>
                                        <p:attrNameLst>
                                          <p:attrName>r</p:attrName>
                                        </p:attrNameLst>
                                      </p:cBhvr>
                                    </p:animRot>
                                    <p:animRot by="120000">
                                      <p:cBhvr>
                                        <p:cTn id="59" dur="200" fill="hold">
                                          <p:stCondLst>
                                            <p:cond delay="800"/>
                                          </p:stCondLst>
                                        </p:cTn>
                                        <p:tgtEl>
                                          <p:spTgt spid="54"/>
                                        </p:tgtEl>
                                        <p:attrNameLst>
                                          <p:attrName>r</p:attrName>
                                        </p:attrNameLst>
                                      </p:cBhvr>
                                    </p:animRot>
                                  </p:childTnLst>
                                </p:cTn>
                              </p:par>
                            </p:childTnLst>
                          </p:cTn>
                        </p:par>
                        <p:par>
                          <p:cTn id="60" fill="hold">
                            <p:stCondLst>
                              <p:cond delay="8000"/>
                            </p:stCondLst>
                            <p:childTnLst>
                              <p:par>
                                <p:cTn id="61" presetID="6" presetClass="emph" presetSubtype="0" fill="hold" nodeType="afterEffect">
                                  <p:stCondLst>
                                    <p:cond delay="0"/>
                                  </p:stCondLst>
                                  <p:childTnLst>
                                    <p:animScale>
                                      <p:cBhvr>
                                        <p:cTn id="62" dur="2000" fill="hold"/>
                                        <p:tgtEl>
                                          <p:spTgt spid="43"/>
                                        </p:tgtEl>
                                      </p:cBhvr>
                                      <p:by x="150000" y="150000"/>
                                    </p:animScale>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42"/>
                                        </p:tgtEl>
                                      </p:cBhvr>
                                    </p:animEffect>
                                    <p:animScale>
                                      <p:cBhvr>
                                        <p:cTn id="67" dur="250" autoRev="1" fill="hold"/>
                                        <p:tgtEl>
                                          <p:spTgt spid="42"/>
                                        </p:tgtEl>
                                      </p:cBhvr>
                                      <p:by x="105000" y="105000"/>
                                    </p:animScale>
                                  </p:childTnLst>
                                </p:cTn>
                              </p:par>
                            </p:childTnLst>
                          </p:cTn>
                        </p:par>
                        <p:par>
                          <p:cTn id="68" fill="hold">
                            <p:stCondLst>
                              <p:cond delay="500"/>
                            </p:stCondLst>
                            <p:childTnLst>
                              <p:par>
                                <p:cTn id="69" presetID="26" presetClass="emph" presetSubtype="0" fill="hold" nodeType="afterEffect">
                                  <p:stCondLst>
                                    <p:cond delay="0"/>
                                  </p:stCondLst>
                                  <p:childTnLst>
                                    <p:animEffect transition="out" filter="fade">
                                      <p:cBhvr>
                                        <p:cTn id="70" dur="500" tmFilter="0, 0; .2, .5; .8, .5; 1, 0"/>
                                        <p:tgtEl>
                                          <p:spTgt spid="41"/>
                                        </p:tgtEl>
                                      </p:cBhvr>
                                    </p:animEffect>
                                    <p:animScale>
                                      <p:cBhvr>
                                        <p:cTn id="71" dur="250" autoRev="1" fill="hold"/>
                                        <p:tgtEl>
                                          <p:spTgt spid="41"/>
                                        </p:tgtEl>
                                      </p:cBhvr>
                                      <p:by x="105000" y="105000"/>
                                    </p:animScale>
                                  </p:childTnLst>
                                </p:cTn>
                              </p:par>
                            </p:childTnLst>
                          </p:cTn>
                        </p:par>
                        <p:par>
                          <p:cTn id="72" fill="hold">
                            <p:stCondLst>
                              <p:cond delay="1000"/>
                            </p:stCondLst>
                            <p:childTnLst>
                              <p:par>
                                <p:cTn id="73" presetID="26" presetClass="emph" presetSubtype="0" fill="hold" nodeType="afterEffect">
                                  <p:stCondLst>
                                    <p:cond delay="0"/>
                                  </p:stCondLst>
                                  <p:childTnLst>
                                    <p:animEffect transition="out" filter="fade">
                                      <p:cBhvr>
                                        <p:cTn id="74" dur="500" tmFilter="0, 0; .2, .5; .8, .5; 1, 0"/>
                                        <p:tgtEl>
                                          <p:spTgt spid="40"/>
                                        </p:tgtEl>
                                      </p:cBhvr>
                                    </p:animEffect>
                                    <p:animScale>
                                      <p:cBhvr>
                                        <p:cTn id="75" dur="250" autoRev="1" fill="hold"/>
                                        <p:tgtEl>
                                          <p:spTgt spid="40"/>
                                        </p:tgtEl>
                                      </p:cBhvr>
                                      <p:by x="105000" y="105000"/>
                                    </p:animScale>
                                  </p:childTnLst>
                                </p:cTn>
                              </p:par>
                            </p:childTnLst>
                          </p:cTn>
                        </p:par>
                        <p:par>
                          <p:cTn id="76" fill="hold">
                            <p:stCondLst>
                              <p:cond delay="1500"/>
                            </p:stCondLst>
                            <p:childTnLst>
                              <p:par>
                                <p:cTn id="77" presetID="26" presetClass="emph" presetSubtype="0" fill="hold" nodeType="afterEffect">
                                  <p:stCondLst>
                                    <p:cond delay="0"/>
                                  </p:stCondLst>
                                  <p:childTnLst>
                                    <p:animEffect transition="out" filter="fade">
                                      <p:cBhvr>
                                        <p:cTn id="78" dur="500" tmFilter="0, 0; .2, .5; .8, .5; 1, 0"/>
                                        <p:tgtEl>
                                          <p:spTgt spid="25"/>
                                        </p:tgtEl>
                                      </p:cBhvr>
                                    </p:animEffect>
                                    <p:animScale>
                                      <p:cBhvr>
                                        <p:cTn id="79" dur="250" autoRev="1" fill="hold"/>
                                        <p:tgtEl>
                                          <p:spTgt spid="25"/>
                                        </p:tgtEl>
                                      </p:cBhvr>
                                      <p:by x="105000" y="105000"/>
                                    </p:animScale>
                                  </p:childTnLst>
                                </p:cTn>
                              </p:par>
                            </p:childTnLst>
                          </p:cTn>
                        </p:par>
                        <p:par>
                          <p:cTn id="80" fill="hold">
                            <p:stCondLst>
                              <p:cond delay="2000"/>
                            </p:stCondLst>
                            <p:childTnLst>
                              <p:par>
                                <p:cTn id="81" presetID="26" presetClass="emph" presetSubtype="0" fill="hold" nodeType="afterEffect">
                                  <p:stCondLst>
                                    <p:cond delay="0"/>
                                  </p:stCondLst>
                                  <p:childTnLst>
                                    <p:animEffect transition="out" filter="fade">
                                      <p:cBhvr>
                                        <p:cTn id="82" dur="500" tmFilter="0, 0; .2, .5; .8, .5; 1, 0"/>
                                        <p:tgtEl>
                                          <p:spTgt spid="24"/>
                                        </p:tgtEl>
                                      </p:cBhvr>
                                    </p:animEffect>
                                    <p:animScale>
                                      <p:cBhvr>
                                        <p:cTn id="83" dur="250" autoRev="1" fill="hold"/>
                                        <p:tgtEl>
                                          <p:spTgt spid="24"/>
                                        </p:tgtEl>
                                      </p:cBhvr>
                                      <p:by x="105000" y="105000"/>
                                    </p:animScale>
                                  </p:childTnLst>
                                </p:cTn>
                              </p:par>
                            </p:childTnLst>
                          </p:cTn>
                        </p:par>
                        <p:par>
                          <p:cTn id="84" fill="hold">
                            <p:stCondLst>
                              <p:cond delay="2500"/>
                            </p:stCondLst>
                            <p:childTnLst>
                              <p:par>
                                <p:cTn id="85" presetID="26" presetClass="emph" presetSubtype="0" fill="hold" nodeType="afterEffect">
                                  <p:stCondLst>
                                    <p:cond delay="0"/>
                                  </p:stCondLst>
                                  <p:childTnLst>
                                    <p:animEffect transition="out" filter="fade">
                                      <p:cBhvr>
                                        <p:cTn id="86" dur="500" tmFilter="0, 0; .2, .5; .8, .5; 1, 0"/>
                                        <p:tgtEl>
                                          <p:spTgt spid="43"/>
                                        </p:tgtEl>
                                      </p:cBhvr>
                                    </p:animEffect>
                                    <p:animScale>
                                      <p:cBhvr>
                                        <p:cTn id="87" dur="250" autoRev="1" fill="hold"/>
                                        <p:tgtEl>
                                          <p:spTgt spid="43"/>
                                        </p:tgtEl>
                                      </p:cBhvr>
                                      <p:by x="105000" y="105000"/>
                                    </p:animScale>
                                  </p:childTnLst>
                                </p:cTn>
                              </p:par>
                            </p:childTnLst>
                          </p:cTn>
                        </p:par>
                        <p:par>
                          <p:cTn id="88" fill="hold">
                            <p:stCondLst>
                              <p:cond delay="3000"/>
                            </p:stCondLst>
                            <p:childTnLst>
                              <p:par>
                                <p:cTn id="89" presetID="26" presetClass="emph" presetSubtype="0" fill="hold" nodeType="afterEffect">
                                  <p:stCondLst>
                                    <p:cond delay="0"/>
                                  </p:stCondLst>
                                  <p:childTnLst>
                                    <p:animEffect transition="out" filter="fade">
                                      <p:cBhvr>
                                        <p:cTn id="90" dur="500" tmFilter="0, 0; .2, .5; .8, .5; 1, 0"/>
                                        <p:tgtEl>
                                          <p:spTgt spid="53"/>
                                        </p:tgtEl>
                                      </p:cBhvr>
                                    </p:animEffect>
                                    <p:animScale>
                                      <p:cBhvr>
                                        <p:cTn id="91" dur="250" autoRev="1" fill="hold"/>
                                        <p:tgtEl>
                                          <p:spTgt spid="53"/>
                                        </p:tgtEl>
                                      </p:cBhvr>
                                      <p:by x="105000" y="105000"/>
                                    </p:animScale>
                                  </p:childTnLst>
                                </p:cTn>
                              </p:par>
                            </p:childTnLst>
                          </p:cTn>
                        </p:par>
                        <p:par>
                          <p:cTn id="92" fill="hold">
                            <p:stCondLst>
                              <p:cond delay="3500"/>
                            </p:stCondLst>
                            <p:childTnLst>
                              <p:par>
                                <p:cTn id="93" presetID="26" presetClass="emph" presetSubtype="0" fill="hold" nodeType="afterEffect">
                                  <p:stCondLst>
                                    <p:cond delay="0"/>
                                  </p:stCondLst>
                                  <p:childTnLst>
                                    <p:animEffect transition="out" filter="fade">
                                      <p:cBhvr>
                                        <p:cTn id="94" dur="500" tmFilter="0, 0; .2, .5; .8, .5; 1, 0"/>
                                        <p:tgtEl>
                                          <p:spTgt spid="54"/>
                                        </p:tgtEl>
                                      </p:cBhvr>
                                    </p:animEffect>
                                    <p:animScale>
                                      <p:cBhvr>
                                        <p:cTn id="95" dur="250" autoRev="1" fill="hold"/>
                                        <p:tgtEl>
                                          <p:spTgt spid="54"/>
                                        </p:tgtEl>
                                      </p:cBhvr>
                                      <p:by x="105000" y="105000"/>
                                    </p:animScale>
                                  </p:childTnLst>
                                </p:cTn>
                              </p:par>
                            </p:childTnLst>
                          </p:cTn>
                        </p:par>
                        <p:par>
                          <p:cTn id="96" fill="hold">
                            <p:stCondLst>
                              <p:cond delay="4000"/>
                            </p:stCondLst>
                            <p:childTnLst>
                              <p:par>
                                <p:cTn id="97" presetID="6" presetClass="emph" presetSubtype="0" fill="hold" nodeType="afterEffect">
                                  <p:stCondLst>
                                    <p:cond delay="0"/>
                                  </p:stCondLst>
                                  <p:childTnLst>
                                    <p:animScale>
                                      <p:cBhvr>
                                        <p:cTn id="98" dur="2000" fill="hold"/>
                                        <p:tgtEl>
                                          <p:spTgt spid="25"/>
                                        </p:tgtEl>
                                      </p:cBhvr>
                                      <p:by x="150000" y="150000"/>
                                    </p:animScale>
                                  </p:childTnLst>
                                </p:cTn>
                              </p:par>
                            </p:childTnLst>
                          </p:cTn>
                        </p:par>
                      </p:childTnLst>
                    </p:cTn>
                  </p:par>
                  <p:par>
                    <p:cTn id="99" fill="hold">
                      <p:stCondLst>
                        <p:cond delay="indefinite"/>
                      </p:stCondLst>
                      <p:childTnLst>
                        <p:par>
                          <p:cTn id="100" fill="hold">
                            <p:stCondLst>
                              <p:cond delay="0"/>
                            </p:stCondLst>
                            <p:childTnLst>
                              <p:par>
                                <p:cTn id="101" presetID="26" presetClass="emph" presetSubtype="0" fill="hold" nodeType="clickEffect">
                                  <p:stCondLst>
                                    <p:cond delay="0"/>
                                  </p:stCondLst>
                                  <p:childTnLst>
                                    <p:animEffect transition="out" filter="fade">
                                      <p:cBhvr>
                                        <p:cTn id="102" dur="500" tmFilter="0, 0; .2, .5; .8, .5; 1, 0"/>
                                        <p:tgtEl>
                                          <p:spTgt spid="42"/>
                                        </p:tgtEl>
                                      </p:cBhvr>
                                    </p:animEffect>
                                    <p:animScale>
                                      <p:cBhvr>
                                        <p:cTn id="103" dur="250" autoRev="1" fill="hold"/>
                                        <p:tgtEl>
                                          <p:spTgt spid="42"/>
                                        </p:tgtEl>
                                      </p:cBhvr>
                                      <p:by x="105000" y="105000"/>
                                    </p:animScale>
                                  </p:childTnLst>
                                </p:cTn>
                              </p:par>
                            </p:childTnLst>
                          </p:cTn>
                        </p:par>
                        <p:par>
                          <p:cTn id="104" fill="hold">
                            <p:stCondLst>
                              <p:cond delay="500"/>
                            </p:stCondLst>
                            <p:childTnLst>
                              <p:par>
                                <p:cTn id="105" presetID="26" presetClass="emph" presetSubtype="0" fill="hold" nodeType="afterEffect">
                                  <p:stCondLst>
                                    <p:cond delay="0"/>
                                  </p:stCondLst>
                                  <p:childTnLst>
                                    <p:animEffect transition="out" filter="fade">
                                      <p:cBhvr>
                                        <p:cTn id="106" dur="500" tmFilter="0, 0; .2, .5; .8, .5; 1, 0"/>
                                        <p:tgtEl>
                                          <p:spTgt spid="41"/>
                                        </p:tgtEl>
                                      </p:cBhvr>
                                    </p:animEffect>
                                    <p:animScale>
                                      <p:cBhvr>
                                        <p:cTn id="107" dur="250" autoRev="1" fill="hold"/>
                                        <p:tgtEl>
                                          <p:spTgt spid="41"/>
                                        </p:tgtEl>
                                      </p:cBhvr>
                                      <p:by x="105000" y="105000"/>
                                    </p:animScale>
                                  </p:childTnLst>
                                </p:cTn>
                              </p:par>
                            </p:childTnLst>
                          </p:cTn>
                        </p:par>
                        <p:par>
                          <p:cTn id="108" fill="hold">
                            <p:stCondLst>
                              <p:cond delay="1000"/>
                            </p:stCondLst>
                            <p:childTnLst>
                              <p:par>
                                <p:cTn id="109" presetID="26" presetClass="emph" presetSubtype="0" fill="hold" nodeType="afterEffect">
                                  <p:stCondLst>
                                    <p:cond delay="0"/>
                                  </p:stCondLst>
                                  <p:childTnLst>
                                    <p:animEffect transition="out" filter="fade">
                                      <p:cBhvr>
                                        <p:cTn id="110" dur="500" tmFilter="0, 0; .2, .5; .8, .5; 1, 0"/>
                                        <p:tgtEl>
                                          <p:spTgt spid="40"/>
                                        </p:tgtEl>
                                      </p:cBhvr>
                                    </p:animEffect>
                                    <p:animScale>
                                      <p:cBhvr>
                                        <p:cTn id="111" dur="250" autoRev="1" fill="hold"/>
                                        <p:tgtEl>
                                          <p:spTgt spid="40"/>
                                        </p:tgtEl>
                                      </p:cBhvr>
                                      <p:by x="105000" y="105000"/>
                                    </p:animScale>
                                  </p:childTnLst>
                                </p:cTn>
                              </p:par>
                            </p:childTnLst>
                          </p:cTn>
                        </p:par>
                        <p:par>
                          <p:cTn id="112" fill="hold">
                            <p:stCondLst>
                              <p:cond delay="1500"/>
                            </p:stCondLst>
                            <p:childTnLst>
                              <p:par>
                                <p:cTn id="113" presetID="26" presetClass="emph" presetSubtype="0" fill="hold" nodeType="afterEffect">
                                  <p:stCondLst>
                                    <p:cond delay="0"/>
                                  </p:stCondLst>
                                  <p:childTnLst>
                                    <p:animEffect transition="out" filter="fade">
                                      <p:cBhvr>
                                        <p:cTn id="114" dur="500" tmFilter="0, 0; .2, .5; .8, .5; 1, 0"/>
                                        <p:tgtEl>
                                          <p:spTgt spid="25"/>
                                        </p:tgtEl>
                                      </p:cBhvr>
                                    </p:animEffect>
                                    <p:animScale>
                                      <p:cBhvr>
                                        <p:cTn id="115" dur="250" autoRev="1" fill="hold"/>
                                        <p:tgtEl>
                                          <p:spTgt spid="25"/>
                                        </p:tgtEl>
                                      </p:cBhvr>
                                      <p:by x="105000" y="105000"/>
                                    </p:animScale>
                                  </p:childTnLst>
                                </p:cTn>
                              </p:par>
                            </p:childTnLst>
                          </p:cTn>
                        </p:par>
                        <p:par>
                          <p:cTn id="116" fill="hold">
                            <p:stCondLst>
                              <p:cond delay="2000"/>
                            </p:stCondLst>
                            <p:childTnLst>
                              <p:par>
                                <p:cTn id="117" presetID="26" presetClass="emph" presetSubtype="0" fill="hold" nodeType="afterEffect">
                                  <p:stCondLst>
                                    <p:cond delay="0"/>
                                  </p:stCondLst>
                                  <p:childTnLst>
                                    <p:animEffect transition="out" filter="fade">
                                      <p:cBhvr>
                                        <p:cTn id="118" dur="500" tmFilter="0, 0; .2, .5; .8, .5; 1, 0"/>
                                        <p:tgtEl>
                                          <p:spTgt spid="24"/>
                                        </p:tgtEl>
                                      </p:cBhvr>
                                    </p:animEffect>
                                    <p:animScale>
                                      <p:cBhvr>
                                        <p:cTn id="119" dur="250" autoRev="1" fill="hold"/>
                                        <p:tgtEl>
                                          <p:spTgt spid="24"/>
                                        </p:tgtEl>
                                      </p:cBhvr>
                                      <p:by x="105000" y="105000"/>
                                    </p:animScale>
                                  </p:childTnLst>
                                </p:cTn>
                              </p:par>
                            </p:childTnLst>
                          </p:cTn>
                        </p:par>
                        <p:par>
                          <p:cTn id="120" fill="hold">
                            <p:stCondLst>
                              <p:cond delay="2500"/>
                            </p:stCondLst>
                            <p:childTnLst>
                              <p:par>
                                <p:cTn id="121" presetID="26" presetClass="emph" presetSubtype="0" fill="hold" nodeType="afterEffect">
                                  <p:stCondLst>
                                    <p:cond delay="0"/>
                                  </p:stCondLst>
                                  <p:childTnLst>
                                    <p:animEffect transition="out" filter="fade">
                                      <p:cBhvr>
                                        <p:cTn id="122" dur="500" tmFilter="0, 0; .2, .5; .8, .5; 1, 0"/>
                                        <p:tgtEl>
                                          <p:spTgt spid="43"/>
                                        </p:tgtEl>
                                      </p:cBhvr>
                                    </p:animEffect>
                                    <p:animScale>
                                      <p:cBhvr>
                                        <p:cTn id="123" dur="250" autoRev="1" fill="hold"/>
                                        <p:tgtEl>
                                          <p:spTgt spid="43"/>
                                        </p:tgtEl>
                                      </p:cBhvr>
                                      <p:by x="105000" y="105000"/>
                                    </p:animScale>
                                  </p:childTnLst>
                                </p:cTn>
                              </p:par>
                            </p:childTnLst>
                          </p:cTn>
                        </p:par>
                        <p:par>
                          <p:cTn id="124" fill="hold">
                            <p:stCondLst>
                              <p:cond delay="3000"/>
                            </p:stCondLst>
                            <p:childTnLst>
                              <p:par>
                                <p:cTn id="125" presetID="26" presetClass="emph" presetSubtype="0" fill="hold" nodeType="afterEffect">
                                  <p:stCondLst>
                                    <p:cond delay="0"/>
                                  </p:stCondLst>
                                  <p:childTnLst>
                                    <p:animEffect transition="out" filter="fade">
                                      <p:cBhvr>
                                        <p:cTn id="126" dur="500" tmFilter="0, 0; .2, .5; .8, .5; 1, 0"/>
                                        <p:tgtEl>
                                          <p:spTgt spid="53"/>
                                        </p:tgtEl>
                                      </p:cBhvr>
                                    </p:animEffect>
                                    <p:animScale>
                                      <p:cBhvr>
                                        <p:cTn id="127" dur="250" autoRev="1" fill="hold"/>
                                        <p:tgtEl>
                                          <p:spTgt spid="53"/>
                                        </p:tgtEl>
                                      </p:cBhvr>
                                      <p:by x="105000" y="105000"/>
                                    </p:animScale>
                                  </p:childTnLst>
                                </p:cTn>
                              </p:par>
                            </p:childTnLst>
                          </p:cTn>
                        </p:par>
                        <p:par>
                          <p:cTn id="128" fill="hold">
                            <p:stCondLst>
                              <p:cond delay="3500"/>
                            </p:stCondLst>
                            <p:childTnLst>
                              <p:par>
                                <p:cTn id="129" presetID="26" presetClass="emph" presetSubtype="0" fill="hold" nodeType="afterEffect">
                                  <p:stCondLst>
                                    <p:cond delay="0"/>
                                  </p:stCondLst>
                                  <p:childTnLst>
                                    <p:animEffect transition="out" filter="fade">
                                      <p:cBhvr>
                                        <p:cTn id="130" dur="500" tmFilter="0, 0; .2, .5; .8, .5; 1, 0"/>
                                        <p:tgtEl>
                                          <p:spTgt spid="54"/>
                                        </p:tgtEl>
                                      </p:cBhvr>
                                    </p:animEffect>
                                    <p:animScale>
                                      <p:cBhvr>
                                        <p:cTn id="131" dur="250" autoRev="1" fill="hold"/>
                                        <p:tgtEl>
                                          <p:spTgt spid="54"/>
                                        </p:tgtEl>
                                      </p:cBhvr>
                                      <p:by x="105000" y="105000"/>
                                    </p:animScale>
                                  </p:childTnLst>
                                </p:cTn>
                              </p:par>
                            </p:childTnLst>
                          </p:cTn>
                        </p:par>
                        <p:par>
                          <p:cTn id="132" fill="hold">
                            <p:stCondLst>
                              <p:cond delay="4000"/>
                            </p:stCondLst>
                            <p:childTnLst>
                              <p:par>
                                <p:cTn id="133" presetID="6" presetClass="emph" presetSubtype="0" fill="hold" nodeType="afterEffect">
                                  <p:stCondLst>
                                    <p:cond delay="0"/>
                                  </p:stCondLst>
                                  <p:childTnLst>
                                    <p:animScale>
                                      <p:cBhvr>
                                        <p:cTn id="134" dur="2000" fill="hold"/>
                                        <p:tgtEl>
                                          <p:spTgt spid="54"/>
                                        </p:tgtEl>
                                      </p:cBhvr>
                                      <p:by x="150000" y="150000"/>
                                    </p:animScale>
                                  </p:childTnLst>
                                </p:cTn>
                              </p:par>
                            </p:childTnLst>
                          </p:cTn>
                        </p:par>
                      </p:childTnLst>
                    </p:cTn>
                  </p:par>
                  <p:par>
                    <p:cTn id="135" fill="hold">
                      <p:stCondLst>
                        <p:cond delay="indefinite"/>
                      </p:stCondLst>
                      <p:childTnLst>
                        <p:par>
                          <p:cTn id="136" fill="hold">
                            <p:stCondLst>
                              <p:cond delay="0"/>
                            </p:stCondLst>
                            <p:childTnLst>
                              <p:par>
                                <p:cTn id="137" presetID="26" presetClass="emph" presetSubtype="0" fill="hold" nodeType="clickEffect">
                                  <p:stCondLst>
                                    <p:cond delay="0"/>
                                  </p:stCondLst>
                                  <p:childTnLst>
                                    <p:animEffect transition="out" filter="fade">
                                      <p:cBhvr>
                                        <p:cTn id="138" dur="500" tmFilter="0, 0; .2, .5; .8, .5; 1, 0"/>
                                        <p:tgtEl>
                                          <p:spTgt spid="42"/>
                                        </p:tgtEl>
                                      </p:cBhvr>
                                    </p:animEffect>
                                    <p:animScale>
                                      <p:cBhvr>
                                        <p:cTn id="139" dur="250" autoRev="1" fill="hold"/>
                                        <p:tgtEl>
                                          <p:spTgt spid="42"/>
                                        </p:tgtEl>
                                      </p:cBhvr>
                                      <p:by x="105000" y="105000"/>
                                    </p:animScale>
                                  </p:childTnLst>
                                </p:cTn>
                              </p:par>
                            </p:childTnLst>
                          </p:cTn>
                        </p:par>
                        <p:par>
                          <p:cTn id="140" fill="hold">
                            <p:stCondLst>
                              <p:cond delay="500"/>
                            </p:stCondLst>
                            <p:childTnLst>
                              <p:par>
                                <p:cTn id="141" presetID="26" presetClass="emph" presetSubtype="0" fill="hold" nodeType="afterEffect">
                                  <p:stCondLst>
                                    <p:cond delay="0"/>
                                  </p:stCondLst>
                                  <p:childTnLst>
                                    <p:animEffect transition="out" filter="fade">
                                      <p:cBhvr>
                                        <p:cTn id="142" dur="500" tmFilter="0, 0; .2, .5; .8, .5; 1, 0"/>
                                        <p:tgtEl>
                                          <p:spTgt spid="41"/>
                                        </p:tgtEl>
                                      </p:cBhvr>
                                    </p:animEffect>
                                    <p:animScale>
                                      <p:cBhvr>
                                        <p:cTn id="143" dur="250" autoRev="1" fill="hold"/>
                                        <p:tgtEl>
                                          <p:spTgt spid="41"/>
                                        </p:tgtEl>
                                      </p:cBhvr>
                                      <p:by x="105000" y="105000"/>
                                    </p:animScale>
                                  </p:childTnLst>
                                </p:cTn>
                              </p:par>
                            </p:childTnLst>
                          </p:cTn>
                        </p:par>
                        <p:par>
                          <p:cTn id="144" fill="hold">
                            <p:stCondLst>
                              <p:cond delay="1000"/>
                            </p:stCondLst>
                            <p:childTnLst>
                              <p:par>
                                <p:cTn id="145" presetID="26" presetClass="emph" presetSubtype="0" fill="hold" nodeType="afterEffect">
                                  <p:stCondLst>
                                    <p:cond delay="0"/>
                                  </p:stCondLst>
                                  <p:childTnLst>
                                    <p:animEffect transition="out" filter="fade">
                                      <p:cBhvr>
                                        <p:cTn id="146" dur="500" tmFilter="0, 0; .2, .5; .8, .5; 1, 0"/>
                                        <p:tgtEl>
                                          <p:spTgt spid="40"/>
                                        </p:tgtEl>
                                      </p:cBhvr>
                                    </p:animEffect>
                                    <p:animScale>
                                      <p:cBhvr>
                                        <p:cTn id="147" dur="250" autoRev="1" fill="hold"/>
                                        <p:tgtEl>
                                          <p:spTgt spid="40"/>
                                        </p:tgtEl>
                                      </p:cBhvr>
                                      <p:by x="105000" y="105000"/>
                                    </p:animScale>
                                  </p:childTnLst>
                                </p:cTn>
                              </p:par>
                            </p:childTnLst>
                          </p:cTn>
                        </p:par>
                        <p:par>
                          <p:cTn id="148" fill="hold">
                            <p:stCondLst>
                              <p:cond delay="1500"/>
                            </p:stCondLst>
                            <p:childTnLst>
                              <p:par>
                                <p:cTn id="149" presetID="26" presetClass="emph" presetSubtype="0" fill="hold" nodeType="afterEffect">
                                  <p:stCondLst>
                                    <p:cond delay="0"/>
                                  </p:stCondLst>
                                  <p:childTnLst>
                                    <p:animEffect transition="out" filter="fade">
                                      <p:cBhvr>
                                        <p:cTn id="150" dur="500" tmFilter="0, 0; .2, .5; .8, .5; 1, 0"/>
                                        <p:tgtEl>
                                          <p:spTgt spid="25"/>
                                        </p:tgtEl>
                                      </p:cBhvr>
                                    </p:animEffect>
                                    <p:animScale>
                                      <p:cBhvr>
                                        <p:cTn id="151" dur="250" autoRev="1" fill="hold"/>
                                        <p:tgtEl>
                                          <p:spTgt spid="25"/>
                                        </p:tgtEl>
                                      </p:cBhvr>
                                      <p:by x="105000" y="105000"/>
                                    </p:animScale>
                                  </p:childTnLst>
                                </p:cTn>
                              </p:par>
                            </p:childTnLst>
                          </p:cTn>
                        </p:par>
                        <p:par>
                          <p:cTn id="152" fill="hold">
                            <p:stCondLst>
                              <p:cond delay="2000"/>
                            </p:stCondLst>
                            <p:childTnLst>
                              <p:par>
                                <p:cTn id="153" presetID="26" presetClass="emph" presetSubtype="0" fill="hold" nodeType="afterEffect">
                                  <p:stCondLst>
                                    <p:cond delay="0"/>
                                  </p:stCondLst>
                                  <p:childTnLst>
                                    <p:animEffect transition="out" filter="fade">
                                      <p:cBhvr>
                                        <p:cTn id="154" dur="500" tmFilter="0, 0; .2, .5; .8, .5; 1, 0"/>
                                        <p:tgtEl>
                                          <p:spTgt spid="24"/>
                                        </p:tgtEl>
                                      </p:cBhvr>
                                    </p:animEffect>
                                    <p:animScale>
                                      <p:cBhvr>
                                        <p:cTn id="155" dur="250" autoRev="1" fill="hold"/>
                                        <p:tgtEl>
                                          <p:spTgt spid="24"/>
                                        </p:tgtEl>
                                      </p:cBhvr>
                                      <p:by x="105000" y="105000"/>
                                    </p:animScale>
                                  </p:childTnLst>
                                </p:cTn>
                              </p:par>
                            </p:childTnLst>
                          </p:cTn>
                        </p:par>
                        <p:par>
                          <p:cTn id="156" fill="hold">
                            <p:stCondLst>
                              <p:cond delay="2500"/>
                            </p:stCondLst>
                            <p:childTnLst>
                              <p:par>
                                <p:cTn id="157" presetID="26" presetClass="emph" presetSubtype="0" fill="hold" nodeType="afterEffect">
                                  <p:stCondLst>
                                    <p:cond delay="0"/>
                                  </p:stCondLst>
                                  <p:childTnLst>
                                    <p:animEffect transition="out" filter="fade">
                                      <p:cBhvr>
                                        <p:cTn id="158" dur="500" tmFilter="0, 0; .2, .5; .8, .5; 1, 0"/>
                                        <p:tgtEl>
                                          <p:spTgt spid="43"/>
                                        </p:tgtEl>
                                      </p:cBhvr>
                                    </p:animEffect>
                                    <p:animScale>
                                      <p:cBhvr>
                                        <p:cTn id="159" dur="250" autoRev="1" fill="hold"/>
                                        <p:tgtEl>
                                          <p:spTgt spid="43"/>
                                        </p:tgtEl>
                                      </p:cBhvr>
                                      <p:by x="105000" y="105000"/>
                                    </p:animScale>
                                  </p:childTnLst>
                                </p:cTn>
                              </p:par>
                            </p:childTnLst>
                          </p:cTn>
                        </p:par>
                        <p:par>
                          <p:cTn id="160" fill="hold">
                            <p:stCondLst>
                              <p:cond delay="3000"/>
                            </p:stCondLst>
                            <p:childTnLst>
                              <p:par>
                                <p:cTn id="161" presetID="26" presetClass="emph" presetSubtype="0" fill="hold" nodeType="afterEffect">
                                  <p:stCondLst>
                                    <p:cond delay="0"/>
                                  </p:stCondLst>
                                  <p:childTnLst>
                                    <p:animEffect transition="out" filter="fade">
                                      <p:cBhvr>
                                        <p:cTn id="162" dur="500" tmFilter="0, 0; .2, .5; .8, .5; 1, 0"/>
                                        <p:tgtEl>
                                          <p:spTgt spid="53"/>
                                        </p:tgtEl>
                                      </p:cBhvr>
                                    </p:animEffect>
                                    <p:animScale>
                                      <p:cBhvr>
                                        <p:cTn id="163" dur="250" autoRev="1" fill="hold"/>
                                        <p:tgtEl>
                                          <p:spTgt spid="53"/>
                                        </p:tgtEl>
                                      </p:cBhvr>
                                      <p:by x="105000" y="105000"/>
                                    </p:animScale>
                                  </p:childTnLst>
                                </p:cTn>
                              </p:par>
                            </p:childTnLst>
                          </p:cTn>
                        </p:par>
                        <p:par>
                          <p:cTn id="164" fill="hold">
                            <p:stCondLst>
                              <p:cond delay="3500"/>
                            </p:stCondLst>
                            <p:childTnLst>
                              <p:par>
                                <p:cTn id="165" presetID="26" presetClass="emph" presetSubtype="0" fill="hold" nodeType="afterEffect">
                                  <p:stCondLst>
                                    <p:cond delay="0"/>
                                  </p:stCondLst>
                                  <p:childTnLst>
                                    <p:animEffect transition="out" filter="fade">
                                      <p:cBhvr>
                                        <p:cTn id="166" dur="500" tmFilter="0, 0; .2, .5; .8, .5; 1, 0"/>
                                        <p:tgtEl>
                                          <p:spTgt spid="54"/>
                                        </p:tgtEl>
                                      </p:cBhvr>
                                    </p:animEffect>
                                    <p:animScale>
                                      <p:cBhvr>
                                        <p:cTn id="167" dur="250" autoRev="1" fill="hold"/>
                                        <p:tgtEl>
                                          <p:spTgt spid="54"/>
                                        </p:tgtEl>
                                      </p:cBhvr>
                                      <p:by x="105000" y="105000"/>
                                    </p:animScale>
                                  </p:childTnLst>
                                </p:cTn>
                              </p:par>
                            </p:childTnLst>
                          </p:cTn>
                        </p:par>
                        <p:par>
                          <p:cTn id="168" fill="hold">
                            <p:stCondLst>
                              <p:cond delay="4000"/>
                            </p:stCondLst>
                            <p:childTnLst>
                              <p:par>
                                <p:cTn id="169" presetID="6" presetClass="emph" presetSubtype="0" fill="hold" nodeType="afterEffect">
                                  <p:stCondLst>
                                    <p:cond delay="0"/>
                                  </p:stCondLst>
                                  <p:childTnLst>
                                    <p:animScale>
                                      <p:cBhvr>
                                        <p:cTn id="170" dur="2000" fill="hold"/>
                                        <p:tgtEl>
                                          <p:spTgt spid="2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645920"/>
            <a:ext cx="64008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Nghe và kể lai câu chuyện.</a:t>
              </a:r>
            </a:p>
          </p:txBody>
        </p:sp>
        <p:cxnSp>
          <p:nvCxnSpPr>
            <p:cNvPr id="11" name="Straight Connector 10"/>
            <p:cNvCxnSpPr/>
            <p:nvPr/>
          </p:nvCxnSpPr>
          <p:spPr>
            <a:xfrm>
              <a:off x="1673234" y="2519755"/>
              <a:ext cx="940779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3" name="Group 2">
            <a:extLst>
              <a:ext uri="{FF2B5EF4-FFF2-40B4-BE49-F238E27FC236}">
                <a16:creationId xmlns:a16="http://schemas.microsoft.com/office/drawing/2014/main" id="{157067E0-B58C-4B76-96D5-DF2798E0BA9E}"/>
              </a:ext>
            </a:extLst>
          </p:cNvPr>
          <p:cNvGrpSpPr/>
          <p:nvPr/>
        </p:nvGrpSpPr>
        <p:grpSpPr>
          <a:xfrm>
            <a:off x="5084510" y="149573"/>
            <a:ext cx="5492209" cy="1373236"/>
            <a:chOff x="5084510" y="149573"/>
            <a:chExt cx="5492209" cy="1373236"/>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203056" y="646495"/>
                  <a:ext cx="3039199"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 BÀI 12</a:t>
                  </a:r>
                </a:p>
              </p:txBody>
            </p:sp>
          </p:grpSp>
          <p:cxnSp>
            <p:nvCxnSpPr>
              <p:cNvPr id="16" name="Straight Connector 15"/>
              <p:cNvCxnSpPr>
                <a:cxnSpLocks/>
              </p:cNvCxnSpPr>
              <p:nvPr/>
            </p:nvCxnSpPr>
            <p:spPr>
              <a:xfrm>
                <a:off x="6329763" y="1078875"/>
                <a:ext cx="282287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Rectangle 95"/>
            <p:cNvSpPr>
              <a:spLocks noChangeArrowheads="1"/>
            </p:cNvSpPr>
            <p:nvPr/>
          </p:nvSpPr>
          <p:spPr bwMode="auto">
            <a:xfrm>
              <a:off x="5867745" y="999589"/>
              <a:ext cx="40126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NGHE – KỂ: KHO BÁU</a:t>
              </a:r>
            </a:p>
          </p:txBody>
        </p:sp>
      </p:grpSp>
      <p:pic>
        <p:nvPicPr>
          <p:cNvPr id="1026" name="Picture 2" descr="https://img.loigiaihay.com/picture/2022/0613/126.png">
            <a:extLst>
              <a:ext uri="{FF2B5EF4-FFF2-40B4-BE49-F238E27FC236}">
                <a16:creationId xmlns:a16="http://schemas.microsoft.com/office/drawing/2014/main" id="{FF34C433-0C02-4A49-8B01-F9CCCCD758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81" y="3000435"/>
            <a:ext cx="9376857" cy="58160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0FA9845-90CD-4308-8773-04308CC00B9D}"/>
              </a:ext>
            </a:extLst>
          </p:cNvPr>
          <p:cNvSpPr/>
          <p:nvPr/>
        </p:nvSpPr>
        <p:spPr>
          <a:xfrm>
            <a:off x="3848016" y="2446139"/>
            <a:ext cx="1699504" cy="584775"/>
          </a:xfrm>
          <a:prstGeom prst="rect">
            <a:avLst/>
          </a:prstGeom>
        </p:spPr>
        <p:txBody>
          <a:bodyPr wrap="none">
            <a:spAutoFit/>
          </a:bodyPr>
          <a:lstStyle/>
          <a:p>
            <a:r>
              <a:rPr lang="vi-VN" sz="3200" b="1">
                <a:solidFill>
                  <a:srgbClr val="0000CC"/>
                </a:solidFill>
                <a:latin typeface="Times New Roman" panose="02020603050405020304" pitchFamily="18" charset="0"/>
                <a:cs typeface="Times New Roman" panose="02020603050405020304" pitchFamily="18" charset="0"/>
              </a:rPr>
              <a:t>Kho báu</a:t>
            </a:r>
            <a:endParaRPr lang="vi-VN" sz="3200">
              <a:solidFill>
                <a:srgbClr val="0000CC"/>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F82460BC-C668-4EA1-A878-FB081E0245E8}"/>
              </a:ext>
            </a:extLst>
          </p:cNvPr>
          <p:cNvSpPr/>
          <p:nvPr/>
        </p:nvSpPr>
        <p:spPr>
          <a:xfrm>
            <a:off x="10348119" y="2786994"/>
            <a:ext cx="5255202" cy="6001643"/>
          </a:xfrm>
          <a:prstGeom prst="rect">
            <a:avLst/>
          </a:prstGeom>
        </p:spPr>
        <p:txBody>
          <a:bodyPr wrap="square">
            <a:spAutoFit/>
          </a:bodyPr>
          <a:lstStyle/>
          <a:p>
            <a:pPr algn="just"/>
            <a:r>
              <a:rPr lang="vi-VN" sz="3200" b="1">
                <a:solidFill>
                  <a:srgbClr val="FF0000"/>
                </a:solidFill>
                <a:latin typeface="Times New Roman" panose="02020603050405020304" pitchFamily="18" charset="0"/>
                <a:cs typeface="Times New Roman" panose="02020603050405020304" pitchFamily="18" charset="0"/>
              </a:rPr>
              <a:t>Gợi ý:</a:t>
            </a:r>
          </a:p>
          <a:p>
            <a:pPr algn="just"/>
            <a:r>
              <a:rPr lang="vi-VN" sz="3200" b="1">
                <a:solidFill>
                  <a:srgbClr val="0000CC"/>
                </a:solidFill>
                <a:latin typeface="Times New Roman" panose="02020603050405020304" pitchFamily="18" charset="0"/>
                <a:cs typeface="Times New Roman" panose="02020603050405020304" pitchFamily="18" charset="0"/>
              </a:rPr>
              <a:t>a) Hai vợ chồng người nông dân chịu khó như thế nào?</a:t>
            </a:r>
          </a:p>
          <a:p>
            <a:pPr algn="just"/>
            <a:r>
              <a:rPr lang="vi-VN" sz="3200" b="1">
                <a:solidFill>
                  <a:srgbClr val="0000CC"/>
                </a:solidFill>
                <a:latin typeface="Times New Roman" panose="02020603050405020304" pitchFamily="18" charset="0"/>
                <a:cs typeface="Times New Roman" panose="02020603050405020304" pitchFamily="18" charset="0"/>
              </a:rPr>
              <a:t>b) Tính tình hai người con của họ ra sao? </a:t>
            </a:r>
          </a:p>
          <a:p>
            <a:pPr algn="just"/>
            <a:r>
              <a:rPr lang="vi-VN" sz="3200" b="1">
                <a:solidFill>
                  <a:srgbClr val="0000CC"/>
                </a:solidFill>
                <a:latin typeface="Times New Roman" panose="02020603050405020304" pitchFamily="18" charset="0"/>
                <a:cs typeface="Times New Roman" panose="02020603050405020304" pitchFamily="18" charset="0"/>
              </a:rPr>
              <a:t>c) Trước khi mất, người cha dặn dò các con điều gì?</a:t>
            </a:r>
          </a:p>
          <a:p>
            <a:pPr algn="just"/>
            <a:r>
              <a:rPr lang="vi-VN" sz="3200" b="1">
                <a:solidFill>
                  <a:srgbClr val="0000CC"/>
                </a:solidFill>
                <a:latin typeface="Times New Roman" panose="02020603050405020304" pitchFamily="18" charset="0"/>
                <a:cs typeface="Times New Roman" panose="02020603050405020304" pitchFamily="18" charset="0"/>
              </a:rPr>
              <a:t>d) Hai người con đã làm gì? Không tìm thấy thứ cha nói, họ làm gì?</a:t>
            </a:r>
          </a:p>
          <a:p>
            <a:pPr algn="just"/>
            <a:r>
              <a:rPr lang="vi-VN" sz="3200" b="1">
                <a:solidFill>
                  <a:srgbClr val="0000CC"/>
                </a:solidFill>
                <a:latin typeface="Times New Roman" panose="02020603050405020304" pitchFamily="18" charset="0"/>
                <a:cs typeface="Times New Roman" panose="02020603050405020304" pitchFamily="18" charset="0"/>
              </a:rPr>
              <a:t>e) Cuối cùng, hai người con đã thay đổi như thế nào?</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497368" y="1373997"/>
            <a:ext cx="5345551" cy="631091"/>
            <a:chOff x="1508919" y="1888664"/>
            <a:chExt cx="10183091" cy="631091"/>
          </a:xfrm>
        </p:grpSpPr>
        <p:sp>
          <p:nvSpPr>
            <p:cNvPr id="10" name="Rectangle 9"/>
            <p:cNvSpPr/>
            <p:nvPr/>
          </p:nvSpPr>
          <p:spPr>
            <a:xfrm>
              <a:off x="1508919" y="1888664"/>
              <a:ext cx="10183091" cy="584775"/>
            </a:xfrm>
            <a:prstGeom prst="rect">
              <a:avLst/>
            </a:prstGeom>
          </p:spPr>
          <p:txBody>
            <a:bodyPr wrap="square">
              <a:spAutoFit/>
            </a:bodyPr>
            <a:lstStyle/>
            <a:p>
              <a:r>
                <a:rPr lang="en-US" sz="3200" b="1">
                  <a:solidFill>
                    <a:srgbClr val="FF0066"/>
                  </a:solidFill>
                  <a:latin typeface="Times New Roman" pitchFamily="18" charset="0"/>
                  <a:cs typeface="Times New Roman" pitchFamily="18" charset="0"/>
                </a:rPr>
                <a:t>1. Nghe và kể lai câu chuyện.</a:t>
              </a:r>
            </a:p>
          </p:txBody>
        </p:sp>
        <p:cxnSp>
          <p:nvCxnSpPr>
            <p:cNvPr id="11" name="Straight Connector 10"/>
            <p:cNvCxnSpPr/>
            <p:nvPr/>
          </p:nvCxnSpPr>
          <p:spPr>
            <a:xfrm>
              <a:off x="1673234" y="2519755"/>
              <a:ext cx="940779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3" name="Group 2">
            <a:extLst>
              <a:ext uri="{FF2B5EF4-FFF2-40B4-BE49-F238E27FC236}">
                <a16:creationId xmlns:a16="http://schemas.microsoft.com/office/drawing/2014/main" id="{157067E0-B58C-4B76-96D5-DF2798E0BA9E}"/>
              </a:ext>
            </a:extLst>
          </p:cNvPr>
          <p:cNvGrpSpPr/>
          <p:nvPr/>
        </p:nvGrpSpPr>
        <p:grpSpPr>
          <a:xfrm>
            <a:off x="5084510" y="149573"/>
            <a:ext cx="5492209" cy="1373236"/>
            <a:chOff x="5084510" y="149573"/>
            <a:chExt cx="5492209" cy="1373236"/>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203056" y="646495"/>
                  <a:ext cx="3039199"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 BÀI 12</a:t>
                  </a:r>
                </a:p>
              </p:txBody>
            </p:sp>
          </p:grpSp>
          <p:cxnSp>
            <p:nvCxnSpPr>
              <p:cNvPr id="16" name="Straight Connector 15"/>
              <p:cNvCxnSpPr>
                <a:cxnSpLocks/>
              </p:cNvCxnSpPr>
              <p:nvPr/>
            </p:nvCxnSpPr>
            <p:spPr>
              <a:xfrm>
                <a:off x="6329763" y="1078875"/>
                <a:ext cx="282287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Rectangle 95"/>
            <p:cNvSpPr>
              <a:spLocks noChangeArrowheads="1"/>
            </p:cNvSpPr>
            <p:nvPr/>
          </p:nvSpPr>
          <p:spPr bwMode="auto">
            <a:xfrm>
              <a:off x="5867745" y="999589"/>
              <a:ext cx="40126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NGHE – KỂ: KHO BÁU</a:t>
              </a:r>
            </a:p>
          </p:txBody>
        </p:sp>
      </p:grpSp>
      <p:sp>
        <p:nvSpPr>
          <p:cNvPr id="4" name="Rectangle 3">
            <a:extLst>
              <a:ext uri="{FF2B5EF4-FFF2-40B4-BE49-F238E27FC236}">
                <a16:creationId xmlns:a16="http://schemas.microsoft.com/office/drawing/2014/main" id="{10FA9845-90CD-4308-8773-04308CC00B9D}"/>
              </a:ext>
            </a:extLst>
          </p:cNvPr>
          <p:cNvSpPr/>
          <p:nvPr/>
        </p:nvSpPr>
        <p:spPr>
          <a:xfrm>
            <a:off x="7024311" y="1826819"/>
            <a:ext cx="1699504" cy="584775"/>
          </a:xfrm>
          <a:prstGeom prst="rect">
            <a:avLst/>
          </a:prstGeom>
        </p:spPr>
        <p:txBody>
          <a:bodyPr wrap="none">
            <a:spAutoFit/>
          </a:bodyPr>
          <a:lstStyle/>
          <a:p>
            <a:r>
              <a:rPr lang="vi-VN" sz="3200" b="1">
                <a:solidFill>
                  <a:srgbClr val="0000CC"/>
                </a:solidFill>
                <a:latin typeface="Times New Roman" panose="02020603050405020304" pitchFamily="18" charset="0"/>
                <a:cs typeface="Times New Roman" panose="02020603050405020304" pitchFamily="18" charset="0"/>
              </a:rPr>
              <a:t>Kho báu</a:t>
            </a:r>
            <a:endParaRPr lang="vi-VN" sz="3200">
              <a:solidFill>
                <a:srgbClr val="0000CC"/>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A9DBD39F-8B3D-4042-AFF3-2B8B10F9921A}"/>
              </a:ext>
            </a:extLst>
          </p:cNvPr>
          <p:cNvSpPr/>
          <p:nvPr/>
        </p:nvSpPr>
        <p:spPr>
          <a:xfrm>
            <a:off x="530555" y="2348832"/>
            <a:ext cx="15215527" cy="6555641"/>
          </a:xfrm>
          <a:prstGeom prst="rect">
            <a:avLst/>
          </a:prstGeom>
        </p:spPr>
        <p:txBody>
          <a:bodyPr wrap="square">
            <a:spAutoFit/>
          </a:bodyPr>
          <a:lstStyle/>
          <a:p>
            <a:pPr algn="just"/>
            <a:r>
              <a:rPr lang="vi-VN" sz="2800" b="1">
                <a:solidFill>
                  <a:srgbClr val="0000CC"/>
                </a:solidFill>
                <a:latin typeface="Times New Roman" panose="02020603050405020304" pitchFamily="18" charset="0"/>
                <a:cs typeface="Times New Roman" panose="02020603050405020304" pitchFamily="18" charset="0"/>
              </a:rPr>
              <a:t>     1. Ngày xưa, có hai vợ chồng người nông dân kia rất cần cù, chịu khó. Hai ông</a:t>
            </a:r>
          </a:p>
          <a:p>
            <a:pPr algn="just"/>
            <a:r>
              <a:rPr lang="vi-VN" sz="2800" b="1">
                <a:solidFill>
                  <a:srgbClr val="0000CC"/>
                </a:solidFill>
                <a:latin typeface="Times New Roman" panose="02020603050405020304" pitchFamily="18" charset="0"/>
                <a:cs typeface="Times New Roman" panose="02020603050405020304" pitchFamily="18" charset="0"/>
              </a:rPr>
              <a:t>bà thường ra đồng từ lúc gà gáy sáng và trở về nhà khi đã lặn Mặt Trời. Đến vụ lúa họ cấy lúa, gặt hái xong, lại trồng khoai, trồng cà. Họ không để cho đất nghi, mà cũng chẳng lúc nào ngơi tay. Nhờ làm lụng chuyên cần, họ đã gây dựng được một cơ ngơi đàng hoàng.</a:t>
            </a:r>
          </a:p>
          <a:p>
            <a:pPr algn="just"/>
            <a:r>
              <a:rPr lang="vi-VN" sz="2800" b="1">
                <a:solidFill>
                  <a:srgbClr val="0000CC"/>
                </a:solidFill>
                <a:latin typeface="Times New Roman" panose="02020603050405020304" pitchFamily="18" charset="0"/>
                <a:cs typeface="Times New Roman" panose="02020603050405020304" pitchFamily="18" charset="0"/>
              </a:rPr>
              <a:t>     2. Nhưng rồi, hai ông bà mỗi ngày một già yếu. Hai con trai của họ đều ngại làm ruộng, chỉ mơ chuyện hão huyền. Ít lâu sau, bà lão qua đời. Rồi ông lão cũng lâm bệnh nặng. Biết mình khó lòng qua khỏi, ông dặn dò các con:</a:t>
            </a:r>
          </a:p>
          <a:p>
            <a:pPr algn="just"/>
            <a:r>
              <a:rPr lang="vi-VN" sz="2800" b="1">
                <a:solidFill>
                  <a:srgbClr val="0000CC"/>
                </a:solidFill>
                <a:latin typeface="Times New Roman" panose="02020603050405020304" pitchFamily="18" charset="0"/>
                <a:cs typeface="Times New Roman" panose="02020603050405020304" pitchFamily="18" charset="0"/>
              </a:rPr>
              <a:t>– Cha không sống mãi để lo cho các con được. Ruộng nhà có một kho báu, các</a:t>
            </a:r>
          </a:p>
          <a:p>
            <a:pPr algn="just"/>
            <a:r>
              <a:rPr lang="vi-VN" sz="2800" b="1">
                <a:solidFill>
                  <a:srgbClr val="0000CC"/>
                </a:solidFill>
                <a:latin typeface="Times New Roman" panose="02020603050405020304" pitchFamily="18" charset="0"/>
                <a:cs typeface="Times New Roman" panose="02020603050405020304" pitchFamily="18" charset="0"/>
              </a:rPr>
              <a:t>con hãy tự đào lên mà dùng.</a:t>
            </a:r>
          </a:p>
          <a:p>
            <a:pPr algn="just"/>
            <a:r>
              <a:rPr lang="vi-VN" sz="2800" b="1">
                <a:solidFill>
                  <a:srgbClr val="0000CC"/>
                </a:solidFill>
                <a:latin typeface="Times New Roman" panose="02020603050405020304" pitchFamily="18" charset="0"/>
                <a:cs typeface="Times New Roman" panose="02020603050405020304" pitchFamily="18" charset="0"/>
              </a:rPr>
              <a:t>     3. Theo lời cha, hai người con đào bới cả đám ruộng mà chẳng thấy kho báu đâu.</a:t>
            </a:r>
          </a:p>
          <a:p>
            <a:pPr algn="just"/>
            <a:r>
              <a:rPr lang="vi-VN" sz="2800" b="1">
                <a:solidFill>
                  <a:srgbClr val="0000CC"/>
                </a:solidFill>
                <a:latin typeface="Times New Roman" panose="02020603050405020304" pitchFamily="18" charset="0"/>
                <a:cs typeface="Times New Roman" panose="02020603050405020304" pitchFamily="18" charset="0"/>
              </a:rPr>
              <a:t>     Vụ mùa đến, họ đành trồng lúa. Nhờ làm đất kĩ, vụ ấy lúa bội thu. Hết mùa, hai</a:t>
            </a:r>
          </a:p>
          <a:p>
            <a:pPr algn="just"/>
            <a:r>
              <a:rPr lang="vi-VN" sz="2800" b="1">
                <a:solidFill>
                  <a:srgbClr val="0000CC"/>
                </a:solidFill>
                <a:latin typeface="Times New Roman" panose="02020603050405020304" pitchFamily="18" charset="0"/>
                <a:cs typeface="Times New Roman" panose="02020603050405020304" pitchFamily="18" charset="0"/>
              </a:rPr>
              <a:t>người con lại ra công đào bới mà vẫn không tìm được gì. Mùa tiếp theo, họ lại đành trồng lúa vả vụ ấy lúa cũng bội thu.</a:t>
            </a:r>
          </a:p>
          <a:p>
            <a:pPr algn="just"/>
            <a:r>
              <a:rPr lang="vi-VN" sz="2800" b="1">
                <a:solidFill>
                  <a:srgbClr val="0000CC"/>
                </a:solidFill>
                <a:latin typeface="Times New Roman" panose="02020603050405020304" pitchFamily="18" charset="0"/>
                <a:cs typeface="Times New Roman" panose="02020603050405020304" pitchFamily="18" charset="0"/>
              </a:rPr>
              <a:t>     Liên tiếp mấy vụ liền được mùa, hai anh em có của ăn của để. Lúc ấy, họ mới hiểu lời dặn dò khi trước của người cha.</a:t>
            </a:r>
          </a:p>
        </p:txBody>
      </p:sp>
    </p:spTree>
    <p:extLst>
      <p:ext uri="{BB962C8B-B14F-4D97-AF65-F5344CB8AC3E}">
        <p14:creationId xmlns:p14="http://schemas.microsoft.com/office/powerpoint/2010/main" val="229360732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85119" y="1373997"/>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Trao đổi nội dung câu chuyện</a:t>
              </a:r>
            </a:p>
          </p:txBody>
        </p:sp>
        <p:cxnSp>
          <p:nvCxnSpPr>
            <p:cNvPr id="11" name="Straight Connector 10"/>
            <p:cNvCxnSpPr>
              <a:cxnSpLocks/>
            </p:cNvCxnSpPr>
            <p:nvPr/>
          </p:nvCxnSpPr>
          <p:spPr>
            <a:xfrm>
              <a:off x="1673234" y="2519755"/>
              <a:ext cx="587765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89329" y="2153900"/>
            <a:ext cx="13317438" cy="6524863"/>
          </a:xfrm>
          <a:prstGeom prst="rect">
            <a:avLst/>
          </a:prstGeom>
        </p:spPr>
        <p:txBody>
          <a:bodyPr wrap="square">
            <a:spAutoFit/>
          </a:bodyPr>
          <a:lstStyle/>
          <a:p>
            <a:pPr algn="just"/>
            <a:r>
              <a:rPr lang="vi-VN" sz="3800" b="1">
                <a:solidFill>
                  <a:srgbClr val="0000CC"/>
                </a:solidFill>
                <a:latin typeface="Times New Roman" pitchFamily="18" charset="0"/>
                <a:cs typeface="Times New Roman" pitchFamily="18" charset="0"/>
              </a:rPr>
              <a:t>- Hai vợ chồng người nông dân chịu khó như thế nào? </a:t>
            </a:r>
          </a:p>
          <a:p>
            <a:pPr algn="just"/>
            <a:r>
              <a:rPr lang="vi-VN" sz="3800" b="1">
                <a:solidFill>
                  <a:srgbClr val="0000CC"/>
                </a:solidFill>
                <a:latin typeface="Times New Roman" pitchFamily="18" charset="0"/>
                <a:cs typeface="Times New Roman" pitchFamily="18" charset="0"/>
              </a:rPr>
              <a:t>     </a:t>
            </a:r>
            <a:r>
              <a:rPr lang="vi-VN" sz="3800" b="1">
                <a:solidFill>
                  <a:srgbClr val="FF0000"/>
                </a:solidFill>
                <a:latin typeface="Times New Roman" pitchFamily="18" charset="0"/>
                <a:cs typeface="Times New Roman" pitchFamily="18" charset="0"/>
              </a:rPr>
              <a:t>Hai ông bà thường ra đồng từ lúc gà gáy sáng và trở về nhà khi đã lặn Mặt Trời; đến vụ lúa, họ cấy lúa; gặt hái xong, họ lại trồng khoai, trồng cà. Họ không để cho đất nghỉ; chẳng lúc nào ngơi tay.</a:t>
            </a:r>
          </a:p>
          <a:p>
            <a:pPr algn="just"/>
            <a:r>
              <a:rPr lang="vi-VN" sz="3800" b="1">
                <a:solidFill>
                  <a:srgbClr val="0000CC"/>
                </a:solidFill>
                <a:latin typeface="Times New Roman" pitchFamily="18" charset="0"/>
                <a:cs typeface="Times New Roman" pitchFamily="18" charset="0"/>
              </a:rPr>
              <a:t>- Tính tình hai người con của họ ra sao? </a:t>
            </a:r>
          </a:p>
          <a:p>
            <a:pPr algn="just"/>
            <a:r>
              <a:rPr lang="vi-VN" sz="3800" b="1">
                <a:solidFill>
                  <a:srgbClr val="FF0000"/>
                </a:solidFill>
                <a:latin typeface="Times New Roman" pitchFamily="18" charset="0"/>
                <a:cs typeface="Times New Roman" pitchFamily="18" charset="0"/>
              </a:rPr>
              <a:t>      Hai con của họ đều lười biếng / không chăm chỉ: ngại làm ruộng, chỉ mơ chuyện hão huyền.</a:t>
            </a:r>
          </a:p>
          <a:p>
            <a:pPr algn="just"/>
            <a:r>
              <a:rPr lang="vi-VN" sz="3800" b="1">
                <a:solidFill>
                  <a:srgbClr val="0000CC"/>
                </a:solidFill>
                <a:latin typeface="Times New Roman" pitchFamily="18" charset="0"/>
                <a:cs typeface="Times New Roman" pitchFamily="18" charset="0"/>
              </a:rPr>
              <a:t>- Trước khi mất, người cha dặn dò các con điều gì? </a:t>
            </a:r>
          </a:p>
          <a:p>
            <a:pPr algn="just"/>
            <a:r>
              <a:rPr lang="vi-VN" sz="3800" b="1">
                <a:solidFill>
                  <a:srgbClr val="0000CC"/>
                </a:solidFill>
                <a:latin typeface="Times New Roman" pitchFamily="18" charset="0"/>
                <a:cs typeface="Times New Roman" pitchFamily="18" charset="0"/>
              </a:rPr>
              <a:t>     </a:t>
            </a:r>
            <a:r>
              <a:rPr lang="vi-VN" sz="3800" b="1">
                <a:solidFill>
                  <a:srgbClr val="FF0000"/>
                </a:solidFill>
                <a:latin typeface="Times New Roman" pitchFamily="18" charset="0"/>
                <a:cs typeface="Times New Roman" pitchFamily="18" charset="0"/>
              </a:rPr>
              <a:t>Người cha nói: “... Ruộng nhà có một kho báu, các con hãy tự đào lên mà dùng”.</a:t>
            </a:r>
          </a:p>
        </p:txBody>
      </p:sp>
      <p:grpSp>
        <p:nvGrpSpPr>
          <p:cNvPr id="13" name="Group 12">
            <a:extLst>
              <a:ext uri="{FF2B5EF4-FFF2-40B4-BE49-F238E27FC236}">
                <a16:creationId xmlns:a16="http://schemas.microsoft.com/office/drawing/2014/main" id="{B42E4B52-6E27-45B1-9D61-0340AA96EEF4}"/>
              </a:ext>
            </a:extLst>
          </p:cNvPr>
          <p:cNvGrpSpPr/>
          <p:nvPr/>
        </p:nvGrpSpPr>
        <p:grpSpPr>
          <a:xfrm>
            <a:off x="5084510" y="149573"/>
            <a:ext cx="5492209" cy="1373236"/>
            <a:chOff x="5084510" y="149573"/>
            <a:chExt cx="5492209" cy="1373236"/>
          </a:xfrm>
        </p:grpSpPr>
        <p:grpSp>
          <p:nvGrpSpPr>
            <p:cNvPr id="20" name="Group 19">
              <a:extLst>
                <a:ext uri="{FF2B5EF4-FFF2-40B4-BE49-F238E27FC236}">
                  <a16:creationId xmlns:a16="http://schemas.microsoft.com/office/drawing/2014/main" id="{7AAA65C7-C449-4544-B38B-AFB4EE809B24}"/>
                </a:ext>
              </a:extLst>
            </p:cNvPr>
            <p:cNvGrpSpPr/>
            <p:nvPr/>
          </p:nvGrpSpPr>
          <p:grpSpPr>
            <a:xfrm>
              <a:off x="5084510" y="149573"/>
              <a:ext cx="5492209" cy="897628"/>
              <a:chOff x="4998717" y="210532"/>
              <a:chExt cx="5399539" cy="897628"/>
            </a:xfrm>
          </p:grpSpPr>
          <p:grpSp>
            <p:nvGrpSpPr>
              <p:cNvPr id="23" name="Group 22">
                <a:extLst>
                  <a:ext uri="{FF2B5EF4-FFF2-40B4-BE49-F238E27FC236}">
                    <a16:creationId xmlns:a16="http://schemas.microsoft.com/office/drawing/2014/main" id="{9A759195-0596-4C27-947B-83610D91D3B9}"/>
                  </a:ext>
                </a:extLst>
              </p:cNvPr>
              <p:cNvGrpSpPr/>
              <p:nvPr/>
            </p:nvGrpSpPr>
            <p:grpSpPr>
              <a:xfrm>
                <a:off x="4998717" y="210532"/>
                <a:ext cx="5399539" cy="897628"/>
                <a:chOff x="4998717" y="210532"/>
                <a:chExt cx="5399539" cy="897628"/>
              </a:xfrm>
            </p:grpSpPr>
            <p:sp>
              <p:nvSpPr>
                <p:cNvPr id="25" name="TextBox 24">
                  <a:extLst>
                    <a:ext uri="{FF2B5EF4-FFF2-40B4-BE49-F238E27FC236}">
                      <a16:creationId xmlns:a16="http://schemas.microsoft.com/office/drawing/2014/main" id="{45B9D3B7-161D-4D87-A245-A1ABD1289B2B}"/>
                    </a:ext>
                  </a:extLst>
                </p:cNvPr>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26" name="TextBox 25">
                  <a:extLst>
                    <a:ext uri="{FF2B5EF4-FFF2-40B4-BE49-F238E27FC236}">
                      <a16:creationId xmlns:a16="http://schemas.microsoft.com/office/drawing/2014/main" id="{A658096A-891E-4311-B141-2D4648FC8DFB}"/>
                    </a:ext>
                  </a:extLst>
                </p:cNvPr>
                <p:cNvSpPr txBox="1"/>
                <p:nvPr/>
              </p:nvSpPr>
              <p:spPr>
                <a:xfrm>
                  <a:off x="6203056" y="646495"/>
                  <a:ext cx="3039199"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 BÀI 12</a:t>
                  </a:r>
                </a:p>
              </p:txBody>
            </p:sp>
          </p:grpSp>
          <p:cxnSp>
            <p:nvCxnSpPr>
              <p:cNvPr id="24" name="Straight Connector 23">
                <a:extLst>
                  <a:ext uri="{FF2B5EF4-FFF2-40B4-BE49-F238E27FC236}">
                    <a16:creationId xmlns:a16="http://schemas.microsoft.com/office/drawing/2014/main" id="{0778B576-378E-4678-B4D4-9E8CD5652C04}"/>
                  </a:ext>
                </a:extLst>
              </p:cNvPr>
              <p:cNvCxnSpPr>
                <a:cxnSpLocks/>
              </p:cNvCxnSpPr>
              <p:nvPr/>
            </p:nvCxnSpPr>
            <p:spPr>
              <a:xfrm>
                <a:off x="6329763" y="1078875"/>
                <a:ext cx="282287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 name="Rectangle 95">
              <a:extLst>
                <a:ext uri="{FF2B5EF4-FFF2-40B4-BE49-F238E27FC236}">
                  <a16:creationId xmlns:a16="http://schemas.microsoft.com/office/drawing/2014/main" id="{448D16C7-001B-491B-9175-C8C8A5141AF9}"/>
                </a:ext>
              </a:extLst>
            </p:cNvPr>
            <p:cNvSpPr>
              <a:spLocks noChangeArrowheads="1"/>
            </p:cNvSpPr>
            <p:nvPr/>
          </p:nvSpPr>
          <p:spPr bwMode="auto">
            <a:xfrm>
              <a:off x="5867745" y="999589"/>
              <a:ext cx="40126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NGHE – KỂ: KHO BÁU</a:t>
              </a:r>
            </a:p>
          </p:txBody>
        </p:sp>
      </p:grpSp>
    </p:spTree>
    <p:extLst>
      <p:ext uri="{BB962C8B-B14F-4D97-AF65-F5344CB8AC3E}">
        <p14:creationId xmlns:p14="http://schemas.microsoft.com/office/powerpoint/2010/main" val="4313908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fade">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fade">
                                      <p:cBhvr>
                                        <p:cTn id="32" dur="500"/>
                                        <p:tgtEl>
                                          <p:spTgt spid="1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Effect transition="in" filter="fade">
                                      <p:cBhvr>
                                        <p:cTn id="37"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80319" y="1832550"/>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Trao đổi nội dung câu chuyện</a:t>
              </a:r>
            </a:p>
          </p:txBody>
        </p:sp>
        <p:cxnSp>
          <p:nvCxnSpPr>
            <p:cNvPr id="11" name="Straight Connector 10"/>
            <p:cNvCxnSpPr>
              <a:cxnSpLocks/>
            </p:cNvCxnSpPr>
            <p:nvPr/>
          </p:nvCxnSpPr>
          <p:spPr>
            <a:xfrm>
              <a:off x="1673234" y="2519755"/>
              <a:ext cx="587765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151359" y="2951975"/>
            <a:ext cx="13973919" cy="5174109"/>
          </a:xfrm>
          <a:prstGeom prst="rect">
            <a:avLst/>
          </a:prstGeom>
        </p:spPr>
        <p:txBody>
          <a:bodyPr wrap="square">
            <a:spAutoFit/>
          </a:bodyPr>
          <a:lstStyle/>
          <a:p>
            <a:pPr algn="just">
              <a:lnSpc>
                <a:spcPct val="120000"/>
              </a:lnSpc>
              <a:spcBef>
                <a:spcPts val="600"/>
              </a:spcBef>
            </a:pPr>
            <a:r>
              <a:rPr lang="vi-VN" sz="3800" b="1">
                <a:solidFill>
                  <a:srgbClr val="0000CC"/>
                </a:solidFill>
                <a:latin typeface="Times New Roman" pitchFamily="18" charset="0"/>
                <a:cs typeface="Times New Roman" pitchFamily="18" charset="0"/>
              </a:rPr>
              <a:t>- Hai người con đã làm gì? Không tìm thấy thứ cha nói, họ làm gì? </a:t>
            </a:r>
          </a:p>
          <a:p>
            <a:pPr algn="just">
              <a:lnSpc>
                <a:spcPct val="120000"/>
              </a:lnSpc>
              <a:spcBef>
                <a:spcPts val="600"/>
              </a:spcBef>
            </a:pPr>
            <a:r>
              <a:rPr lang="vi-VN" sz="3800" b="1">
                <a:solidFill>
                  <a:srgbClr val="0000CC"/>
                </a:solidFill>
                <a:latin typeface="Times New Roman" pitchFamily="18" charset="0"/>
                <a:cs typeface="Times New Roman" pitchFamily="18" charset="0"/>
              </a:rPr>
              <a:t>      </a:t>
            </a:r>
            <a:r>
              <a:rPr lang="vi-VN" sz="3800" b="1">
                <a:solidFill>
                  <a:srgbClr val="FF0000"/>
                </a:solidFill>
                <a:latin typeface="Times New Roman" pitchFamily="18" charset="0"/>
                <a:cs typeface="Times New Roman" pitchFamily="18" charset="0"/>
              </a:rPr>
              <a:t>Theo lời cha, hai người con đào bởi cả đám ruộng để tìm kho báu. Vụ mùa đến mà vẫn chưa thấy kho báu, họ đành trồng lúa. Hết mùa lúa, họ lại đào bới tiếp.</a:t>
            </a:r>
          </a:p>
          <a:p>
            <a:pPr algn="just">
              <a:lnSpc>
                <a:spcPct val="120000"/>
              </a:lnSpc>
              <a:spcBef>
                <a:spcPts val="600"/>
              </a:spcBef>
            </a:pPr>
            <a:r>
              <a:rPr lang="vi-VN" sz="3800" b="1">
                <a:solidFill>
                  <a:srgbClr val="0000CC"/>
                </a:solidFill>
                <a:latin typeface="Times New Roman" pitchFamily="18" charset="0"/>
                <a:cs typeface="Times New Roman" pitchFamily="18" charset="0"/>
              </a:rPr>
              <a:t>- Cuối cùng, hai người con đã như thay đổi như thế nào? </a:t>
            </a:r>
          </a:p>
          <a:p>
            <a:pPr algn="just">
              <a:lnSpc>
                <a:spcPct val="120000"/>
              </a:lnSpc>
              <a:spcBef>
                <a:spcPts val="600"/>
              </a:spcBef>
            </a:pPr>
            <a:r>
              <a:rPr lang="vi-VN" sz="3800" b="1">
                <a:solidFill>
                  <a:srgbClr val="0000CC"/>
                </a:solidFill>
                <a:latin typeface="Times New Roman" pitchFamily="18" charset="0"/>
                <a:cs typeface="Times New Roman" pitchFamily="18" charset="0"/>
              </a:rPr>
              <a:t>     </a:t>
            </a:r>
            <a:r>
              <a:rPr lang="vi-VN" sz="3800" b="1">
                <a:solidFill>
                  <a:srgbClr val="FF0000"/>
                </a:solidFill>
                <a:latin typeface="Times New Roman" pitchFamily="18" charset="0"/>
                <a:cs typeface="Times New Roman" pitchFamily="18" charset="0"/>
              </a:rPr>
              <a:t>Họ đã hiểu lời cha dặn: muốn có nhiều của cải thì phải cần cù lao động, họ đã trở thành những người lao động chăm chỉ.</a:t>
            </a:r>
          </a:p>
        </p:txBody>
      </p:sp>
      <p:grpSp>
        <p:nvGrpSpPr>
          <p:cNvPr id="13" name="Group 12">
            <a:extLst>
              <a:ext uri="{FF2B5EF4-FFF2-40B4-BE49-F238E27FC236}">
                <a16:creationId xmlns:a16="http://schemas.microsoft.com/office/drawing/2014/main" id="{B42E4B52-6E27-45B1-9D61-0340AA96EEF4}"/>
              </a:ext>
            </a:extLst>
          </p:cNvPr>
          <p:cNvGrpSpPr/>
          <p:nvPr/>
        </p:nvGrpSpPr>
        <p:grpSpPr>
          <a:xfrm>
            <a:off x="5084510" y="149573"/>
            <a:ext cx="5492209" cy="1373236"/>
            <a:chOff x="5084510" y="149573"/>
            <a:chExt cx="5492209" cy="1373236"/>
          </a:xfrm>
        </p:grpSpPr>
        <p:grpSp>
          <p:nvGrpSpPr>
            <p:cNvPr id="20" name="Group 19">
              <a:extLst>
                <a:ext uri="{FF2B5EF4-FFF2-40B4-BE49-F238E27FC236}">
                  <a16:creationId xmlns:a16="http://schemas.microsoft.com/office/drawing/2014/main" id="{7AAA65C7-C449-4544-B38B-AFB4EE809B24}"/>
                </a:ext>
              </a:extLst>
            </p:cNvPr>
            <p:cNvGrpSpPr/>
            <p:nvPr/>
          </p:nvGrpSpPr>
          <p:grpSpPr>
            <a:xfrm>
              <a:off x="5084510" y="149573"/>
              <a:ext cx="5492209" cy="897628"/>
              <a:chOff x="4998717" y="210532"/>
              <a:chExt cx="5399539" cy="897628"/>
            </a:xfrm>
          </p:grpSpPr>
          <p:grpSp>
            <p:nvGrpSpPr>
              <p:cNvPr id="23" name="Group 22">
                <a:extLst>
                  <a:ext uri="{FF2B5EF4-FFF2-40B4-BE49-F238E27FC236}">
                    <a16:creationId xmlns:a16="http://schemas.microsoft.com/office/drawing/2014/main" id="{9A759195-0596-4C27-947B-83610D91D3B9}"/>
                  </a:ext>
                </a:extLst>
              </p:cNvPr>
              <p:cNvGrpSpPr/>
              <p:nvPr/>
            </p:nvGrpSpPr>
            <p:grpSpPr>
              <a:xfrm>
                <a:off x="4998717" y="210532"/>
                <a:ext cx="5399539" cy="897628"/>
                <a:chOff x="4998717" y="210532"/>
                <a:chExt cx="5399539" cy="897628"/>
              </a:xfrm>
            </p:grpSpPr>
            <p:sp>
              <p:nvSpPr>
                <p:cNvPr id="25" name="TextBox 24">
                  <a:extLst>
                    <a:ext uri="{FF2B5EF4-FFF2-40B4-BE49-F238E27FC236}">
                      <a16:creationId xmlns:a16="http://schemas.microsoft.com/office/drawing/2014/main" id="{45B9D3B7-161D-4D87-A245-A1ABD1289B2B}"/>
                    </a:ext>
                  </a:extLst>
                </p:cNvPr>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26" name="TextBox 25">
                  <a:extLst>
                    <a:ext uri="{FF2B5EF4-FFF2-40B4-BE49-F238E27FC236}">
                      <a16:creationId xmlns:a16="http://schemas.microsoft.com/office/drawing/2014/main" id="{A658096A-891E-4311-B141-2D4648FC8DFB}"/>
                    </a:ext>
                  </a:extLst>
                </p:cNvPr>
                <p:cNvSpPr txBox="1"/>
                <p:nvPr/>
              </p:nvSpPr>
              <p:spPr>
                <a:xfrm>
                  <a:off x="6203056" y="646495"/>
                  <a:ext cx="3039199"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 BÀI 12</a:t>
                  </a:r>
                </a:p>
              </p:txBody>
            </p:sp>
          </p:grpSp>
          <p:cxnSp>
            <p:nvCxnSpPr>
              <p:cNvPr id="24" name="Straight Connector 23">
                <a:extLst>
                  <a:ext uri="{FF2B5EF4-FFF2-40B4-BE49-F238E27FC236}">
                    <a16:creationId xmlns:a16="http://schemas.microsoft.com/office/drawing/2014/main" id="{0778B576-378E-4678-B4D4-9E8CD5652C04}"/>
                  </a:ext>
                </a:extLst>
              </p:cNvPr>
              <p:cNvCxnSpPr>
                <a:cxnSpLocks/>
              </p:cNvCxnSpPr>
              <p:nvPr/>
            </p:nvCxnSpPr>
            <p:spPr>
              <a:xfrm>
                <a:off x="6329763" y="1078875"/>
                <a:ext cx="282287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 name="Rectangle 95">
              <a:extLst>
                <a:ext uri="{FF2B5EF4-FFF2-40B4-BE49-F238E27FC236}">
                  <a16:creationId xmlns:a16="http://schemas.microsoft.com/office/drawing/2014/main" id="{448D16C7-001B-491B-9175-C8C8A5141AF9}"/>
                </a:ext>
              </a:extLst>
            </p:cNvPr>
            <p:cNvSpPr>
              <a:spLocks noChangeArrowheads="1"/>
            </p:cNvSpPr>
            <p:nvPr/>
          </p:nvSpPr>
          <p:spPr bwMode="auto">
            <a:xfrm>
              <a:off x="5867745" y="999589"/>
              <a:ext cx="40126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NGHE – KỂ: KHO BÁU</a:t>
              </a:r>
            </a:p>
          </p:txBody>
        </p:sp>
      </p:grpSp>
    </p:spTree>
    <p:extLst>
      <p:ext uri="{BB962C8B-B14F-4D97-AF65-F5344CB8AC3E}">
        <p14:creationId xmlns:p14="http://schemas.microsoft.com/office/powerpoint/2010/main" val="70710395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645920"/>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3. Kể chuyện trong nhóm.</a:t>
              </a:r>
            </a:p>
          </p:txBody>
        </p:sp>
        <p:cxnSp>
          <p:nvCxnSpPr>
            <p:cNvPr id="11" name="Straight Connector 10"/>
            <p:cNvCxnSpPr/>
            <p:nvPr/>
          </p:nvCxnSpPr>
          <p:spPr>
            <a:xfrm>
              <a:off x="1673234" y="2519755"/>
              <a:ext cx="467730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356519" y="2725341"/>
            <a:ext cx="13868400" cy="1846659"/>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 Chúng ta cùng thảo luận nhóm, kể chuyện trong nhóm. Các bạn trong nhóm góp ý chân thành cho bạn mình sau khi nghe bạn kể chuyện.</a:t>
            </a:r>
          </a:p>
        </p:txBody>
      </p:sp>
      <p:grpSp>
        <p:nvGrpSpPr>
          <p:cNvPr id="20" name="Group 19"/>
          <p:cNvGrpSpPr/>
          <p:nvPr/>
        </p:nvGrpSpPr>
        <p:grpSpPr>
          <a:xfrm>
            <a:off x="1508919" y="4826938"/>
            <a:ext cx="11430000" cy="677108"/>
            <a:chOff x="1508919" y="1888664"/>
            <a:chExt cx="10183091" cy="677108"/>
          </a:xfrm>
        </p:grpSpPr>
        <p:sp>
          <p:nvSpPr>
            <p:cNvPr id="22" name="Rectangle 21"/>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Kể chuyện trước lớp</a:t>
              </a:r>
            </a:p>
          </p:txBody>
        </p:sp>
        <p:cxnSp>
          <p:nvCxnSpPr>
            <p:cNvPr id="23" name="Straight Connector 22"/>
            <p:cNvCxnSpPr/>
            <p:nvPr/>
          </p:nvCxnSpPr>
          <p:spPr>
            <a:xfrm>
              <a:off x="1673234" y="2519755"/>
              <a:ext cx="41804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4" name="Rectangle 23"/>
          <p:cNvSpPr/>
          <p:nvPr/>
        </p:nvSpPr>
        <p:spPr>
          <a:xfrm>
            <a:off x="1356519" y="5977116"/>
            <a:ext cx="13868400" cy="1261884"/>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 Các nhóm cử đại diện kể trước lớp. Cả lớp cùng nghe và góp ý cho bạn điều chỉnh.</a:t>
            </a:r>
          </a:p>
        </p:txBody>
      </p:sp>
      <p:grpSp>
        <p:nvGrpSpPr>
          <p:cNvPr id="19" name="Group 18">
            <a:extLst>
              <a:ext uri="{FF2B5EF4-FFF2-40B4-BE49-F238E27FC236}">
                <a16:creationId xmlns:a16="http://schemas.microsoft.com/office/drawing/2014/main" id="{B323FD3C-2E1C-49D7-B272-BA96E2C8ED0F}"/>
              </a:ext>
            </a:extLst>
          </p:cNvPr>
          <p:cNvGrpSpPr/>
          <p:nvPr/>
        </p:nvGrpSpPr>
        <p:grpSpPr>
          <a:xfrm>
            <a:off x="5084510" y="149573"/>
            <a:ext cx="5492209" cy="1373236"/>
            <a:chOff x="5084510" y="149573"/>
            <a:chExt cx="5492209" cy="1373236"/>
          </a:xfrm>
        </p:grpSpPr>
        <p:grpSp>
          <p:nvGrpSpPr>
            <p:cNvPr id="25" name="Group 24">
              <a:extLst>
                <a:ext uri="{FF2B5EF4-FFF2-40B4-BE49-F238E27FC236}">
                  <a16:creationId xmlns:a16="http://schemas.microsoft.com/office/drawing/2014/main" id="{A77AFA52-8065-4F81-87C8-7ADDFF7AB467}"/>
                </a:ext>
              </a:extLst>
            </p:cNvPr>
            <p:cNvGrpSpPr/>
            <p:nvPr/>
          </p:nvGrpSpPr>
          <p:grpSpPr>
            <a:xfrm>
              <a:off x="5084510" y="149573"/>
              <a:ext cx="5492209" cy="897628"/>
              <a:chOff x="4998717" y="210532"/>
              <a:chExt cx="5399539" cy="897628"/>
            </a:xfrm>
          </p:grpSpPr>
          <p:grpSp>
            <p:nvGrpSpPr>
              <p:cNvPr id="27" name="Group 26">
                <a:extLst>
                  <a:ext uri="{FF2B5EF4-FFF2-40B4-BE49-F238E27FC236}">
                    <a16:creationId xmlns:a16="http://schemas.microsoft.com/office/drawing/2014/main" id="{11AE2780-5E36-48E0-8F2F-19F7179610D8}"/>
                  </a:ext>
                </a:extLst>
              </p:cNvPr>
              <p:cNvGrpSpPr/>
              <p:nvPr/>
            </p:nvGrpSpPr>
            <p:grpSpPr>
              <a:xfrm>
                <a:off x="4998717" y="210532"/>
                <a:ext cx="5399539" cy="897628"/>
                <a:chOff x="4998717" y="210532"/>
                <a:chExt cx="5399539" cy="897628"/>
              </a:xfrm>
            </p:grpSpPr>
            <p:sp>
              <p:nvSpPr>
                <p:cNvPr id="29" name="TextBox 28">
                  <a:extLst>
                    <a:ext uri="{FF2B5EF4-FFF2-40B4-BE49-F238E27FC236}">
                      <a16:creationId xmlns:a16="http://schemas.microsoft.com/office/drawing/2014/main" id="{6E38BF6B-DAD3-4823-A9F8-CF600C9CF48A}"/>
                    </a:ext>
                  </a:extLst>
                </p:cNvPr>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30" name="TextBox 29">
                  <a:extLst>
                    <a:ext uri="{FF2B5EF4-FFF2-40B4-BE49-F238E27FC236}">
                      <a16:creationId xmlns:a16="http://schemas.microsoft.com/office/drawing/2014/main" id="{CA298C79-C2B7-49BC-A679-FC7E63FA7DF7}"/>
                    </a:ext>
                  </a:extLst>
                </p:cNvPr>
                <p:cNvSpPr txBox="1"/>
                <p:nvPr/>
              </p:nvSpPr>
              <p:spPr>
                <a:xfrm>
                  <a:off x="6203056" y="646495"/>
                  <a:ext cx="3039199"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 BÀI 12</a:t>
                  </a:r>
                </a:p>
              </p:txBody>
            </p:sp>
          </p:grpSp>
          <p:cxnSp>
            <p:nvCxnSpPr>
              <p:cNvPr id="28" name="Straight Connector 27">
                <a:extLst>
                  <a:ext uri="{FF2B5EF4-FFF2-40B4-BE49-F238E27FC236}">
                    <a16:creationId xmlns:a16="http://schemas.microsoft.com/office/drawing/2014/main" id="{4275D48E-CF71-4F53-B193-F9D93019EA01}"/>
                  </a:ext>
                </a:extLst>
              </p:cNvPr>
              <p:cNvCxnSpPr>
                <a:cxnSpLocks/>
              </p:cNvCxnSpPr>
              <p:nvPr/>
            </p:nvCxnSpPr>
            <p:spPr>
              <a:xfrm>
                <a:off x="6329763" y="1078875"/>
                <a:ext cx="282287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Rectangle 95">
              <a:extLst>
                <a:ext uri="{FF2B5EF4-FFF2-40B4-BE49-F238E27FC236}">
                  <a16:creationId xmlns:a16="http://schemas.microsoft.com/office/drawing/2014/main" id="{5AB05C23-3A0F-42DF-A5FD-F4F8ADC828E1}"/>
                </a:ext>
              </a:extLst>
            </p:cNvPr>
            <p:cNvSpPr>
              <a:spLocks noChangeArrowheads="1"/>
            </p:cNvSpPr>
            <p:nvPr/>
          </p:nvSpPr>
          <p:spPr bwMode="auto">
            <a:xfrm>
              <a:off x="5867745" y="999589"/>
              <a:ext cx="40126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NGHE – KỂ: KHO BÁU</a:t>
              </a:r>
            </a:p>
          </p:txBody>
        </p:sp>
      </p:grpSp>
    </p:spTree>
    <p:extLst>
      <p:ext uri="{BB962C8B-B14F-4D97-AF65-F5344CB8AC3E}">
        <p14:creationId xmlns:p14="http://schemas.microsoft.com/office/powerpoint/2010/main" val="587918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645920"/>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5. Trao đổi về nội dung, ý nghĩa câu chuyện</a:t>
              </a:r>
            </a:p>
          </p:txBody>
        </p:sp>
        <p:cxnSp>
          <p:nvCxnSpPr>
            <p:cNvPr id="11" name="Straight Connector 10"/>
            <p:cNvCxnSpPr>
              <a:cxnSpLocks/>
            </p:cNvCxnSpPr>
            <p:nvPr/>
          </p:nvCxnSpPr>
          <p:spPr>
            <a:xfrm>
              <a:off x="1673234" y="2519755"/>
              <a:ext cx="7778496" cy="46017"/>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13" name="Group 12">
            <a:extLst>
              <a:ext uri="{FF2B5EF4-FFF2-40B4-BE49-F238E27FC236}">
                <a16:creationId xmlns:a16="http://schemas.microsoft.com/office/drawing/2014/main" id="{28A89FAF-4ED1-4508-9506-707BC4DA7B8D}"/>
              </a:ext>
            </a:extLst>
          </p:cNvPr>
          <p:cNvGrpSpPr/>
          <p:nvPr/>
        </p:nvGrpSpPr>
        <p:grpSpPr>
          <a:xfrm>
            <a:off x="5084510" y="149573"/>
            <a:ext cx="5492209" cy="1373236"/>
            <a:chOff x="5084510" y="149573"/>
            <a:chExt cx="5492209" cy="1373236"/>
          </a:xfrm>
        </p:grpSpPr>
        <p:grpSp>
          <p:nvGrpSpPr>
            <p:cNvPr id="19" name="Group 18">
              <a:extLst>
                <a:ext uri="{FF2B5EF4-FFF2-40B4-BE49-F238E27FC236}">
                  <a16:creationId xmlns:a16="http://schemas.microsoft.com/office/drawing/2014/main" id="{5851716C-B5AD-4713-98F4-2F6B8650F0A4}"/>
                </a:ext>
              </a:extLst>
            </p:cNvPr>
            <p:cNvGrpSpPr/>
            <p:nvPr/>
          </p:nvGrpSpPr>
          <p:grpSpPr>
            <a:xfrm>
              <a:off x="5084510" y="149573"/>
              <a:ext cx="5492209" cy="897628"/>
              <a:chOff x="4998717" y="210532"/>
              <a:chExt cx="5399539" cy="897628"/>
            </a:xfrm>
          </p:grpSpPr>
          <p:grpSp>
            <p:nvGrpSpPr>
              <p:cNvPr id="22" name="Group 21">
                <a:extLst>
                  <a:ext uri="{FF2B5EF4-FFF2-40B4-BE49-F238E27FC236}">
                    <a16:creationId xmlns:a16="http://schemas.microsoft.com/office/drawing/2014/main" id="{42CFD145-6410-42BC-A25E-DCD8211DA1C3}"/>
                  </a:ext>
                </a:extLst>
              </p:cNvPr>
              <p:cNvGrpSpPr/>
              <p:nvPr/>
            </p:nvGrpSpPr>
            <p:grpSpPr>
              <a:xfrm>
                <a:off x="4998717" y="210532"/>
                <a:ext cx="5399539" cy="897628"/>
                <a:chOff x="4998717" y="210532"/>
                <a:chExt cx="5399539" cy="897628"/>
              </a:xfrm>
            </p:grpSpPr>
            <p:sp>
              <p:nvSpPr>
                <p:cNvPr id="24" name="TextBox 23">
                  <a:extLst>
                    <a:ext uri="{FF2B5EF4-FFF2-40B4-BE49-F238E27FC236}">
                      <a16:creationId xmlns:a16="http://schemas.microsoft.com/office/drawing/2014/main" id="{9724FC31-0B25-418F-BDE5-9FD6E8BCC780}"/>
                    </a:ext>
                  </a:extLst>
                </p:cNvPr>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25" name="TextBox 24">
                  <a:extLst>
                    <a:ext uri="{FF2B5EF4-FFF2-40B4-BE49-F238E27FC236}">
                      <a16:creationId xmlns:a16="http://schemas.microsoft.com/office/drawing/2014/main" id="{A86BD858-1B3C-45E0-BC4B-0E8B7E11D1EB}"/>
                    </a:ext>
                  </a:extLst>
                </p:cNvPr>
                <p:cNvSpPr txBox="1"/>
                <p:nvPr/>
              </p:nvSpPr>
              <p:spPr>
                <a:xfrm>
                  <a:off x="6203056" y="646495"/>
                  <a:ext cx="3039199"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 BÀI 12</a:t>
                  </a:r>
                </a:p>
              </p:txBody>
            </p:sp>
          </p:grpSp>
          <p:cxnSp>
            <p:nvCxnSpPr>
              <p:cNvPr id="23" name="Straight Connector 22">
                <a:extLst>
                  <a:ext uri="{FF2B5EF4-FFF2-40B4-BE49-F238E27FC236}">
                    <a16:creationId xmlns:a16="http://schemas.microsoft.com/office/drawing/2014/main" id="{C66E7428-CEEC-43B9-AD03-A8DF5413FFBC}"/>
                  </a:ext>
                </a:extLst>
              </p:cNvPr>
              <p:cNvCxnSpPr>
                <a:cxnSpLocks/>
              </p:cNvCxnSpPr>
              <p:nvPr/>
            </p:nvCxnSpPr>
            <p:spPr>
              <a:xfrm>
                <a:off x="6329763" y="1078875"/>
                <a:ext cx="282287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Rectangle 95">
              <a:extLst>
                <a:ext uri="{FF2B5EF4-FFF2-40B4-BE49-F238E27FC236}">
                  <a16:creationId xmlns:a16="http://schemas.microsoft.com/office/drawing/2014/main" id="{46E45FB8-9B00-43BD-8200-B65F7026F7E7}"/>
                </a:ext>
              </a:extLst>
            </p:cNvPr>
            <p:cNvSpPr>
              <a:spLocks noChangeArrowheads="1"/>
            </p:cNvSpPr>
            <p:nvPr/>
          </p:nvSpPr>
          <p:spPr bwMode="auto">
            <a:xfrm>
              <a:off x="5867745" y="999589"/>
              <a:ext cx="40126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NGHE – KỂ: KHO BÁU</a:t>
              </a:r>
            </a:p>
          </p:txBody>
        </p:sp>
      </p:grpSp>
      <p:sp>
        <p:nvSpPr>
          <p:cNvPr id="2" name="Rectangle 1">
            <a:extLst>
              <a:ext uri="{FF2B5EF4-FFF2-40B4-BE49-F238E27FC236}">
                <a16:creationId xmlns:a16="http://schemas.microsoft.com/office/drawing/2014/main" id="{4A5DD494-B77E-4219-B3E1-0DFB29C0D439}"/>
              </a:ext>
            </a:extLst>
          </p:cNvPr>
          <p:cNvSpPr/>
          <p:nvPr/>
        </p:nvSpPr>
        <p:spPr>
          <a:xfrm>
            <a:off x="1473582" y="2667000"/>
            <a:ext cx="13030200" cy="4598375"/>
          </a:xfrm>
          <a:prstGeom prst="rect">
            <a:avLst/>
          </a:prstGeom>
        </p:spPr>
        <p:txBody>
          <a:bodyPr wrap="square">
            <a:spAutoFit/>
          </a:bodyPr>
          <a:lstStyle/>
          <a:p>
            <a:pPr algn="just">
              <a:lnSpc>
                <a:spcPct val="150000"/>
              </a:lnSpc>
              <a:spcAft>
                <a:spcPts val="0"/>
              </a:spcAft>
            </a:pPr>
            <a:r>
              <a:rPr lang="en-US" sz="20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Nội dung: </a:t>
            </a:r>
            <a:r>
              <a:rPr lang="en-US" sz="40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Kho báu mà người cha dặn các con tìm chính là thành quả của sức lao động, của sự cần cù, chăm chỉ.</a:t>
            </a:r>
            <a:endParaRPr lang="vi-VN" sz="4000" b="1">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Ý nghĩa câu chuyện: </a:t>
            </a:r>
            <a:r>
              <a:rPr lang="en-US" sz="40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Câu chuyện khuyên chúng ta yêu quý đất đai và chăm chỉ lao động. Nếu biết yêu quý đất đai, lao động chăm chỉ thì sẽ có cuộc sống ấm no, hạnh phúc.</a:t>
            </a:r>
            <a:endParaRPr lang="vi-VN" sz="4000" b="1">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53512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718719" y="4114800"/>
            <a:ext cx="90678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9916</TotalTime>
  <Words>945</Words>
  <Application>Microsoft Office PowerPoint</Application>
  <PresentationFormat>Custom</PresentationFormat>
  <Paragraphs>77</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1110</cp:revision>
  <dcterms:created xsi:type="dcterms:W3CDTF">2008-09-09T22:52:10Z</dcterms:created>
  <dcterms:modified xsi:type="dcterms:W3CDTF">2022-08-01T14:43:03Z</dcterms:modified>
</cp:coreProperties>
</file>