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3" r:id="rId2"/>
    <p:sldId id="299" r:id="rId3"/>
    <p:sldId id="304" r:id="rId4"/>
    <p:sldId id="300" r:id="rId5"/>
    <p:sldId id="301" r:id="rId6"/>
    <p:sldId id="302" r:id="rId7"/>
    <p:sldId id="303" r:id="rId8"/>
    <p:sldId id="306" r:id="rId9"/>
    <p:sldId id="307" r:id="rId10"/>
    <p:sldId id="308" r:id="rId11"/>
    <p:sldId id="309" r:id="rId12"/>
    <p:sldId id="310" r:id="rId13"/>
    <p:sldId id="312" r:id="rId14"/>
    <p:sldId id="313" r:id="rId15"/>
    <p:sldId id="311" r:id="rId16"/>
    <p:sldId id="314" r:id="rId17"/>
    <p:sldId id="315" r:id="rId18"/>
    <p:sldId id="316" r:id="rId19"/>
    <p:sldId id="318" r:id="rId20"/>
    <p:sldId id="320"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smtClean="0">
              <a:latin typeface="Arial" pitchFamily="34" charset="0"/>
              <a:cs typeface="Arial" pitchFamily="34" charset="0"/>
            </a:rPr>
            <a:t>Giọng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smtClean="0">
              <a:latin typeface="Arial" pitchFamily="34" charset="0"/>
              <a:cs typeface="Arial" pitchFamily="34" charset="0"/>
            </a:rPr>
            <a:t>Vui tươi</a:t>
          </a:r>
          <a:endParaRPr lang="en-US" sz="3600">
            <a:latin typeface="Arial" pitchFamily="34" charset="0"/>
            <a:cs typeface="Arial" pitchFamily="34" charset="0"/>
          </a:endParaRP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smtClean="0">
              <a:latin typeface="Arial" pitchFamily="34" charset="0"/>
              <a:cs typeface="Arial" pitchFamily="34" charset="0"/>
            </a:rPr>
            <a:t>Tự hào</a:t>
          </a:r>
          <a:endParaRPr lang="en-US" sz="3600">
            <a:latin typeface="Arial" pitchFamily="34" charset="0"/>
            <a:cs typeface="Arial" pitchFamily="34" charset="0"/>
          </a:endParaRP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smtClean="0">
              <a:latin typeface="Arial" pitchFamily="34" charset="0"/>
              <a:cs typeface="Arial" pitchFamily="34" charset="0"/>
            </a:rPr>
            <a:t>Tràn đầy tình yêu Hà Nội</a:t>
          </a:r>
          <a:endParaRPr lang="en-US" sz="3600">
            <a:latin typeface="Arial" pitchFamily="34" charset="0"/>
            <a:cs typeface="Arial" pitchFamily="34" charset="0"/>
          </a:endParaRP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t>
        <a:bodyPr/>
        <a:lstStyle/>
        <a:p>
          <a:endParaRPr lang="en-US"/>
        </a:p>
      </dgm:t>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t>
        <a:bodyPr/>
        <a:lstStyle/>
        <a:p>
          <a:endParaRPr lang="en-US"/>
        </a:p>
      </dgm:t>
    </dgm:pt>
    <dgm:pt modelId="{3641F5DC-2042-4908-AFCF-17FF629A01BD}" type="pres">
      <dgm:prSet presAssocID="{0680CE4A-F1E5-4DFD-8CA2-695185A31DE0}" presName="rootConnector" presStyleLbl="node1" presStyleIdx="0" presStyleCnt="1"/>
      <dgm:spPr/>
      <dgm:t>
        <a:bodyPr/>
        <a:lstStyle/>
        <a:p>
          <a:endParaRPr lang="en-US"/>
        </a:p>
      </dgm:t>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t>
        <a:bodyPr/>
        <a:lstStyle/>
        <a:p>
          <a:endParaRPr lang="en-US"/>
        </a:p>
      </dgm:t>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t>
        <a:bodyPr/>
        <a:lstStyle/>
        <a:p>
          <a:endParaRPr lang="en-US"/>
        </a:p>
      </dgm:t>
    </dgm:pt>
    <dgm:pt modelId="{DB2B5EEA-7D6E-45FE-8403-C0129A1C5291}" type="pres">
      <dgm:prSet presAssocID="{C715D7AF-47F7-47F3-858C-FD32014F9828}" presName="Name13" presStyleLbl="parChTrans1D2" presStyleIdx="1" presStyleCnt="3"/>
      <dgm:spPr/>
      <dgm:t>
        <a:bodyPr/>
        <a:lstStyle/>
        <a:p>
          <a:endParaRPr lang="en-US"/>
        </a:p>
      </dgm:t>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t>
        <a:bodyPr/>
        <a:lstStyle/>
        <a:p>
          <a:endParaRPr lang="en-US"/>
        </a:p>
      </dgm:t>
    </dgm:pt>
    <dgm:pt modelId="{6809CCC2-6AB6-4905-A70A-0358BC9210C5}" type="pres">
      <dgm:prSet presAssocID="{52A36F8A-FB52-4D0A-826D-AC38AD2AD90E}" presName="Name13" presStyleLbl="parChTrans1D2" presStyleIdx="2" presStyleCnt="3"/>
      <dgm:spPr/>
      <dgm:t>
        <a:bodyPr/>
        <a:lstStyle/>
        <a:p>
          <a:endParaRPr lang="en-US"/>
        </a:p>
      </dgm:t>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t>
        <a:bodyPr/>
        <a:lstStyle/>
        <a:p>
          <a:endParaRPr lang="en-US"/>
        </a:p>
      </dgm:t>
    </dgm:pt>
  </dgm:ptLst>
  <dgm:cxnLst>
    <dgm:cxn modelId="{810F91A4-E142-4B41-8244-2F2685AC5BD5}" srcId="{0680CE4A-F1E5-4DFD-8CA2-695185A31DE0}" destId="{E9F0857E-CAD6-4BE1-9AE7-ACE7A76227FF}" srcOrd="1" destOrd="0" parTransId="{C715D7AF-47F7-47F3-858C-FD32014F9828}" sibTransId="{156778D2-4252-4E66-8641-8D8CC310322C}"/>
    <dgm:cxn modelId="{DD51DD8E-23E1-40EE-8D32-2E5BD06CCE5D}" type="presOf" srcId="{FC5EC7BE-22AA-4336-B0C8-C33B96AC0BE6}" destId="{672DE684-E8A6-4011-857F-B19E87AD4AC9}" srcOrd="0" destOrd="0" presId="urn:microsoft.com/office/officeart/2005/8/layout/hierarchy3"/>
    <dgm:cxn modelId="{E41BA254-00EA-494E-B5C2-59479BF469AC}" type="presOf" srcId="{3DBF73AA-BC85-46CD-AC7C-F86E1C91AE54}" destId="{C1876389-32C1-4983-AC10-D3C279E83E84}" srcOrd="0" destOrd="0" presId="urn:microsoft.com/office/officeart/2005/8/layout/hierarchy3"/>
    <dgm:cxn modelId="{E67C79D0-8956-4122-974D-5869523CA738}" type="presOf" srcId="{C715D7AF-47F7-47F3-858C-FD32014F9828}" destId="{DB2B5EEA-7D6E-45FE-8403-C0129A1C5291}" srcOrd="0" destOrd="0" presId="urn:microsoft.com/office/officeart/2005/8/layout/hierarchy3"/>
    <dgm:cxn modelId="{8F7182F7-B8B8-4E4F-8BA1-4621E16B5F6A}" type="presOf" srcId="{1814277C-34F0-4CC5-9C24-EF4D50B90D20}" destId="{5612C7BB-329B-4119-8370-F74FD750446E}" srcOrd="0" destOrd="0" presId="urn:microsoft.com/office/officeart/2005/8/layout/hierarchy3"/>
    <dgm:cxn modelId="{6EC3E3D5-492C-49D3-AE75-909607162188}" type="presOf" srcId="{0680CE4A-F1E5-4DFD-8CA2-695185A31DE0}" destId="{DC2357E1-2E16-496D-9E90-47F722DDE2AA}" srcOrd="0" destOrd="0" presId="urn:microsoft.com/office/officeart/2005/8/layout/hierarchy3"/>
    <dgm:cxn modelId="{47C75B14-E269-4AF2-96F0-05587E166CC4}" type="presOf" srcId="{0680CE4A-F1E5-4DFD-8CA2-695185A31DE0}" destId="{3641F5DC-2042-4908-AFCF-17FF629A01BD}" srcOrd="1"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08FCC353-2E10-47E4-BB1C-0751CB25909A}" srcId="{3DBF73AA-BC85-46CD-AC7C-F86E1C91AE54}" destId="{0680CE4A-F1E5-4DFD-8CA2-695185A31DE0}" srcOrd="0" destOrd="0" parTransId="{DC6DDC66-5D1C-4596-81BE-D1F75725CE5D}" sibTransId="{C2EABADC-8B43-4926-A865-749F77911DEA}"/>
    <dgm:cxn modelId="{8340A807-9515-4568-ADD4-419BE4A54AA5}" type="presOf" srcId="{52A36F8A-FB52-4D0A-826D-AC38AD2AD90E}" destId="{6809CCC2-6AB6-4905-A70A-0358BC9210C5}" srcOrd="0" destOrd="0" presId="urn:microsoft.com/office/officeart/2005/8/layout/hierarchy3"/>
    <dgm:cxn modelId="{0D38B7D5-8075-41FC-8168-83D08979C979}" type="presOf" srcId="{CB08193D-4012-409B-9719-7CB065B44DAC}" destId="{283CEE07-85B1-427F-91E6-3BAA5536058C}" srcOrd="0" destOrd="0" presId="urn:microsoft.com/office/officeart/2005/8/layout/hierarchy3"/>
    <dgm:cxn modelId="{12F02212-BD73-4668-A682-04E166813C01}" type="presOf" srcId="{E9F0857E-CAD6-4BE1-9AE7-ACE7A76227FF}" destId="{0101737D-C5A0-4F7C-B89F-19CF9FB2E8A7}" srcOrd="0" destOrd="0" presId="urn:microsoft.com/office/officeart/2005/8/layout/hierarchy3"/>
    <dgm:cxn modelId="{AF659248-8E3F-44E3-A262-366127F83E1A}" srcId="{0680CE4A-F1E5-4DFD-8CA2-695185A31DE0}" destId="{1814277C-34F0-4CC5-9C24-EF4D50B90D20}" srcOrd="0" destOrd="0" parTransId="{CB08193D-4012-409B-9719-7CB065B44DAC}" sibTransId="{66C5C4BA-1974-4CCF-B7DC-87E3003B21EE}"/>
    <dgm:cxn modelId="{AE9C5FBE-13B1-4216-AFEB-4D6D41E89F81}" type="presParOf" srcId="{C1876389-32C1-4983-AC10-D3C279E83E84}" destId="{2C76BD19-96B2-4BA7-AF83-B11B89D8CA38}" srcOrd="0" destOrd="0" presId="urn:microsoft.com/office/officeart/2005/8/layout/hierarchy3"/>
    <dgm:cxn modelId="{B534C708-21EF-45A2-A0A9-E836626D7057}" type="presParOf" srcId="{2C76BD19-96B2-4BA7-AF83-B11B89D8CA38}" destId="{1CDBB96E-21F4-400B-9A7F-7F15F879C7EE}" srcOrd="0" destOrd="0" presId="urn:microsoft.com/office/officeart/2005/8/layout/hierarchy3"/>
    <dgm:cxn modelId="{D2050EA5-7A8C-4A2C-9607-B2D4A9B16269}" type="presParOf" srcId="{1CDBB96E-21F4-400B-9A7F-7F15F879C7EE}" destId="{DC2357E1-2E16-496D-9E90-47F722DDE2AA}" srcOrd="0" destOrd="0" presId="urn:microsoft.com/office/officeart/2005/8/layout/hierarchy3"/>
    <dgm:cxn modelId="{04A01925-16FD-4403-AD82-50EB18E25A90}" type="presParOf" srcId="{1CDBB96E-21F4-400B-9A7F-7F15F879C7EE}" destId="{3641F5DC-2042-4908-AFCF-17FF629A01BD}" srcOrd="1" destOrd="0" presId="urn:microsoft.com/office/officeart/2005/8/layout/hierarchy3"/>
    <dgm:cxn modelId="{A643B6CF-5C7E-4B68-A796-42924722017B}" type="presParOf" srcId="{2C76BD19-96B2-4BA7-AF83-B11B89D8CA38}" destId="{05CBB843-90F6-46FD-A10F-03DB592A4491}" srcOrd="1" destOrd="0" presId="urn:microsoft.com/office/officeart/2005/8/layout/hierarchy3"/>
    <dgm:cxn modelId="{2B03CEE4-5898-447F-9D4C-14F25BB6CEDF}" type="presParOf" srcId="{05CBB843-90F6-46FD-A10F-03DB592A4491}" destId="{283CEE07-85B1-427F-91E6-3BAA5536058C}" srcOrd="0" destOrd="0" presId="urn:microsoft.com/office/officeart/2005/8/layout/hierarchy3"/>
    <dgm:cxn modelId="{730E6214-7AC5-421A-8C4C-2607BFC62214}" type="presParOf" srcId="{05CBB843-90F6-46FD-A10F-03DB592A4491}" destId="{5612C7BB-329B-4119-8370-F74FD750446E}" srcOrd="1" destOrd="0" presId="urn:microsoft.com/office/officeart/2005/8/layout/hierarchy3"/>
    <dgm:cxn modelId="{2FEA819F-EA3A-4358-97A2-D9BD4A0FB025}" type="presParOf" srcId="{05CBB843-90F6-46FD-A10F-03DB592A4491}" destId="{DB2B5EEA-7D6E-45FE-8403-C0129A1C5291}" srcOrd="2" destOrd="0" presId="urn:microsoft.com/office/officeart/2005/8/layout/hierarchy3"/>
    <dgm:cxn modelId="{0F10A31E-0F61-4699-AEBE-FB3B33182311}" type="presParOf" srcId="{05CBB843-90F6-46FD-A10F-03DB592A4491}" destId="{0101737D-C5A0-4F7C-B89F-19CF9FB2E8A7}" srcOrd="3" destOrd="0" presId="urn:microsoft.com/office/officeart/2005/8/layout/hierarchy3"/>
    <dgm:cxn modelId="{33AD7BB8-B485-46E5-810A-68DFADC86EE9}" type="presParOf" srcId="{05CBB843-90F6-46FD-A10F-03DB592A4491}" destId="{6809CCC2-6AB6-4905-A70A-0358BC9210C5}" srcOrd="4" destOrd="0" presId="urn:microsoft.com/office/officeart/2005/8/layout/hierarchy3"/>
    <dgm:cxn modelId="{2FC26CF5-00B3-4492-9C5A-17A38F388923}" type="presParOf" srcId="{05CBB843-90F6-46FD-A10F-03DB592A4491}" destId="{672DE684-E8A6-4011-857F-B19E87AD4AC9}"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57E1-2E16-496D-9E90-47F722DDE2AA}">
      <dsp:nvSpPr>
        <dsp:cNvPr id="0" name=""/>
        <dsp:cNvSpPr/>
      </dsp:nvSpPr>
      <dsp:spPr>
        <a:xfrm>
          <a:off x="808566" y="1784"/>
          <a:ext cx="3985284" cy="11235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n-US" sz="4000" b="1" kern="1200" dirty="0" err="1" smtClean="0">
              <a:latin typeface="Arial" pitchFamily="34" charset="0"/>
              <a:cs typeface="Arial" pitchFamily="34" charset="0"/>
            </a:rPr>
            <a:t>Giọng</a:t>
          </a:r>
          <a:r>
            <a:rPr lang="en-US" sz="4000" b="1" kern="1200" dirty="0" smtClean="0">
              <a:latin typeface="Arial" pitchFamily="34" charset="0"/>
              <a:cs typeface="Arial" pitchFamily="34" charset="0"/>
            </a:rPr>
            <a:t> </a:t>
          </a:r>
          <a:r>
            <a:rPr lang="en-US" sz="4000" b="1" kern="1200" dirty="0" err="1" smtClean="0">
              <a:latin typeface="Arial" pitchFamily="34" charset="0"/>
              <a:cs typeface="Arial" pitchFamily="34" charset="0"/>
            </a:rPr>
            <a:t>đọc</a:t>
          </a:r>
          <a:endParaRPr lang="en-US" sz="4000" b="1" kern="1200" dirty="0">
            <a:latin typeface="Arial" pitchFamily="34" charset="0"/>
            <a:cs typeface="Arial" pitchFamily="34" charset="0"/>
          </a:endParaRPr>
        </a:p>
      </dsp:txBody>
      <dsp:txXfrm>
        <a:off x="841473" y="34691"/>
        <a:ext cx="3919470" cy="1057701"/>
      </dsp:txXfrm>
    </dsp:sp>
    <dsp:sp modelId="{283CEE07-85B1-427F-91E6-3BAA5536058C}">
      <dsp:nvSpPr>
        <dsp:cNvPr id="0" name=""/>
        <dsp:cNvSpPr/>
      </dsp:nvSpPr>
      <dsp:spPr>
        <a:xfrm>
          <a:off x="1207095" y="1125300"/>
          <a:ext cx="398528" cy="1336523"/>
        </a:xfrm>
        <a:custGeom>
          <a:avLst/>
          <a:gdLst/>
          <a:ahLst/>
          <a:cxnLst/>
          <a:rect l="0" t="0" r="0" b="0"/>
          <a:pathLst>
            <a:path>
              <a:moveTo>
                <a:pt x="0" y="0"/>
              </a:moveTo>
              <a:lnTo>
                <a:pt x="0" y="1336523"/>
              </a:lnTo>
              <a:lnTo>
                <a:pt x="398528" y="133652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C7BB-329B-4119-8370-F74FD750446E}">
      <dsp:nvSpPr>
        <dsp:cNvPr id="0" name=""/>
        <dsp:cNvSpPr/>
      </dsp:nvSpPr>
      <dsp:spPr>
        <a:xfrm>
          <a:off x="1605623" y="1797291"/>
          <a:ext cx="6583020" cy="13290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Vui tươi</a:t>
          </a:r>
          <a:endParaRPr lang="en-US" sz="3600" kern="1200">
            <a:latin typeface="Arial" pitchFamily="34" charset="0"/>
            <a:cs typeface="Arial" pitchFamily="34" charset="0"/>
          </a:endParaRPr>
        </a:p>
      </dsp:txBody>
      <dsp:txXfrm>
        <a:off x="1644550" y="1836218"/>
        <a:ext cx="6505166" cy="1251210"/>
      </dsp:txXfrm>
    </dsp:sp>
    <dsp:sp modelId="{DB2B5EEA-7D6E-45FE-8403-C0129A1C5291}">
      <dsp:nvSpPr>
        <dsp:cNvPr id="0" name=""/>
        <dsp:cNvSpPr/>
      </dsp:nvSpPr>
      <dsp:spPr>
        <a:xfrm>
          <a:off x="1207095" y="1125300"/>
          <a:ext cx="398528" cy="3262880"/>
        </a:xfrm>
        <a:custGeom>
          <a:avLst/>
          <a:gdLst/>
          <a:ahLst/>
          <a:cxnLst/>
          <a:rect l="0" t="0" r="0" b="0"/>
          <a:pathLst>
            <a:path>
              <a:moveTo>
                <a:pt x="0" y="0"/>
              </a:moveTo>
              <a:lnTo>
                <a:pt x="0" y="3262880"/>
              </a:lnTo>
              <a:lnTo>
                <a:pt x="398528" y="32628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1737D-C5A0-4F7C-B89F-19CF9FB2E8A7}">
      <dsp:nvSpPr>
        <dsp:cNvPr id="0" name=""/>
        <dsp:cNvSpPr/>
      </dsp:nvSpPr>
      <dsp:spPr>
        <a:xfrm>
          <a:off x="1605623" y="3798347"/>
          <a:ext cx="6684905" cy="11796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Tự hào</a:t>
          </a:r>
          <a:endParaRPr lang="en-US" sz="3600" kern="1200">
            <a:latin typeface="Arial" pitchFamily="34" charset="0"/>
            <a:cs typeface="Arial" pitchFamily="34" charset="0"/>
          </a:endParaRPr>
        </a:p>
      </dsp:txBody>
      <dsp:txXfrm>
        <a:off x="1640174" y="3832898"/>
        <a:ext cx="6615803" cy="1110565"/>
      </dsp:txXfrm>
    </dsp:sp>
    <dsp:sp modelId="{6809CCC2-6AB6-4905-A70A-0358BC9210C5}">
      <dsp:nvSpPr>
        <dsp:cNvPr id="0" name=""/>
        <dsp:cNvSpPr/>
      </dsp:nvSpPr>
      <dsp:spPr>
        <a:xfrm>
          <a:off x="1207095" y="1125300"/>
          <a:ext cx="398528" cy="5233831"/>
        </a:xfrm>
        <a:custGeom>
          <a:avLst/>
          <a:gdLst/>
          <a:ahLst/>
          <a:cxnLst/>
          <a:rect l="0" t="0" r="0" b="0"/>
          <a:pathLst>
            <a:path>
              <a:moveTo>
                <a:pt x="0" y="0"/>
              </a:moveTo>
              <a:lnTo>
                <a:pt x="0" y="5233831"/>
              </a:lnTo>
              <a:lnTo>
                <a:pt x="398528" y="523383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DE684-E8A6-4011-857F-B19E87AD4AC9}">
      <dsp:nvSpPr>
        <dsp:cNvPr id="0" name=""/>
        <dsp:cNvSpPr/>
      </dsp:nvSpPr>
      <dsp:spPr>
        <a:xfrm>
          <a:off x="1605623" y="5650006"/>
          <a:ext cx="6571537" cy="14182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150000"/>
            </a:lnSpc>
            <a:spcBef>
              <a:spcPct val="0"/>
            </a:spcBef>
            <a:spcAft>
              <a:spcPct val="35000"/>
            </a:spcAft>
          </a:pPr>
          <a:r>
            <a:rPr lang="en-US" sz="3600" kern="1200" smtClean="0">
              <a:latin typeface="Arial" pitchFamily="34" charset="0"/>
              <a:cs typeface="Arial" pitchFamily="34" charset="0"/>
            </a:rPr>
            <a:t>Tràn đầy tình yêu Hà Nội</a:t>
          </a:r>
          <a:endParaRPr lang="en-US" sz="3600" kern="1200">
            <a:latin typeface="Arial" pitchFamily="34" charset="0"/>
            <a:cs typeface="Arial" pitchFamily="34" charset="0"/>
          </a:endParaRPr>
        </a:p>
      </dsp:txBody>
      <dsp:txXfrm>
        <a:off x="1647162" y="5691545"/>
        <a:ext cx="6488459" cy="133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8" Type="http://schemas.openxmlformats.org/officeDocument/2006/relationships/image" Target="../media/image28.png"/><Relationship Id="rId3" Type="http://schemas.openxmlformats.org/officeDocument/2006/relationships/image" Target="../media/image25.png"/><Relationship Id="rId17" Type="http://schemas.openxmlformats.org/officeDocument/2006/relationships/image" Target="../media/image27.png"/><Relationship Id="rId2" Type="http://schemas.openxmlformats.org/officeDocument/2006/relationships/image" Target="../media/image1.jpg"/><Relationship Id="rId16" Type="http://schemas.openxmlformats.org/officeDocument/2006/relationships/image" Target="../media/image34.svg"/><Relationship Id="rId1" Type="http://schemas.openxmlformats.org/officeDocument/2006/relationships/slideLayout" Target="../slideLayouts/slideLayout7.xml"/><Relationship Id="rId15" Type="http://schemas.openxmlformats.org/officeDocument/2006/relationships/image" Target="../media/image26.png"/><Relationship Id="rId19" Type="http://schemas.openxmlformats.org/officeDocument/2006/relationships/image" Target="../media/image29.png"/><Relationship Id="rId14" Type="http://schemas.openxmlformats.org/officeDocument/2006/relationships/image" Target="../media/image27.sv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17" Type="http://schemas.openxmlformats.org/officeDocument/2006/relationships/image" Target="../media/image18.svg"/><Relationship Id="rId2" Type="http://schemas.openxmlformats.org/officeDocument/2006/relationships/image" Target="../media/image1.jp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31.png"/><Relationship Id="rId15" Type="http://schemas.openxmlformats.org/officeDocument/2006/relationships/image" Target="../media/image97.svg"/><Relationship Id="rId4" Type="http://schemas.openxmlformats.org/officeDocument/2006/relationships/image" Target="../media/image87.svg"/></Relationships>
</file>

<file path=ppt/slides/_rels/slide12.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34.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6.png"/></Relationships>
</file>

<file path=ppt/slides/_rels/slide13.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34.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6.png"/></Relationships>
</file>

<file path=ppt/slides/_rels/slide14.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34.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6.png"/></Relationships>
</file>

<file path=ppt/slides/_rels/slide15.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34.png"/><Relationship Id="rId25" Type="http://schemas.openxmlformats.org/officeDocument/2006/relationships/image" Target="../media/image41.sv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34"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7.xml"/><Relationship Id="rId31" Type="http://schemas.openxmlformats.org/officeDocument/2006/relationships/image" Target="../media/image39.png"/><Relationship Id="rId4" Type="http://schemas.openxmlformats.org/officeDocument/2006/relationships/image" Target="../media/image38.png"/><Relationship Id="rId30"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12" Type="http://schemas.openxmlformats.org/officeDocument/2006/relationships/image" Target="../media/image25.sv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svg"/><Relationship Id="rId19" Type="http://schemas.openxmlformats.org/officeDocument/2006/relationships/image" Target="../media/image9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32.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9.jpeg"/><Relationship Id="rId3" Type="http://schemas.openxmlformats.org/officeDocument/2006/relationships/image" Target="../media/image8.png"/><Relationship Id="rId12" Type="http://schemas.openxmlformats.org/officeDocument/2006/relationships/image" Target="../media/image25.svg"/><Relationship Id="rId2" Type="http://schemas.openxmlformats.org/officeDocument/2006/relationships/image" Target="../media/image1.jpg"/><Relationship Id="rId1" Type="http://schemas.openxmlformats.org/officeDocument/2006/relationships/slideLayout" Target="../slideLayouts/slideLayout7.xml"/><Relationship Id="rId15" Type="http://schemas.openxmlformats.org/officeDocument/2006/relationships/image" Target="../media/image11.jpeg"/><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7.svg"/><Relationship Id="rId3" Type="http://schemas.openxmlformats.org/officeDocument/2006/relationships/image" Target="../media/image8.png"/><Relationship Id="rId12" Type="http://schemas.openxmlformats.org/officeDocument/2006/relationships/image" Target="../media/image25.svg"/><Relationship Id="rId17" Type="http://schemas.openxmlformats.org/officeDocument/2006/relationships/image" Target="../media/image17.png"/><Relationship Id="rId2" Type="http://schemas.openxmlformats.org/officeDocument/2006/relationships/image" Target="../media/image1.jpg"/><Relationship Id="rId16" Type="http://schemas.openxmlformats.org/officeDocument/2006/relationships/image" Target="../media/image15.svg"/><Relationship Id="rId1" Type="http://schemas.openxmlformats.org/officeDocument/2006/relationships/slideLayout" Target="../slideLayouts/slideLayout7.xml"/><Relationship Id="rId19" Type="http://schemas.openxmlformats.org/officeDocument/2006/relationships/image" Target="../media/image18.png"/><Relationship Id="rId10"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1" Type="http://schemas.openxmlformats.org/officeDocument/2006/relationships/image" Target="../media/image23.png"/><Relationship Id="rId2" Type="http://schemas.openxmlformats.org/officeDocument/2006/relationships/image" Target="../media/image1.jpg"/><Relationship Id="rId20" Type="http://schemas.openxmlformats.org/officeDocument/2006/relationships/image" Target="../media/image22.png"/><Relationship Id="rId1" Type="http://schemas.openxmlformats.org/officeDocument/2006/relationships/slideLayout" Target="../slideLayouts/slideLayout7.xml"/><Relationship Id="rId23" Type="http://schemas.openxmlformats.org/officeDocument/2006/relationships/image" Target="../media/image24.png"/><Relationship Id="rId19" Type="http://schemas.openxmlformats.org/officeDocument/2006/relationships/image" Target="../media/image97.svg"/><Relationship Id="rId22"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vi-VN" sz="4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ĐỌC:</a:t>
            </a:r>
            <a:r>
              <a:rPr kumimoji="0" lang="en-US" sz="4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sz="4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PHỐ PHƯỜNG HÀ NỘI</a:t>
            </a:r>
            <a:endParaRPr kumimoji="0" lang="en-US" sz="4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7" name="Picture 6"/>
          <p:cNvPicPr>
            <a:picLocks noChangeAspect="1"/>
          </p:cNvPicPr>
          <p:nvPr/>
        </p:nvPicPr>
        <p:blipFill>
          <a:blip r:embed="rId3"/>
          <a:srcRect/>
          <a:stretch>
            <a:fillRect/>
          </a:stretch>
        </p:blipFill>
        <p:spPr>
          <a:xfrm>
            <a:off x="12892434" y="2210275"/>
            <a:ext cx="4802442" cy="73837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14630400" y="2552700"/>
            <a:ext cx="905405" cy="1138873"/>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723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64694" y="275224"/>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790700"/>
            <a:ext cx="7032354" cy="1143000"/>
            <a:chOff x="3505200" y="3520131"/>
            <a:chExt cx="6531576" cy="1063579"/>
          </a:xfrm>
        </p:grpSpPr>
        <p:sp>
          <p:nvSpPr>
            <p:cNvPr id="5" name="Pentagon 4"/>
            <p:cNvSpPr/>
            <p:nvPr/>
          </p:nvSpPr>
          <p:spPr>
            <a:xfrm>
              <a:off x="6400800" y="3520131"/>
              <a:ext cx="363597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6387550" cy="1063579"/>
              <a:chOff x="3505200" y="3520131"/>
              <a:chExt cx="6387550"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988570" y="3701932"/>
                <a:ext cx="5904180" cy="504458"/>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Cách ngắt nhịp câu thơ</a:t>
                </a:r>
                <a:endParaRPr lang="en-US" sz="4000" b="1">
                  <a:solidFill>
                    <a:srgbClr val="0070C0"/>
                  </a:solidFill>
                  <a:latin typeface="Arial" pitchFamily="34" charset="0"/>
                  <a:cs typeface="Arial" pitchFamily="34" charset="0"/>
                </a:endParaRP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8" name="Group 17"/>
          <p:cNvGrpSpPr/>
          <p:nvPr/>
        </p:nvGrpSpPr>
        <p:grpSpPr>
          <a:xfrm>
            <a:off x="685263" y="3273832"/>
            <a:ext cx="7315737" cy="2236752"/>
            <a:chOff x="685263" y="3848100"/>
            <a:chExt cx="7315737" cy="2236752"/>
          </a:xfrm>
        </p:grpSpPr>
        <p:grpSp>
          <p:nvGrpSpPr>
            <p:cNvPr id="13" name="Group 12"/>
            <p:cNvGrpSpPr/>
            <p:nvPr/>
          </p:nvGrpSpPr>
          <p:grpSpPr>
            <a:xfrm>
              <a:off x="723987" y="3848100"/>
              <a:ext cx="7277013" cy="2236752"/>
              <a:chOff x="799769" y="3287748"/>
              <a:chExt cx="7277013" cy="2236752"/>
            </a:xfrm>
          </p:grpSpPr>
          <p:pic>
            <p:nvPicPr>
              <p:cNvPr id="1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99769" y="3287748"/>
                <a:ext cx="7277013" cy="2236752"/>
              </a:xfrm>
              <a:prstGeom prst="rect">
                <a:avLst/>
              </a:prstGeom>
            </p:spPr>
          </p:pic>
          <p:sp>
            <p:nvSpPr>
              <p:cNvPr id="12" name="Rectangle 11"/>
              <p:cNvSpPr/>
              <p:nvPr/>
            </p:nvSpPr>
            <p:spPr>
              <a:xfrm>
                <a:off x="2140952" y="3436628"/>
                <a:ext cx="5935830" cy="1839606"/>
              </a:xfrm>
              <a:prstGeom prst="rect">
                <a:avLst/>
              </a:prstGeom>
            </p:spPr>
            <p:txBody>
              <a:bodyPr wrap="square">
                <a:spAutoFit/>
              </a:bodyPr>
              <a:lstStyle/>
              <a:p>
                <a:pPr>
                  <a:lnSpc>
                    <a:spcPct val="150000"/>
                  </a:lnSpc>
                </a:pPr>
                <a:r>
                  <a:rPr lang="vi-VN" sz="4000" b="1" smtClean="0">
                    <a:solidFill>
                      <a:srgbClr val="0070C0"/>
                    </a:solidFill>
                  </a:rPr>
                  <a:t>Câu lục</a:t>
                </a:r>
                <a:r>
                  <a:rPr lang="vi-VN" sz="4000" smtClean="0">
                    <a:solidFill>
                      <a:srgbClr val="0070C0"/>
                    </a:solidFill>
                  </a:rPr>
                  <a:t>: Ngắt nhịp 2 / 4; nhịp 3 / 3; nhịp 2 / 2 / 2</a:t>
                </a:r>
                <a:endParaRPr lang="en-US" sz="4000">
                  <a:solidFill>
                    <a:srgbClr val="0070C0"/>
                  </a:solidFill>
                </a:endParaRPr>
              </a:p>
            </p:txBody>
          </p:sp>
        </p:grpSp>
        <p:pic>
          <p:nvPicPr>
            <p:cNvPr id="16"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85263" y="4894350"/>
              <a:ext cx="1206089" cy="1041622"/>
            </a:xfrm>
            <a:prstGeom prst="rect">
              <a:avLst/>
            </a:prstGeom>
          </p:spPr>
        </p:pic>
      </p:grpSp>
      <p:grpSp>
        <p:nvGrpSpPr>
          <p:cNvPr id="19" name="Group 18"/>
          <p:cNvGrpSpPr/>
          <p:nvPr/>
        </p:nvGrpSpPr>
        <p:grpSpPr>
          <a:xfrm>
            <a:off x="8763000" y="2705099"/>
            <a:ext cx="7159044" cy="2805485"/>
            <a:chOff x="841956" y="6422591"/>
            <a:chExt cx="6921208" cy="2220499"/>
          </a:xfrm>
        </p:grpSpPr>
        <p:grpSp>
          <p:nvGrpSpPr>
            <p:cNvPr id="15" name="Group 14"/>
            <p:cNvGrpSpPr/>
            <p:nvPr/>
          </p:nvGrpSpPr>
          <p:grpSpPr>
            <a:xfrm>
              <a:off x="841956" y="6814290"/>
              <a:ext cx="6921208" cy="1828800"/>
              <a:chOff x="851192" y="5905500"/>
              <a:chExt cx="6921208" cy="182880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851192" y="5905500"/>
                <a:ext cx="6921208" cy="1828800"/>
              </a:xfrm>
              <a:prstGeom prst="rect">
                <a:avLst/>
              </a:prstGeom>
            </p:spPr>
          </p:pic>
          <p:sp>
            <p:nvSpPr>
              <p:cNvPr id="14" name="Rectangle 13"/>
              <p:cNvSpPr/>
              <p:nvPr/>
            </p:nvSpPr>
            <p:spPr>
              <a:xfrm>
                <a:off x="1592814" y="6682308"/>
                <a:ext cx="5687776" cy="707886"/>
              </a:xfrm>
              <a:prstGeom prst="rect">
                <a:avLst/>
              </a:prstGeom>
            </p:spPr>
            <p:txBody>
              <a:bodyPr wrap="none">
                <a:spAutoFit/>
              </a:bodyPr>
              <a:lstStyle/>
              <a:p>
                <a:r>
                  <a:rPr lang="vi-VN" sz="4000" b="1" smtClean="0">
                    <a:solidFill>
                      <a:srgbClr val="0070C0"/>
                    </a:solidFill>
                  </a:rPr>
                  <a:t>Câu bát</a:t>
                </a:r>
                <a:r>
                  <a:rPr lang="vi-VN" sz="4000" smtClean="0">
                    <a:solidFill>
                      <a:srgbClr val="0070C0"/>
                    </a:solidFill>
                  </a:rPr>
                  <a:t>: Ngắt nhịp 4 / 4</a:t>
                </a:r>
                <a:endParaRPr lang="en-US" sz="4000">
                  <a:solidFill>
                    <a:srgbClr val="0070C0"/>
                  </a:solidFill>
                </a:endParaRPr>
              </a:p>
            </p:txBody>
          </p:sp>
        </p:grpSp>
        <p:pic>
          <p:nvPicPr>
            <p:cNvPr id="17" name="Picture 11"/>
            <p:cNvPicPr>
              <a:picLocks noChangeAspect="1"/>
            </p:cNvPicPr>
            <p:nvPr/>
          </p:nvPicPr>
          <p:blipFill>
            <a:blip r:embed="rId17"/>
            <a:srcRect/>
            <a:stretch>
              <a:fillRect/>
            </a:stretch>
          </p:blipFill>
          <p:spPr>
            <a:xfrm>
              <a:off x="1031876" y="6422591"/>
              <a:ext cx="1553724" cy="1306099"/>
            </a:xfrm>
            <a:prstGeom prst="rect">
              <a:avLst/>
            </a:prstGeom>
          </p:spPr>
        </p:pic>
      </p:grpSp>
      <p:sp>
        <p:nvSpPr>
          <p:cNvPr id="21" name="Rectangle 20"/>
          <p:cNvSpPr/>
          <p:nvPr/>
        </p:nvSpPr>
        <p:spPr>
          <a:xfrm>
            <a:off x="3032893" y="5676900"/>
            <a:ext cx="12382500" cy="3785652"/>
          </a:xfrm>
          <a:prstGeom prst="rect">
            <a:avLst/>
          </a:prstGeom>
        </p:spPr>
        <p:txBody>
          <a:bodyPr wrap="square">
            <a:spAutoFit/>
          </a:bodyPr>
          <a:lstStyle/>
          <a:p>
            <a:pPr lvl="0" algn="ctr">
              <a:lnSpc>
                <a:spcPct val="150000"/>
              </a:lnSpc>
            </a:pPr>
            <a:r>
              <a:rPr lang="vi-VN" sz="4000"/>
              <a:t>Rủ nhau </a:t>
            </a:r>
            <a:r>
              <a:rPr lang="vi-VN" sz="4000">
                <a:solidFill>
                  <a:srgbClr val="FF0000"/>
                </a:solidFill>
              </a:rPr>
              <a:t>/</a:t>
            </a:r>
            <a:r>
              <a:rPr lang="vi-VN" sz="4000"/>
              <a:t> chơi khắp </a:t>
            </a:r>
            <a:r>
              <a:rPr lang="vi-VN" sz="4000">
                <a:solidFill>
                  <a:srgbClr val="FF0000"/>
                </a:solidFill>
              </a:rPr>
              <a:t>/</a:t>
            </a:r>
            <a:r>
              <a:rPr lang="vi-VN" sz="4000"/>
              <a:t> Long Thành,</a:t>
            </a:r>
            <a:r>
              <a:rPr lang="vi-VN" sz="4000">
                <a:solidFill>
                  <a:srgbClr val="FF0000"/>
                </a:solidFill>
              </a:rPr>
              <a:t>//</a:t>
            </a:r>
            <a:endParaRPr lang="en-US" sz="4000">
              <a:solidFill>
                <a:srgbClr val="FF0000"/>
              </a:solidFill>
            </a:endParaRPr>
          </a:p>
          <a:p>
            <a:pPr algn="ctr">
              <a:lnSpc>
                <a:spcPct val="150000"/>
              </a:lnSpc>
            </a:pPr>
            <a:r>
              <a:rPr lang="vi-VN" sz="4000"/>
              <a:t>Ba sáu phố phường </a:t>
            </a:r>
            <a:r>
              <a:rPr lang="vi-VN" sz="4000">
                <a:solidFill>
                  <a:srgbClr val="FF0000"/>
                </a:solidFill>
              </a:rPr>
              <a:t>/</a:t>
            </a:r>
            <a:r>
              <a:rPr lang="vi-VN" sz="4000"/>
              <a:t> rành rành chẳng sai:</a:t>
            </a:r>
            <a:r>
              <a:rPr lang="vi-VN" sz="4000">
                <a:solidFill>
                  <a:srgbClr val="FF0000"/>
                </a:solidFill>
              </a:rPr>
              <a:t>//</a:t>
            </a:r>
            <a:endParaRPr lang="en-US" sz="4000">
              <a:solidFill>
                <a:srgbClr val="FF0000"/>
              </a:solidFill>
            </a:endParaRPr>
          </a:p>
          <a:p>
            <a:pPr lvl="0" algn="ctr">
              <a:lnSpc>
                <a:spcPct val="150000"/>
              </a:lnSpc>
            </a:pPr>
            <a:r>
              <a:rPr lang="vi-VN" sz="4000"/>
              <a:t>Hàng Bồ, </a:t>
            </a:r>
            <a:r>
              <a:rPr lang="vi-VN" sz="4000">
                <a:solidFill>
                  <a:srgbClr val="FF0000"/>
                </a:solidFill>
              </a:rPr>
              <a:t>/</a:t>
            </a:r>
            <a:r>
              <a:rPr lang="vi-VN" sz="4000"/>
              <a:t> Hàng Bạc, </a:t>
            </a:r>
            <a:r>
              <a:rPr lang="vi-VN" sz="4000">
                <a:solidFill>
                  <a:srgbClr val="FF0000"/>
                </a:solidFill>
              </a:rPr>
              <a:t>/</a:t>
            </a:r>
            <a:r>
              <a:rPr lang="vi-VN" sz="4000"/>
              <a:t> Hàng Gai,</a:t>
            </a:r>
            <a:r>
              <a:rPr lang="vi-VN" sz="4000">
                <a:solidFill>
                  <a:srgbClr val="FF0000"/>
                </a:solidFill>
              </a:rPr>
              <a:t>//</a:t>
            </a:r>
            <a:endParaRPr lang="en-US" sz="4000">
              <a:solidFill>
                <a:srgbClr val="FF0000"/>
              </a:solidFill>
            </a:endParaRPr>
          </a:p>
          <a:p>
            <a:pPr algn="ctr">
              <a:lnSpc>
                <a:spcPct val="150000"/>
              </a:lnSpc>
            </a:pPr>
            <a:r>
              <a:rPr lang="vi-VN" sz="4000"/>
              <a:t>Hàng Buồm, </a:t>
            </a:r>
            <a:r>
              <a:rPr lang="vi-VN" sz="4000">
                <a:solidFill>
                  <a:srgbClr val="FF0000"/>
                </a:solidFill>
              </a:rPr>
              <a:t>/</a:t>
            </a:r>
            <a:r>
              <a:rPr lang="vi-VN" sz="4000"/>
              <a:t> Hàng Thiếc, </a:t>
            </a:r>
            <a:r>
              <a:rPr lang="vi-VN" sz="4000">
                <a:solidFill>
                  <a:srgbClr val="FF0000"/>
                </a:solidFill>
              </a:rPr>
              <a:t>/</a:t>
            </a:r>
            <a:r>
              <a:rPr lang="vi-VN" sz="4000"/>
              <a:t> Hàng Hài, </a:t>
            </a:r>
            <a:r>
              <a:rPr lang="vi-VN" sz="4000">
                <a:solidFill>
                  <a:srgbClr val="FF0000"/>
                </a:solidFill>
              </a:rPr>
              <a:t>/</a:t>
            </a:r>
            <a:r>
              <a:rPr lang="vi-VN" sz="4000"/>
              <a:t> Hàng Khay,</a:t>
            </a:r>
            <a:r>
              <a:rPr lang="vi-VN" sz="4000">
                <a:solidFill>
                  <a:srgbClr val="FF0000"/>
                </a:solidFill>
              </a:rPr>
              <a:t>//</a:t>
            </a:r>
            <a:endParaRPr lang="en-US" sz="4000">
              <a:solidFill>
                <a:srgbClr val="FF0000"/>
              </a:solidFill>
            </a:endParaRPr>
          </a:p>
        </p:txBody>
      </p:sp>
      <p:pic>
        <p:nvPicPr>
          <p:cNvPr id="23" name="Picture 5"/>
          <p:cNvPicPr>
            <a:picLocks noChangeAspect="1"/>
          </p:cNvPicPr>
          <p:nvPr/>
        </p:nvPicPr>
        <p:blipFill>
          <a:blip r:embed="rId18"/>
          <a:srcRect/>
          <a:stretch>
            <a:fillRect/>
          </a:stretch>
        </p:blipFill>
        <p:spPr>
          <a:xfrm>
            <a:off x="15413334" y="8063790"/>
            <a:ext cx="2798998" cy="1976792"/>
          </a:xfrm>
          <a:prstGeom prst="rect">
            <a:avLst/>
          </a:prstGeom>
        </p:spPr>
      </p:pic>
      <p:pic>
        <p:nvPicPr>
          <p:cNvPr id="26"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56536" y="411970"/>
            <a:ext cx="2865602" cy="2521730"/>
          </a:xfrm>
          <a:prstGeom prst="rect">
            <a:avLst/>
          </a:prstGeom>
        </p:spPr>
      </p:pic>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990006"/>
            <a:ext cx="8022955" cy="1143000"/>
            <a:chOff x="3505200" y="3520131"/>
            <a:chExt cx="7451636" cy="1063579"/>
          </a:xfrm>
        </p:grpSpPr>
        <p:sp>
          <p:nvSpPr>
            <p:cNvPr id="5" name="Pentagon 4"/>
            <p:cNvSpPr/>
            <p:nvPr/>
          </p:nvSpPr>
          <p:spPr>
            <a:xfrm>
              <a:off x="6400800" y="3520131"/>
              <a:ext cx="455603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7036184" cy="1063579"/>
              <a:chOff x="3505200" y="3520131"/>
              <a:chExt cx="7036184"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809985" y="3705588"/>
                <a:ext cx="6731399" cy="658699"/>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Cách phát âm từ địa phương</a:t>
                </a:r>
                <a:endParaRPr lang="en-US" sz="4000" b="1">
                  <a:solidFill>
                    <a:srgbClr val="0070C0"/>
                  </a:solidFill>
                  <a:latin typeface="Arial" pitchFamily="34" charset="0"/>
                  <a:cs typeface="Arial" pitchFamily="34" charset="0"/>
                </a:endParaRP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20" name="Group 19"/>
          <p:cNvGrpSpPr/>
          <p:nvPr/>
        </p:nvGrpSpPr>
        <p:grpSpPr>
          <a:xfrm>
            <a:off x="627728" y="3652848"/>
            <a:ext cx="8250569" cy="2383538"/>
            <a:chOff x="731604" y="3369561"/>
            <a:chExt cx="9478316" cy="2981215"/>
          </a:xfrm>
        </p:grpSpPr>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915">
              <a:off x="731604" y="3392831"/>
              <a:ext cx="9349827" cy="2957945"/>
            </a:xfrm>
            <a:prstGeom prst="rect">
              <a:avLst/>
            </a:prstGeom>
          </p:spPr>
        </p:pic>
        <p:grpSp>
          <p:nvGrpSpPr>
            <p:cNvPr id="19" name="Group 18"/>
            <p:cNvGrpSpPr/>
            <p:nvPr/>
          </p:nvGrpSpPr>
          <p:grpSpPr>
            <a:xfrm>
              <a:off x="2158814" y="3369561"/>
              <a:ext cx="8051106" cy="1754318"/>
              <a:chOff x="2158814" y="3369561"/>
              <a:chExt cx="8051106" cy="1754318"/>
            </a:xfrm>
          </p:grpSpPr>
          <p:pic>
            <p:nvPicPr>
              <p:cNvPr id="1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559865" y="3323298"/>
                <a:ext cx="1603791" cy="1696318"/>
              </a:xfrm>
              <a:prstGeom prst="rect">
                <a:avLst/>
              </a:prstGeom>
            </p:spPr>
          </p:pic>
          <p:pic>
            <p:nvPicPr>
              <p:cNvPr id="1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837804" y="4129061"/>
                <a:ext cx="1047912" cy="451375"/>
              </a:xfrm>
              <a:prstGeom prst="rect">
                <a:avLst/>
              </a:prstGeom>
            </p:spPr>
          </p:pic>
          <p:pic>
            <p:nvPicPr>
              <p:cNvPr id="1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2807" y="3661496"/>
                <a:ext cx="1047912" cy="451375"/>
              </a:xfrm>
              <a:prstGeom prst="rect">
                <a:avLst/>
              </a:prstGeom>
            </p:spPr>
          </p:pic>
          <p:sp>
            <p:nvSpPr>
              <p:cNvPr id="17" name="Rectangle 16"/>
              <p:cNvSpPr/>
              <p:nvPr/>
            </p:nvSpPr>
            <p:spPr>
              <a:xfrm>
                <a:off x="2158814" y="4415993"/>
                <a:ext cx="4883068" cy="707886"/>
              </a:xfrm>
              <a:prstGeom prst="rect">
                <a:avLst/>
              </a:prstGeom>
            </p:spPr>
            <p:txBody>
              <a:bodyPr wrap="none">
                <a:spAutoFit/>
              </a:bodyPr>
              <a:lstStyle/>
              <a:p>
                <a:r>
                  <a:rPr lang="vi-VN" sz="4000" b="1"/>
                  <a:t>l – n (long – nong), </a:t>
                </a:r>
                <a:endParaRPr lang="en-US" sz="3600"/>
              </a:p>
            </p:txBody>
          </p:sp>
        </p:grpSp>
      </p:grpSp>
      <p:grpSp>
        <p:nvGrpSpPr>
          <p:cNvPr id="21" name="Group 20"/>
          <p:cNvGrpSpPr/>
          <p:nvPr/>
        </p:nvGrpSpPr>
        <p:grpSpPr>
          <a:xfrm>
            <a:off x="735723" y="6569787"/>
            <a:ext cx="8179677" cy="2514600"/>
            <a:chOff x="731604" y="3369561"/>
            <a:chExt cx="9478316" cy="2981215"/>
          </a:xfrm>
        </p:grpSpPr>
        <p:pic>
          <p:nvPicPr>
            <p:cNvPr id="2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915">
              <a:off x="731604" y="3392831"/>
              <a:ext cx="9349827" cy="2957945"/>
            </a:xfrm>
            <a:prstGeom prst="rect">
              <a:avLst/>
            </a:prstGeom>
          </p:spPr>
        </p:pic>
        <p:grpSp>
          <p:nvGrpSpPr>
            <p:cNvPr id="23" name="Group 22"/>
            <p:cNvGrpSpPr/>
            <p:nvPr/>
          </p:nvGrpSpPr>
          <p:grpSpPr>
            <a:xfrm>
              <a:off x="1286685" y="3369561"/>
              <a:ext cx="8923235" cy="1957733"/>
              <a:chOff x="1286685" y="3369561"/>
              <a:chExt cx="8923235" cy="1957733"/>
            </a:xfrm>
          </p:grpSpPr>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559865" y="3323298"/>
                <a:ext cx="1603791" cy="1696318"/>
              </a:xfrm>
              <a:prstGeom prst="rect">
                <a:avLst/>
              </a:prstGeom>
            </p:spPr>
          </p:pic>
          <p:pic>
            <p:nvPicPr>
              <p:cNvPr id="25"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837804" y="4129061"/>
                <a:ext cx="1047912" cy="451375"/>
              </a:xfrm>
              <a:prstGeom prst="rect">
                <a:avLst/>
              </a:prstGeom>
            </p:spPr>
          </p:pic>
          <p:pic>
            <p:nvPicPr>
              <p:cNvPr id="26"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2807" y="3661496"/>
                <a:ext cx="1047912" cy="451375"/>
              </a:xfrm>
              <a:prstGeom prst="rect">
                <a:avLst/>
              </a:prstGeom>
            </p:spPr>
          </p:pic>
          <p:sp>
            <p:nvSpPr>
              <p:cNvPr id="27" name="Rectangle 26"/>
              <p:cNvSpPr/>
              <p:nvPr/>
            </p:nvSpPr>
            <p:spPr>
              <a:xfrm>
                <a:off x="1286685" y="4619408"/>
                <a:ext cx="6508513" cy="707886"/>
              </a:xfrm>
              <a:prstGeom prst="rect">
                <a:avLst/>
              </a:prstGeom>
            </p:spPr>
            <p:txBody>
              <a:bodyPr wrap="none">
                <a:spAutoFit/>
              </a:bodyPr>
              <a:lstStyle/>
              <a:p>
                <a:r>
                  <a:rPr lang="vi-VN" sz="4000" b="1"/>
                  <a:t>dấu hỏi – dấu ngã (rủ - rũ)</a:t>
                </a:r>
                <a:endParaRPr lang="en-US" sz="3600"/>
              </a:p>
            </p:txBody>
          </p:sp>
        </p:grpSp>
      </p:grpSp>
      <p:pic>
        <p:nvPicPr>
          <p:cNvPr id="30"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287349" y="1558489"/>
            <a:ext cx="8064843" cy="7782128"/>
          </a:xfrm>
          <a:prstGeom prst="rect">
            <a:avLst/>
          </a:prstGeom>
        </p:spPr>
      </p:pic>
      <p:sp>
        <p:nvSpPr>
          <p:cNvPr id="31" name="Rectangle 30"/>
          <p:cNvSpPr/>
          <p:nvPr/>
        </p:nvSpPr>
        <p:spPr>
          <a:xfrm>
            <a:off x="9574427" y="2731730"/>
            <a:ext cx="7543799" cy="2748253"/>
          </a:xfrm>
          <a:prstGeom prst="rect">
            <a:avLst/>
          </a:prstGeom>
        </p:spPr>
        <p:txBody>
          <a:bodyPr wrap="square">
            <a:spAutoFit/>
          </a:bodyPr>
          <a:lstStyle/>
          <a:p>
            <a:pPr algn="just">
              <a:lnSpc>
                <a:spcPct val="150000"/>
              </a:lnSpc>
            </a:pPr>
            <a:r>
              <a:rPr lang="en-US" sz="4000" b="1" smtClean="0">
                <a:latin typeface="Arial" pitchFamily="34" charset="0"/>
                <a:cs typeface="Arial" pitchFamily="34" charset="0"/>
              </a:rPr>
              <a:t>Ví dụ</a:t>
            </a:r>
            <a:r>
              <a:rPr lang="en-US" sz="4000" smtClean="0">
                <a:latin typeface="Arial" pitchFamily="34" charset="0"/>
                <a:cs typeface="Arial" pitchFamily="34" charset="0"/>
              </a:rPr>
              <a:t>: Long </a:t>
            </a:r>
            <a:r>
              <a:rPr lang="en-US" sz="4000">
                <a:latin typeface="Arial" pitchFamily="34" charset="0"/>
                <a:cs typeface="Arial" pitchFamily="34" charset="0"/>
              </a:rPr>
              <a:t>Thành, rành rành, Hàng Giày, Hàng Lờ, Hàng Nón, thật là,</a:t>
            </a:r>
            <a:r>
              <a:rPr lang="vi-VN" sz="4000">
                <a:latin typeface="Arial" pitchFamily="34" charset="0"/>
                <a:cs typeface="Arial" pitchFamily="34" charset="0"/>
              </a:rPr>
              <a:t>... (miền Bắc); </a:t>
            </a:r>
            <a:endParaRPr lang="en-US" sz="4000">
              <a:latin typeface="Arial" pitchFamily="34" charset="0"/>
              <a:cs typeface="Arial" pitchFamily="34" charset="0"/>
            </a:endParaRPr>
          </a:p>
        </p:txBody>
      </p:sp>
      <p:sp>
        <p:nvSpPr>
          <p:cNvPr id="32" name="Rectangle 31"/>
          <p:cNvSpPr/>
          <p:nvPr/>
        </p:nvSpPr>
        <p:spPr>
          <a:xfrm>
            <a:off x="9574427" y="5815010"/>
            <a:ext cx="7543799" cy="2862322"/>
          </a:xfrm>
          <a:prstGeom prst="rect">
            <a:avLst/>
          </a:prstGeom>
        </p:spPr>
        <p:txBody>
          <a:bodyPr wrap="square">
            <a:spAutoFit/>
          </a:bodyPr>
          <a:lstStyle/>
          <a:p>
            <a:pPr algn="just">
              <a:lnSpc>
                <a:spcPct val="150000"/>
              </a:lnSpc>
            </a:pPr>
            <a:r>
              <a:rPr lang="en-US" sz="4000" b="1" smtClean="0">
                <a:latin typeface="Arial" pitchFamily="34" charset="0"/>
                <a:cs typeface="Arial" pitchFamily="34" charset="0"/>
              </a:rPr>
              <a:t>Ví dụ</a:t>
            </a:r>
            <a:r>
              <a:rPr lang="en-US" sz="4000">
                <a:latin typeface="Arial" pitchFamily="34" charset="0"/>
                <a:cs typeface="Arial" pitchFamily="34" charset="0"/>
              </a:rPr>
              <a:t>: rủ nhau, chẳng sai, Mã Vĩ, Hàng Giày, trải xem, cũng xinh,… (miền Trung, miền Nam)</a:t>
            </a:r>
          </a:p>
        </p:txBody>
      </p:sp>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9" y="1849902"/>
              <a:ext cx="7086600" cy="193899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1</a:t>
              </a:r>
              <a:r>
                <a:rPr lang="en-US" sz="4000" smtClean="0">
                  <a:latin typeface="Arial" pitchFamily="34" charset="0"/>
                  <a:cs typeface="Arial" pitchFamily="34" charset="0"/>
                </a:rPr>
                <a:t>. Tên </a:t>
              </a:r>
              <a:r>
                <a:rPr lang="en-US" sz="4000">
                  <a:latin typeface="Arial" pitchFamily="34" charset="0"/>
                  <a:cs typeface="Arial" pitchFamily="34" charset="0"/>
                </a:rPr>
                <a:t>bài ca dao cho em biết bài này nói về điều gì?</a:t>
              </a: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8" y="1849902"/>
              <a:ext cx="7445131" cy="193899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2</a:t>
              </a:r>
              <a:r>
                <a:rPr lang="en-US" sz="4000" smtClean="0">
                  <a:latin typeface="Arial" pitchFamily="34" charset="0"/>
                  <a:cs typeface="Arial" pitchFamily="34" charset="0"/>
                </a:rPr>
                <a:t>. </a:t>
              </a:r>
              <a:r>
                <a:rPr lang="vi-VN" sz="4000">
                  <a:latin typeface="Arial" pitchFamily="34" charset="0"/>
                  <a:cs typeface="Arial" pitchFamily="34" charset="0"/>
                </a:rPr>
                <a:t>Theo bài ca dao, Hà Nội ngày xưa có bao nhiêu phố?</a:t>
              </a:r>
              <a:endParaRPr lang="en-US" sz="400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78105" y="6364366"/>
              <a:ext cx="6911731" cy="1824923"/>
            </a:xfrm>
            <a:prstGeom prst="rect">
              <a:avLst/>
            </a:prstGeom>
          </p:spPr>
          <p:txBody>
            <a:bodyPr wrap="square">
              <a:spAutoFit/>
            </a:bodyPr>
            <a:lstStyle/>
            <a:p>
              <a:pPr>
                <a:lnSpc>
                  <a:spcPct val="150000"/>
                </a:lnSpc>
              </a:pPr>
              <a:r>
                <a:rPr lang="vi-VN" sz="4000">
                  <a:solidFill>
                    <a:schemeClr val="bg1"/>
                  </a:solidFill>
                  <a:latin typeface="Arial" pitchFamily="34" charset="0"/>
                  <a:cs typeface="Arial" pitchFamily="34" charset="0"/>
                </a:rPr>
                <a:t>Theo bài ca dao, Hà Nội ngày xưa có 36 phố.</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656968"/>
            <a:ext cx="8939744" cy="3800733"/>
            <a:chOff x="8763000" y="656968"/>
            <a:chExt cx="8939744" cy="3800733"/>
          </a:xfrm>
        </p:grpSpPr>
        <p:pic>
          <p:nvPicPr>
            <p:cNvPr id="29" name="Picture 3"/>
            <p:cNvPicPr>
              <a:picLocks noChangeAspect="1"/>
            </p:cNvPicPr>
            <p:nvPr/>
          </p:nvPicPr>
          <p:blipFill>
            <a:blip r:embed="rId26"/>
            <a:srcRect/>
            <a:stretch>
              <a:fillRect/>
            </a:stretch>
          </p:blipFill>
          <p:spPr>
            <a:xfrm>
              <a:off x="8763000" y="656968"/>
              <a:ext cx="8939744" cy="3800733"/>
            </a:xfrm>
            <a:prstGeom prst="rect">
              <a:avLst/>
            </a:prstGeom>
          </p:spPr>
        </p:pic>
        <p:sp>
          <p:nvSpPr>
            <p:cNvPr id="10" name="Rounded Rectangle 9"/>
            <p:cNvSpPr/>
            <p:nvPr/>
          </p:nvSpPr>
          <p:spPr>
            <a:xfrm>
              <a:off x="9562071" y="1090999"/>
              <a:ext cx="7543800" cy="2959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36939" y="1188249"/>
              <a:ext cx="7086600" cy="2862322"/>
            </a:xfrm>
            <a:prstGeom prst="rect">
              <a:avLst/>
            </a:prstGeom>
          </p:spPr>
          <p:txBody>
            <a:bodyPr wrap="square">
              <a:spAutoFit/>
            </a:bodyPr>
            <a:lstStyle/>
            <a:p>
              <a:pPr algn="ctr">
                <a:lnSpc>
                  <a:spcPct val="150000"/>
                </a:lnSpc>
              </a:pPr>
              <a:r>
                <a:rPr lang="en-US" sz="4000" b="1" smtClean="0">
                  <a:latin typeface="Arial" pitchFamily="34" charset="0"/>
                  <a:cs typeface="Arial" pitchFamily="34" charset="0"/>
                </a:rPr>
                <a:t>Câu 3</a:t>
              </a:r>
              <a:r>
                <a:rPr lang="en-US" sz="4000" smtClean="0">
                  <a:latin typeface="Arial" pitchFamily="34" charset="0"/>
                  <a:cs typeface="Arial" pitchFamily="34" charset="0"/>
                </a:rPr>
                <a:t>. </a:t>
              </a:r>
              <a:r>
                <a:rPr lang="vi-VN" sz="4000">
                  <a:latin typeface="Arial" pitchFamily="34" charset="0"/>
                  <a:cs typeface="Arial" pitchFamily="34" charset="0"/>
                </a:rPr>
                <a:t>Đọc các tên phố, tìm hiểu phố đó ngày xưa chuyên làm hoặc bán mặt hàng gì?</a:t>
              </a:r>
              <a:endParaRPr lang="en-US" sz="400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7784974" y="345769"/>
            <a:ext cx="10235730" cy="9613188"/>
            <a:chOff x="8774320" y="975196"/>
            <a:chExt cx="9214666" cy="3470238"/>
          </a:xfrm>
        </p:grpSpPr>
        <p:pic>
          <p:nvPicPr>
            <p:cNvPr id="29" name="Picture 3"/>
            <p:cNvPicPr>
              <a:picLocks noChangeAspect="1"/>
            </p:cNvPicPr>
            <p:nvPr/>
          </p:nvPicPr>
          <p:blipFill>
            <a:blip r:embed="rId26"/>
            <a:srcRect/>
            <a:stretch>
              <a:fillRect/>
            </a:stretch>
          </p:blipFill>
          <p:spPr>
            <a:xfrm>
              <a:off x="8774320" y="975196"/>
              <a:ext cx="9214666" cy="3470238"/>
            </a:xfrm>
            <a:prstGeom prst="rect">
              <a:avLst/>
            </a:prstGeom>
          </p:spPr>
        </p:pic>
        <p:sp>
          <p:nvSpPr>
            <p:cNvPr id="10" name="Rounded Rectangle 9"/>
            <p:cNvSpPr/>
            <p:nvPr/>
          </p:nvSpPr>
          <p:spPr>
            <a:xfrm>
              <a:off x="9562070" y="1253104"/>
              <a:ext cx="7870759" cy="2884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79921" y="1407214"/>
              <a:ext cx="7435055" cy="2527371"/>
            </a:xfrm>
            <a:prstGeom prst="rect">
              <a:avLst/>
            </a:prstGeom>
          </p:spPr>
          <p:txBody>
            <a:bodyPr wrap="square">
              <a:spAutoFit/>
            </a:bodyPr>
            <a:lstStyle/>
            <a:p>
              <a:pPr>
                <a:lnSpc>
                  <a:spcPct val="150000"/>
                </a:lnSpc>
              </a:pPr>
              <a:r>
                <a:rPr lang="en-US" sz="3600" b="1" smtClean="0">
                  <a:latin typeface="Arial" pitchFamily="34" charset="0"/>
                  <a:cs typeface="Arial" pitchFamily="34" charset="0"/>
                </a:rPr>
                <a:t>Câu 4</a:t>
              </a:r>
              <a:r>
                <a:rPr lang="en-US" sz="3600" smtClean="0">
                  <a:latin typeface="Arial" pitchFamily="34" charset="0"/>
                  <a:cs typeface="Arial" pitchFamily="34" charset="0"/>
                </a:rPr>
                <a:t>. </a:t>
              </a:r>
              <a:r>
                <a:rPr lang="vi-VN" sz="3800">
                  <a:latin typeface="Arial" pitchFamily="34" charset="0"/>
                  <a:cs typeface="Arial" pitchFamily="34" charset="0"/>
                </a:rPr>
                <a:t>Bài ca dao ghép tên các phố ở Hà Nội thành thơ. Theo em, điều đó có ý nghĩa gì? Chọn ý em thích</a:t>
              </a:r>
              <a:r>
                <a:rPr lang="vi-VN" sz="3800" smtClean="0">
                  <a:latin typeface="Arial" pitchFamily="34" charset="0"/>
                  <a:cs typeface="Arial" pitchFamily="34" charset="0"/>
                </a:rPr>
                <a:t>.</a:t>
              </a:r>
              <a:endParaRPr lang="en-US" sz="3800" smtClean="0">
                <a:latin typeface="Arial" pitchFamily="34" charset="0"/>
                <a:cs typeface="Arial" pitchFamily="34" charset="0"/>
              </a:endParaRPr>
            </a:p>
            <a:p>
              <a:pPr marL="742950" indent="-742950">
                <a:lnSpc>
                  <a:spcPct val="150000"/>
                </a:lnSpc>
                <a:buAutoNum type="alphaLcPeriod"/>
              </a:pPr>
              <a:r>
                <a:rPr lang="en-US" sz="3800" smtClean="0">
                  <a:latin typeface="Arial" pitchFamily="34" charset="0"/>
                  <a:cs typeface="Arial" pitchFamily="34" charset="0"/>
                </a:rPr>
                <a:t>Phố phường Hà Nội  là một bài thơ đẹp.</a:t>
              </a:r>
            </a:p>
            <a:p>
              <a:pPr marL="742950" indent="-742950">
                <a:lnSpc>
                  <a:spcPct val="150000"/>
                </a:lnSpc>
                <a:buAutoNum type="alphaLcPeriod"/>
              </a:pPr>
              <a:r>
                <a:rPr lang="en-US" sz="3800" smtClean="0">
                  <a:latin typeface="Arial" pitchFamily="34" charset="0"/>
                  <a:cs typeface="Arial" pitchFamily="34" charset="0"/>
                </a:rPr>
                <a:t>Hà Nội đẹp như một bài thơ</a:t>
              </a:r>
            </a:p>
            <a:p>
              <a:pPr marL="742950" indent="-742950">
                <a:lnSpc>
                  <a:spcPct val="150000"/>
                </a:lnSpc>
                <a:buAutoNum type="alphaLcPeriod"/>
              </a:pPr>
              <a:r>
                <a:rPr lang="en-US" sz="3800" smtClean="0">
                  <a:latin typeface="Arial" pitchFamily="34" charset="0"/>
                  <a:cs typeface="Arial" pitchFamily="34" charset="0"/>
                </a:rPr>
                <a:t>Tác giả rất yêu mến Hà Nội</a:t>
              </a:r>
            </a:p>
            <a:p>
              <a:pPr marL="742950" indent="-742950">
                <a:lnSpc>
                  <a:spcPct val="150000"/>
                </a:lnSpc>
                <a:buAutoNum type="alphaLcPeriod"/>
              </a:pPr>
              <a:r>
                <a:rPr lang="en-US" sz="3800" smtClean="0">
                  <a:latin typeface="Arial" pitchFamily="34" charset="0"/>
                  <a:cs typeface="Arial" pitchFamily="34" charset="0"/>
                </a:rPr>
                <a:t>Một ý khác (nêu ý đó)</a:t>
              </a:r>
              <a:endParaRPr lang="en-US" sz="3800">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5" name="Group 4"/>
          <p:cNvGrpSpPr/>
          <p:nvPr/>
        </p:nvGrpSpPr>
        <p:grpSpPr>
          <a:xfrm>
            <a:off x="1396530" y="1502838"/>
            <a:ext cx="15773400" cy="7955279"/>
            <a:chOff x="1905000" y="1525030"/>
            <a:chExt cx="15773400" cy="7955279"/>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3082661" y="2525823"/>
              <a:ext cx="13639800" cy="5909310"/>
            </a:xfrm>
            <a:prstGeom prst="rect">
              <a:avLst/>
            </a:prstGeom>
          </p:spPr>
          <p:txBody>
            <a:bodyPr wrap="square">
              <a:spAutoFit/>
            </a:bodyPr>
            <a:lstStyle/>
            <a:p>
              <a:pPr>
                <a:lnSpc>
                  <a:spcPct val="150000"/>
                </a:lnSpc>
              </a:pPr>
              <a:r>
                <a:rPr lang="vi-VN" sz="3600"/>
                <a:t>Đọc các tên phố, chúng ta có thể </a:t>
              </a:r>
              <a:r>
                <a:rPr lang="vi-VN" sz="3600" smtClean="0"/>
                <a:t>biế</a:t>
              </a:r>
              <a:r>
                <a:rPr lang="en-US" sz="3600" smtClean="0">
                  <a:latin typeface="Arial" pitchFamily="34" charset="0"/>
                  <a:cs typeface="Arial" pitchFamily="34" charset="0"/>
                </a:rPr>
                <a:t>t</a:t>
              </a:r>
              <a:r>
                <a:rPr lang="vi-VN" sz="3600" smtClean="0">
                  <a:latin typeface="Arial" pitchFamily="34" charset="0"/>
                  <a:cs typeface="Arial" pitchFamily="34" charset="0"/>
                </a:rPr>
                <a:t> </a:t>
              </a:r>
              <a:r>
                <a:rPr lang="vi-VN" sz="3600"/>
                <a:t>phố đó ngày xưa chuyên làm hoặc bán mặt hàng gì. Ví dụ: phố Hàng Giày trước khi là nơi sinh sống, kinh doanh của nhiều gia đình làm / sửa chữa / buôn bán giày dép; phố Hàng Giấy trước khi có nhiều cửa hàng bán các loại giấy,... Mỗi phố cổ Hà Nội xưa thường bán hoặc sản xuất một loại mặt hàng. Đó cũng là một nét văn hóa rất độc đáo của kinh thành Thăng Long xưa.</a:t>
              </a:r>
              <a:endParaRPr lang="en-US" sz="3600"/>
            </a:p>
          </p:txBody>
        </p:sp>
      </p:grpSp>
    </p:spTree>
    <p:extLst>
      <p:ext uri="{BB962C8B-B14F-4D97-AF65-F5344CB8AC3E}">
        <p14:creationId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14" name="Group 13"/>
          <p:cNvGrpSpPr/>
          <p:nvPr/>
        </p:nvGrpSpPr>
        <p:grpSpPr>
          <a:xfrm>
            <a:off x="10781487" y="881406"/>
            <a:ext cx="7239000" cy="3378982"/>
            <a:chOff x="8839201" y="679994"/>
            <a:chExt cx="7239000" cy="3378982"/>
          </a:xfrm>
        </p:grpSpPr>
        <p:pic>
          <p:nvPicPr>
            <p:cNvPr id="15" name="Picture 3"/>
            <p:cNvPicPr>
              <a:picLocks noChangeAspect="1"/>
            </p:cNvPicPr>
            <p:nvPr/>
          </p:nvPicPr>
          <p:blipFill>
            <a:blip r:embed="rId3"/>
            <a:srcRect/>
            <a:stretch>
              <a:fillRect/>
            </a:stretch>
          </p:blipFill>
          <p:spPr>
            <a:xfrm>
              <a:off x="8839201" y="679994"/>
              <a:ext cx="7239000" cy="3378982"/>
            </a:xfrm>
            <a:prstGeom prst="rect">
              <a:avLst/>
            </a:prstGeom>
          </p:spPr>
        </p:pic>
        <p:sp>
          <p:nvSpPr>
            <p:cNvPr id="16" name="Rounded Rectangle 15"/>
            <p:cNvSpPr/>
            <p:nvPr/>
          </p:nvSpPr>
          <p:spPr>
            <a:xfrm>
              <a:off x="9669163" y="1069040"/>
              <a:ext cx="5677929" cy="2600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5152" y="1449682"/>
              <a:ext cx="4920048" cy="1839606"/>
            </a:xfrm>
            <a:prstGeom prst="rect">
              <a:avLst/>
            </a:prstGeom>
          </p:spPr>
          <p:txBody>
            <a:bodyPr wrap="square">
              <a:spAutoFit/>
            </a:bodyPr>
            <a:lstStyle/>
            <a:p>
              <a:pPr algn="ctr">
                <a:lnSpc>
                  <a:spcPct val="150000"/>
                </a:lnSpc>
              </a:pPr>
              <a:r>
                <a:rPr lang="en-US" sz="4000" smtClean="0">
                  <a:latin typeface="Arial" pitchFamily="34" charset="0"/>
                  <a:cs typeface="Arial" pitchFamily="34" charset="0"/>
                </a:rPr>
                <a:t>Theo em, b</a:t>
              </a:r>
              <a:r>
                <a:rPr lang="vi-VN" sz="4000" smtClean="0"/>
                <a:t>ài </a:t>
              </a:r>
              <a:r>
                <a:rPr lang="en-US" sz="4000">
                  <a:latin typeface="Arial" pitchFamily="34" charset="0"/>
                  <a:cs typeface="Arial" pitchFamily="34" charset="0"/>
                </a:rPr>
                <a:t>ca dao</a:t>
              </a:r>
              <a:r>
                <a:rPr lang="vi-VN" sz="4000">
                  <a:latin typeface="Arial" pitchFamily="34" charset="0"/>
                  <a:cs typeface="Arial" pitchFamily="34" charset="0"/>
                </a:rPr>
                <a:t> </a:t>
              </a:r>
              <a:r>
                <a:rPr lang="vi-VN" sz="4000"/>
                <a:t>thể hiện điều gì?</a:t>
              </a:r>
              <a:endParaRPr lang="en-US" sz="4000"/>
            </a:p>
          </p:txBody>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4743887" y="4247842"/>
            <a:ext cx="2766288" cy="5718424"/>
          </a:xfrm>
          <a:prstGeom prst="rect">
            <a:avLst/>
          </a:prstGeom>
        </p:spPr>
      </p:pic>
      <p:pic>
        <p:nvPicPr>
          <p:cNvPr id="19"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2225685" y="4247842"/>
            <a:ext cx="2175302" cy="5718424"/>
          </a:xfrm>
          <a:prstGeom prst="rect">
            <a:avLst/>
          </a:prstGeom>
        </p:spPr>
      </p:pic>
      <p:grpSp>
        <p:nvGrpSpPr>
          <p:cNvPr id="24" name="Group 23"/>
          <p:cNvGrpSpPr/>
          <p:nvPr/>
        </p:nvGrpSpPr>
        <p:grpSpPr>
          <a:xfrm>
            <a:off x="1018326" y="1995101"/>
            <a:ext cx="9525000" cy="7293576"/>
            <a:chOff x="6290580" y="2095500"/>
            <a:chExt cx="11387820" cy="2514600"/>
          </a:xfrm>
        </p:grpSpPr>
        <p:sp>
          <p:nvSpPr>
            <p:cNvPr id="25" name="Round Diagonal Corner Rectangle 24"/>
            <p:cNvSpPr/>
            <p:nvPr/>
          </p:nvSpPr>
          <p:spPr>
            <a:xfrm>
              <a:off x="6290580" y="2095500"/>
              <a:ext cx="11387820" cy="25146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628529" y="2208929"/>
              <a:ext cx="10745071" cy="2285612"/>
            </a:xfrm>
            <a:prstGeom prst="round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947801" y="2333061"/>
              <a:ext cx="10073376" cy="2037348"/>
            </a:xfrm>
            <a:prstGeom prst="rect">
              <a:avLst/>
            </a:prstGeom>
          </p:spPr>
          <p:txBody>
            <a:bodyPr wrap="square">
              <a:spAutoFit/>
            </a:bodyPr>
            <a:lstStyle/>
            <a:p>
              <a:pPr algn="just">
                <a:lnSpc>
                  <a:spcPct val="150000"/>
                </a:lnSpc>
              </a:pPr>
              <a:r>
                <a:rPr lang="vi-VN" sz="3600">
                  <a:latin typeface="Arial" pitchFamily="34" charset="0"/>
                  <a:cs typeface="Arial" pitchFamily="34" charset="0"/>
                </a:rPr>
                <a:t>Bài ca dao thể hiện tình yêu và niềm tự hào của tác giả dân gian khi nói về sự sầm uất của thành Thăng Long (Hà Nội ngày nay) với 36 phố phường. Qua bài ca dao, các em có thêm hiểu biết, thêm mến yêu những vẻ đẹp văn hoá của Thủ đô Hà Nội. </a:t>
              </a:r>
              <a:endParaRPr lang="en-US" sz="3600">
                <a:latin typeface="Arial" pitchFamily="34" charset="0"/>
                <a:cs typeface="Arial" pitchFamily="34" charset="0"/>
              </a:endParaRPr>
            </a:p>
          </p:txBody>
        </p:sp>
      </p:gr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5376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2019300"/>
            <a:ext cx="9829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Tìm </a:t>
            </a:r>
            <a:r>
              <a:rPr lang="en-US" sz="4000" b="1">
                <a:latin typeface="Arial" pitchFamily="34" charset="0"/>
                <a:cs typeface="Arial" pitchFamily="34" charset="0"/>
              </a:rPr>
              <a:t>hiểu cách viết hoa tên các phố</a:t>
            </a:r>
          </a:p>
        </p:txBody>
      </p:sp>
      <p:grpSp>
        <p:nvGrpSpPr>
          <p:cNvPr id="8" name="Group 7"/>
          <p:cNvGrpSpPr/>
          <p:nvPr/>
        </p:nvGrpSpPr>
        <p:grpSpPr>
          <a:xfrm>
            <a:off x="5029200" y="576432"/>
            <a:ext cx="8229600" cy="1105218"/>
            <a:chOff x="914400" y="609283"/>
            <a:chExt cx="8229600" cy="1105218"/>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8229600" cy="1105218"/>
            </a:xfrm>
            <a:prstGeom prst="rect">
              <a:avLst/>
            </a:prstGeom>
          </p:spPr>
        </p:pic>
        <p:sp>
          <p:nvSpPr>
            <p:cNvPr id="12" name="TextBox 11"/>
            <p:cNvSpPr txBox="1"/>
            <p:nvPr/>
          </p:nvSpPr>
          <p:spPr>
            <a:xfrm>
              <a:off x="1143000" y="776351"/>
              <a:ext cx="6987810"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HOẠT ĐỘNG LUYỆN TẬP</a:t>
              </a:r>
              <a:endParaRPr lang="en-US" sz="4400" b="1">
                <a:solidFill>
                  <a:srgbClr val="0070C0"/>
                </a:solidFill>
                <a:latin typeface="Arial" pitchFamily="34" charset="0"/>
                <a:cs typeface="Arial" pitchFamily="34" charset="0"/>
              </a:endParaRPr>
            </a:p>
          </p:txBody>
        </p:sp>
      </p:grpSp>
      <p:grpSp>
        <p:nvGrpSpPr>
          <p:cNvPr id="13" name="Group 12"/>
          <p:cNvGrpSpPr/>
          <p:nvPr/>
        </p:nvGrpSpPr>
        <p:grpSpPr>
          <a:xfrm>
            <a:off x="990600" y="3238500"/>
            <a:ext cx="13996254" cy="963543"/>
            <a:chOff x="609600" y="2019300"/>
            <a:chExt cx="13996254" cy="963543"/>
          </a:xfrm>
        </p:grpSpPr>
        <p:sp>
          <p:nvSpPr>
            <p:cNvPr id="14" name="Snip Single Corner Rectangle 13"/>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0" y="2147128"/>
              <a:ext cx="13843854" cy="707886"/>
            </a:xfrm>
            <a:prstGeom prst="rect">
              <a:avLst/>
            </a:prstGeom>
          </p:spPr>
          <p:txBody>
            <a:bodyPr wrap="none">
              <a:spAutoFit/>
            </a:bodyPr>
            <a:lstStyle/>
            <a:p>
              <a:r>
                <a:rPr lang="vi-VN" sz="4000">
                  <a:solidFill>
                    <a:schemeClr val="accent5">
                      <a:lumMod val="50000"/>
                    </a:schemeClr>
                  </a:solidFill>
                </a:rPr>
                <a:t>Tên các phố trong bài được viết như thế nào? Chọn ý đúng:</a:t>
              </a:r>
            </a:p>
          </p:txBody>
        </p:sp>
      </p:grpSp>
      <p:sp>
        <p:nvSpPr>
          <p:cNvPr id="7" name="Rounded Rectangle 6"/>
          <p:cNvSpPr/>
          <p:nvPr/>
        </p:nvSpPr>
        <p:spPr>
          <a:xfrm>
            <a:off x="2435394" y="4558384"/>
            <a:ext cx="11661606" cy="119196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smtClean="0">
                <a:solidFill>
                  <a:schemeClr val="tx2">
                    <a:lumMod val="75000"/>
                  </a:schemeClr>
                </a:solidFill>
                <a:latin typeface="Arial" pitchFamily="34" charset="0"/>
                <a:cs typeface="Arial" pitchFamily="34" charset="0"/>
              </a:rPr>
              <a:t>  A. </a:t>
            </a:r>
            <a:r>
              <a:rPr lang="vi-VN" sz="3600" smtClean="0">
                <a:solidFill>
                  <a:schemeClr val="tx2">
                    <a:lumMod val="75000"/>
                  </a:schemeClr>
                </a:solidFill>
              </a:rPr>
              <a:t>Viết </a:t>
            </a:r>
            <a:r>
              <a:rPr lang="vi-VN" sz="3600">
                <a:solidFill>
                  <a:schemeClr val="tx2">
                    <a:lumMod val="75000"/>
                  </a:schemeClr>
                </a:solidFill>
              </a:rPr>
              <a:t>hoa chữ cái đầu của mỗi tiếng: Hàng mã</a:t>
            </a:r>
            <a:endParaRPr lang="en-US" sz="3600">
              <a:solidFill>
                <a:schemeClr val="tx2">
                  <a:lumMod val="75000"/>
                </a:schemeClr>
              </a:solidFill>
            </a:endParaRPr>
          </a:p>
        </p:txBody>
      </p:sp>
      <p:sp>
        <p:nvSpPr>
          <p:cNvPr id="16" name="Rounded Rectangle 15"/>
          <p:cNvSpPr/>
          <p:nvPr/>
        </p:nvSpPr>
        <p:spPr>
          <a:xfrm>
            <a:off x="2494087" y="6134100"/>
            <a:ext cx="11602913" cy="12114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chemeClr val="tx2">
                    <a:lumMod val="75000"/>
                  </a:schemeClr>
                </a:solidFill>
                <a:latin typeface="Arial" pitchFamily="34" charset="0"/>
                <a:cs typeface="Arial" pitchFamily="34" charset="0"/>
              </a:rPr>
              <a:t>  B. </a:t>
            </a:r>
            <a:r>
              <a:rPr lang="vi-VN" sz="3600" smtClean="0">
                <a:solidFill>
                  <a:schemeClr val="tx2">
                    <a:lumMod val="75000"/>
                  </a:schemeClr>
                </a:solidFill>
              </a:rPr>
              <a:t>Viết </a:t>
            </a:r>
            <a:r>
              <a:rPr lang="vi-VN" sz="3600">
                <a:solidFill>
                  <a:schemeClr val="tx2">
                    <a:lumMod val="75000"/>
                  </a:schemeClr>
                </a:solidFill>
              </a:rPr>
              <a:t>hoa chữ cái đầu của tiếng thứ hai: hàng Mã</a:t>
            </a:r>
          </a:p>
        </p:txBody>
      </p:sp>
      <p:sp>
        <p:nvSpPr>
          <p:cNvPr id="17" name="Rounded Rectangle 16"/>
          <p:cNvSpPr/>
          <p:nvPr/>
        </p:nvSpPr>
        <p:spPr>
          <a:xfrm>
            <a:off x="2435394" y="7734300"/>
            <a:ext cx="11661606" cy="18323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3600" b="1" smtClean="0">
                <a:solidFill>
                  <a:schemeClr val="tx2">
                    <a:lumMod val="75000"/>
                  </a:schemeClr>
                </a:solidFill>
                <a:latin typeface="Arial" pitchFamily="34" charset="0"/>
                <a:cs typeface="Arial" pitchFamily="34" charset="0"/>
              </a:rPr>
              <a:t>  C. </a:t>
            </a:r>
            <a:r>
              <a:rPr lang="vi-VN" sz="3600" smtClean="0">
                <a:solidFill>
                  <a:schemeClr val="tx2">
                    <a:lumMod val="75000"/>
                  </a:schemeClr>
                </a:solidFill>
              </a:rPr>
              <a:t>Viết </a:t>
            </a:r>
            <a:r>
              <a:rPr lang="vi-VN" sz="3600">
                <a:solidFill>
                  <a:schemeClr val="tx2">
                    <a:lumMod val="75000"/>
                  </a:schemeClr>
                </a:solidFill>
              </a:rPr>
              <a:t>hoa chữ cái đầu của tiếng tạo thành tên </a:t>
            </a:r>
            <a:r>
              <a:rPr lang="vi-VN" sz="3600" smtClean="0">
                <a:solidFill>
                  <a:schemeClr val="tx2">
                    <a:lumMod val="75000"/>
                  </a:schemeClr>
                </a:solidFill>
              </a:rPr>
              <a:t>riêng</a:t>
            </a:r>
            <a:endParaRPr lang="en-US" sz="3600" smtClean="0">
              <a:solidFill>
                <a:schemeClr val="tx2">
                  <a:lumMod val="75000"/>
                </a:schemeClr>
              </a:solidFill>
            </a:endParaRPr>
          </a:p>
          <a:p>
            <a:pPr lvl="0">
              <a:lnSpc>
                <a:spcPct val="150000"/>
              </a:lnSpc>
            </a:pPr>
            <a:r>
              <a:rPr lang="en-US" sz="3600">
                <a:solidFill>
                  <a:schemeClr val="tx2">
                    <a:lumMod val="75000"/>
                  </a:schemeClr>
                </a:solidFill>
              </a:rPr>
              <a:t> </a:t>
            </a:r>
            <a:r>
              <a:rPr lang="en-US" sz="3600" smtClean="0">
                <a:solidFill>
                  <a:schemeClr val="tx2">
                    <a:lumMod val="75000"/>
                  </a:schemeClr>
                </a:solidFill>
              </a:rPr>
              <a:t>      </a:t>
            </a:r>
            <a:r>
              <a:rPr lang="vi-VN" sz="3600" smtClean="0">
                <a:solidFill>
                  <a:schemeClr val="tx2">
                    <a:lumMod val="75000"/>
                  </a:schemeClr>
                </a:solidFill>
              </a:rPr>
              <a:t> </a:t>
            </a:r>
            <a:r>
              <a:rPr lang="vi-VN" sz="3600">
                <a:solidFill>
                  <a:schemeClr val="tx2">
                    <a:lumMod val="75000"/>
                  </a:schemeClr>
                </a:solidFill>
              </a:rPr>
              <a:t>đó: Hàng Mã.</a:t>
            </a:r>
            <a:endParaRPr lang="en-US" sz="3600">
              <a:solidFill>
                <a:schemeClr val="tx2">
                  <a:lumMod val="75000"/>
                </a:schemeClr>
              </a:solidFill>
            </a:endParaRPr>
          </a:p>
        </p:txBody>
      </p:sp>
    </p:spTree>
    <p:extLst>
      <p:ext uri="{BB962C8B-B14F-4D97-AF65-F5344CB8AC3E}">
        <p14:creationId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6" grpId="0"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10" name="Group 9"/>
          <p:cNvGrpSpPr/>
          <p:nvPr/>
        </p:nvGrpSpPr>
        <p:grpSpPr>
          <a:xfrm>
            <a:off x="554211" y="1525030"/>
            <a:ext cx="10570989" cy="7955279"/>
            <a:chOff x="1905000" y="1525030"/>
            <a:chExt cx="10570989" cy="7955279"/>
          </a:xfrm>
        </p:grpSpPr>
        <p:pic>
          <p:nvPicPr>
            <p:cNvPr id="12" name="Picture 11"/>
            <p:cNvPicPr>
              <a:picLocks noChangeAspect="1"/>
            </p:cNvPicPr>
            <p:nvPr/>
          </p:nvPicPr>
          <p:blipFill>
            <a:blip r:embed="rId3"/>
            <a:srcRect/>
            <a:stretch>
              <a:fillRect/>
            </a:stretch>
          </p:blipFill>
          <p:spPr>
            <a:xfrm>
              <a:off x="1905000" y="1525030"/>
              <a:ext cx="10570989" cy="7955279"/>
            </a:xfrm>
            <a:prstGeom prst="rect">
              <a:avLst/>
            </a:prstGeom>
          </p:spPr>
        </p:pic>
        <p:sp>
          <p:nvSpPr>
            <p:cNvPr id="13" name="Rectangle 12"/>
            <p:cNvSpPr/>
            <p:nvPr/>
          </p:nvSpPr>
          <p:spPr>
            <a:xfrm>
              <a:off x="2989130" y="2525823"/>
              <a:ext cx="8402728" cy="5909310"/>
            </a:xfrm>
            <a:prstGeom prst="rect">
              <a:avLst/>
            </a:prstGeom>
          </p:spPr>
          <p:txBody>
            <a:bodyPr wrap="square">
              <a:spAutoFit/>
            </a:bodyPr>
            <a:lstStyle/>
            <a:p>
              <a:pPr algn="just">
                <a:lnSpc>
                  <a:spcPct val="150000"/>
                </a:lnSpc>
              </a:pPr>
              <a:r>
                <a:rPr lang="en-US" sz="3600" b="1" u="sng" smtClean="0">
                  <a:latin typeface="Arial" pitchFamily="34" charset="0"/>
                  <a:cs typeface="Arial" pitchFamily="34" charset="0"/>
                </a:rPr>
                <a:t>Lưu ý</a:t>
              </a:r>
              <a:r>
                <a:rPr lang="en-US" sz="3600" b="1" smtClean="0">
                  <a:latin typeface="Arial" pitchFamily="34" charset="0"/>
                  <a:cs typeface="Arial" pitchFamily="34" charset="0"/>
                </a:rPr>
                <a:t>: </a:t>
              </a:r>
              <a:r>
                <a:rPr lang="vi-VN" sz="3600" smtClean="0"/>
                <a:t>Các </a:t>
              </a:r>
              <a:r>
                <a:rPr lang="vi-VN" sz="3600"/>
                <a:t>phố cổ ở Hà Nội xưa vốn làm hoặc bán một </a:t>
              </a:r>
              <a:r>
                <a:rPr lang="vi-VN" sz="3600" smtClean="0"/>
                <a:t>mặt </a:t>
              </a:r>
              <a:r>
                <a:rPr lang="vi-VN" sz="3600"/>
                <a:t>hàng nào đó nên đều gọi bằng từ hàng (giống như cửa hàng) và từ chỉ mặt hàng (VD: </a:t>
              </a:r>
              <a:r>
                <a:rPr lang="vi-VN" sz="3600" smtClean="0"/>
                <a:t>bạc,</a:t>
              </a:r>
              <a:r>
                <a:rPr lang="en-US" sz="3600" smtClean="0"/>
                <a:t> </a:t>
              </a:r>
              <a:r>
                <a:rPr lang="vi-VN" sz="3600" smtClean="0"/>
                <a:t>gà</a:t>
              </a:r>
              <a:r>
                <a:rPr lang="vi-VN" sz="3600"/>
                <a:t>, giấy,...). Về sau, mỗi tiếng trở thành một phần của tên phố nên được viết hoa: Hàng Bạc, Hàng Gà, Hàng Giấy,...</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7557" y="1526060"/>
            <a:ext cx="645795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8151" y="5502669"/>
            <a:ext cx="6457950" cy="4239839"/>
          </a:xfrm>
          <a:prstGeom prst="rect">
            <a:avLst/>
          </a:prstGeom>
          <a:ln>
            <a:noFill/>
          </a:ln>
          <a:effectLst>
            <a:softEdge rad="112500"/>
          </a:effectLst>
        </p:spPr>
      </p:pic>
    </p:spTree>
    <p:extLst>
      <p:ext uri="{BB962C8B-B14F-4D97-AF65-F5344CB8AC3E}">
        <p14:creationId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grpSp>
        <p:nvGrpSpPr>
          <p:cNvPr id="5" name="Group 4"/>
          <p:cNvGrpSpPr/>
          <p:nvPr/>
        </p:nvGrpSpPr>
        <p:grpSpPr>
          <a:xfrm>
            <a:off x="609600" y="2019300"/>
            <a:ext cx="8077200" cy="4038600"/>
            <a:chOff x="914400" y="3771901"/>
            <a:chExt cx="16054713" cy="4038600"/>
          </a:xfrm>
        </p:grpSpPr>
        <p:sp>
          <p:nvSpPr>
            <p:cNvPr id="6" name="Snip Single Corner Rectangle 5"/>
            <p:cNvSpPr/>
            <p:nvPr/>
          </p:nvSpPr>
          <p:spPr>
            <a:xfrm>
              <a:off x="914400" y="3771901"/>
              <a:ext cx="16054713" cy="40386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864002"/>
              <a:ext cx="15826112" cy="3594638"/>
            </a:xfrm>
            <a:prstGeom prst="rect">
              <a:avLst/>
            </a:prstGeom>
          </p:spPr>
          <p:txBody>
            <a:bodyPr wrap="square">
              <a:spAutoFit/>
            </a:bodyPr>
            <a:lstStyle/>
            <a:p>
              <a:pPr>
                <a:lnSpc>
                  <a:spcPct val="200000"/>
                </a:lnSpc>
              </a:pPr>
              <a:r>
                <a:rPr lang="en-US" sz="4000" b="1" smtClean="0">
                  <a:solidFill>
                    <a:srgbClr val="0070C0"/>
                  </a:solidFill>
                  <a:latin typeface="Arial" pitchFamily="34" charset="0"/>
                  <a:cs typeface="Arial" pitchFamily="34" charset="0"/>
                </a:rPr>
                <a:t>Trò chơi: Hái táo</a:t>
              </a:r>
              <a:r>
                <a:rPr lang="en-US" sz="4000" b="1">
                  <a:solidFill>
                    <a:srgbClr val="0070C0"/>
                  </a:solidFill>
                  <a:latin typeface="Arial" pitchFamily="34" charset="0"/>
                  <a:cs typeface="Arial" pitchFamily="34" charset="0"/>
                </a:rPr>
                <a:t> </a:t>
              </a:r>
              <a:r>
                <a:rPr lang="en-US" sz="4000" smtClean="0">
                  <a:solidFill>
                    <a:srgbClr val="0070C0"/>
                  </a:solidFill>
                  <a:latin typeface="Arial" pitchFamily="34" charset="0"/>
                  <a:cs typeface="Arial" pitchFamily="34" charset="0"/>
                </a:rPr>
                <a:t>– Chọn những quả táo chứa từ ngữ chỉ đặc điểm nổi bật của cuộc sống đô thị:</a:t>
              </a:r>
              <a:endParaRPr lang="en-US" sz="4000">
                <a:solidFill>
                  <a:srgbClr val="0070C0"/>
                </a:solidFill>
                <a:latin typeface="Arial" pitchFamily="34" charset="0"/>
                <a:cs typeface="Arial" pitchFamily="34" charset="0"/>
              </a:endParaRPr>
            </a:p>
          </p:txBody>
        </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495424"/>
            <a:ext cx="8784304" cy="791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9099" y="6755186"/>
            <a:ext cx="8206308" cy="3200460"/>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Thực hành viết tên thành phố ở Việt Nam </a:t>
            </a:r>
          </a:p>
        </p:txBody>
      </p:sp>
      <p:grpSp>
        <p:nvGrpSpPr>
          <p:cNvPr id="14" name="Group 13"/>
          <p:cNvGrpSpPr/>
          <p:nvPr/>
        </p:nvGrpSpPr>
        <p:grpSpPr>
          <a:xfrm>
            <a:off x="990600" y="1866900"/>
            <a:ext cx="10287000" cy="963543"/>
            <a:chOff x="609600" y="2019300"/>
            <a:chExt cx="13996254"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147128"/>
              <a:ext cx="9744014" cy="707886"/>
            </a:xfrm>
            <a:prstGeom prst="rect">
              <a:avLst/>
            </a:prstGeom>
          </p:spPr>
          <p:txBody>
            <a:bodyPr wrap="none">
              <a:spAutoFit/>
            </a:bodyPr>
            <a:lstStyle/>
            <a:p>
              <a:r>
                <a:rPr lang="vi-VN" sz="4000">
                  <a:solidFill>
                    <a:schemeClr val="accent5">
                      <a:lumMod val="50000"/>
                    </a:schemeClr>
                  </a:solidFill>
                </a:rPr>
                <a:t>Viết tên thành phố ở Việt Nam mà em biết</a:t>
              </a: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82600" y="571701"/>
            <a:ext cx="4572000" cy="9241276"/>
          </a:xfrm>
          <a:prstGeom prst="rect">
            <a:avLst/>
          </a:prstGeom>
        </p:spPr>
      </p:pic>
      <p:grpSp>
        <p:nvGrpSpPr>
          <p:cNvPr id="25" name="Group 24"/>
          <p:cNvGrpSpPr/>
          <p:nvPr/>
        </p:nvGrpSpPr>
        <p:grpSpPr>
          <a:xfrm>
            <a:off x="990600" y="3314699"/>
            <a:ext cx="3886200" cy="1024543"/>
            <a:chOff x="990600" y="3314699"/>
            <a:chExt cx="3886200" cy="1024543"/>
          </a:xfrm>
        </p:grpSpPr>
        <p:pic>
          <p:nvPicPr>
            <p:cNvPr id="2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71741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Hải Phòng</a:t>
              </a:r>
              <a:endParaRPr lang="en-US" sz="4000" b="1">
                <a:solidFill>
                  <a:schemeClr val="bg1"/>
                </a:solidFill>
                <a:latin typeface="Arial" pitchFamily="34" charset="0"/>
                <a:cs typeface="Arial" pitchFamily="34" charset="0"/>
              </a:endParaRPr>
            </a:p>
          </p:txBody>
        </p:sp>
      </p:grpSp>
      <p:grpSp>
        <p:nvGrpSpPr>
          <p:cNvPr id="27" name="Group 26"/>
          <p:cNvGrpSpPr/>
          <p:nvPr/>
        </p:nvGrpSpPr>
        <p:grpSpPr>
          <a:xfrm>
            <a:off x="5791200" y="3314699"/>
            <a:ext cx="3886200" cy="1024543"/>
            <a:chOff x="990600" y="3314699"/>
            <a:chExt cx="3886200" cy="1024543"/>
          </a:xfrm>
        </p:grpSpPr>
        <p:pic>
          <p:nvPicPr>
            <p:cNvPr id="28"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29" name="TextBox 28"/>
            <p:cNvSpPr txBox="1"/>
            <p:nvPr/>
          </p:nvSpPr>
          <p:spPr>
            <a:xfrm>
              <a:off x="1394925" y="3473027"/>
              <a:ext cx="3087705"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Quảng Ninh</a:t>
              </a:r>
              <a:endParaRPr lang="en-US" sz="4000" b="1">
                <a:solidFill>
                  <a:schemeClr val="bg1"/>
                </a:solidFill>
                <a:latin typeface="Arial" pitchFamily="34" charset="0"/>
                <a:cs typeface="Arial" pitchFamily="34" charset="0"/>
              </a:endParaRPr>
            </a:p>
          </p:txBody>
        </p:sp>
      </p:grpSp>
      <p:grpSp>
        <p:nvGrpSpPr>
          <p:cNvPr id="30" name="Group 29"/>
          <p:cNvGrpSpPr/>
          <p:nvPr/>
        </p:nvGrpSpPr>
        <p:grpSpPr>
          <a:xfrm>
            <a:off x="1007567" y="5255810"/>
            <a:ext cx="3886200" cy="1024543"/>
            <a:chOff x="990600" y="3314699"/>
            <a:chExt cx="3886200" cy="1024543"/>
          </a:xfrm>
        </p:grpSpPr>
        <p:pic>
          <p:nvPicPr>
            <p:cNvPr id="3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8"/>
              <a:ext cx="1808508"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Hà Nội</a:t>
              </a:r>
              <a:endParaRPr lang="en-US" sz="4000" b="1">
                <a:solidFill>
                  <a:schemeClr val="bg1"/>
                </a:solidFill>
                <a:latin typeface="Arial" pitchFamily="34" charset="0"/>
                <a:cs typeface="Arial" pitchFamily="34" charset="0"/>
              </a:endParaRPr>
            </a:p>
          </p:txBody>
        </p:sp>
      </p:grpSp>
      <p:grpSp>
        <p:nvGrpSpPr>
          <p:cNvPr id="33" name="Group 32"/>
          <p:cNvGrpSpPr/>
          <p:nvPr/>
        </p:nvGrpSpPr>
        <p:grpSpPr>
          <a:xfrm>
            <a:off x="5749267" y="5248351"/>
            <a:ext cx="3886200" cy="1024543"/>
            <a:chOff x="990600" y="3314699"/>
            <a:chExt cx="3886200" cy="1024543"/>
          </a:xfrm>
        </p:grpSpPr>
        <p:pic>
          <p:nvPicPr>
            <p:cNvPr id="34"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5" name="TextBox 34"/>
            <p:cNvSpPr txBox="1"/>
            <p:nvPr/>
          </p:nvSpPr>
          <p:spPr>
            <a:xfrm>
              <a:off x="1908833" y="3480486"/>
              <a:ext cx="226376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Đà Nẵng</a:t>
              </a:r>
              <a:endParaRPr lang="en-US" sz="4000" b="1">
                <a:solidFill>
                  <a:schemeClr val="bg1"/>
                </a:solidFill>
                <a:latin typeface="Arial" pitchFamily="34" charset="0"/>
                <a:cs typeface="Arial" pitchFamily="34" charset="0"/>
              </a:endParaRPr>
            </a:p>
          </p:txBody>
        </p:sp>
      </p:grpSp>
      <p:grpSp>
        <p:nvGrpSpPr>
          <p:cNvPr id="36" name="Group 35"/>
          <p:cNvGrpSpPr/>
          <p:nvPr/>
        </p:nvGrpSpPr>
        <p:grpSpPr>
          <a:xfrm>
            <a:off x="1049557" y="6972300"/>
            <a:ext cx="3886200" cy="1024543"/>
            <a:chOff x="990600" y="3314699"/>
            <a:chExt cx="3886200" cy="1024543"/>
          </a:xfrm>
        </p:grpSpPr>
        <p:pic>
          <p:nvPicPr>
            <p:cNvPr id="3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517036"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Vũng Tàu</a:t>
              </a:r>
              <a:endParaRPr lang="en-US" sz="4000" b="1">
                <a:solidFill>
                  <a:schemeClr val="bg1"/>
                </a:solidFill>
                <a:latin typeface="Arial" pitchFamily="34" charset="0"/>
                <a:cs typeface="Arial" pitchFamily="34" charset="0"/>
              </a:endParaRPr>
            </a:p>
          </p:txBody>
        </p:sp>
      </p:grpSp>
      <p:grpSp>
        <p:nvGrpSpPr>
          <p:cNvPr id="39" name="Group 38"/>
          <p:cNvGrpSpPr/>
          <p:nvPr/>
        </p:nvGrpSpPr>
        <p:grpSpPr>
          <a:xfrm>
            <a:off x="5812286" y="6972299"/>
            <a:ext cx="3886200" cy="1024543"/>
            <a:chOff x="990600" y="3314699"/>
            <a:chExt cx="3886200" cy="1024543"/>
          </a:xfrm>
        </p:grpSpPr>
        <p:pic>
          <p:nvPicPr>
            <p:cNvPr id="4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41" name="TextBox 40"/>
            <p:cNvSpPr txBox="1"/>
            <p:nvPr/>
          </p:nvSpPr>
          <p:spPr>
            <a:xfrm>
              <a:off x="1727579" y="3473027"/>
              <a:ext cx="2286203"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Cần Thơ</a:t>
              </a:r>
              <a:endParaRPr lang="en-US" sz="4000" b="1">
                <a:solidFill>
                  <a:schemeClr val="bg1"/>
                </a:solidFill>
                <a:latin typeface="Arial" pitchFamily="34" charset="0"/>
                <a:cs typeface="Arial" pitchFamily="34" charset="0"/>
              </a:endParaRPr>
            </a:p>
          </p:txBody>
        </p:sp>
      </p:grpSp>
      <p:pic>
        <p:nvPicPr>
          <p:cNvPr id="43" name="Picture 4"/>
          <p:cNvPicPr>
            <a:picLocks noChangeAspect="1"/>
          </p:cNvPicPr>
          <p:nvPr/>
        </p:nvPicPr>
        <p:blipFill>
          <a:blip r:embed="rId20"/>
          <a:srcRect/>
          <a:stretch>
            <a:fillRect/>
          </a:stretch>
        </p:blipFill>
        <p:spPr>
          <a:xfrm>
            <a:off x="10287000" y="2830443"/>
            <a:ext cx="3510668" cy="6227349"/>
          </a:xfrm>
          <a:prstGeom prst="rect">
            <a:avLst/>
          </a:prstGeom>
        </p:spPr>
      </p:pic>
    </p:spTree>
    <p:extLst>
      <p:ext uri="{BB962C8B-B14F-4D97-AF65-F5344CB8AC3E}">
        <p14:creationId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95" y="1866899"/>
            <a:ext cx="8555705" cy="808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62592" y="7020751"/>
            <a:ext cx="8206308" cy="3200460"/>
          </a:xfrm>
          <a:prstGeom prst="rect">
            <a:avLst/>
          </a:prstGeom>
        </p:spPr>
      </p:pic>
      <p:sp>
        <p:nvSpPr>
          <p:cNvPr id="8" name="Chevron 7"/>
          <p:cNvSpPr/>
          <p:nvPr/>
        </p:nvSpPr>
        <p:spPr>
          <a:xfrm>
            <a:off x="8534400" y="647700"/>
            <a:ext cx="9067801" cy="9906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itchFamily="34" charset="0"/>
                <a:cs typeface="Arial" pitchFamily="34" charset="0"/>
              </a:rPr>
              <a:t>Đặc điểm nổi bật cuộc sống đô thị:</a:t>
            </a:r>
            <a:endParaRPr lang="en-US" sz="4000">
              <a:solidFill>
                <a:schemeClr val="bg1"/>
              </a:solidFill>
              <a:latin typeface="Arial" pitchFamily="34" charset="0"/>
              <a:cs typeface="Arial" pitchFamily="34" charset="0"/>
            </a:endParaRPr>
          </a:p>
        </p:txBody>
      </p:sp>
      <p:grpSp>
        <p:nvGrpSpPr>
          <p:cNvPr id="11" name="Group 10"/>
          <p:cNvGrpSpPr/>
          <p:nvPr/>
        </p:nvGrpSpPr>
        <p:grpSpPr>
          <a:xfrm>
            <a:off x="9274307" y="1709847"/>
            <a:ext cx="3793993" cy="1452453"/>
            <a:chOff x="9274307" y="1709847"/>
            <a:chExt cx="3793993" cy="1452453"/>
          </a:xfrm>
        </p:grpSpPr>
        <p:sp>
          <p:nvSpPr>
            <p:cNvPr id="10" name="Rounded Rectangle 9"/>
            <p:cNvSpPr/>
            <p:nvPr/>
          </p:nvSpPr>
          <p:spPr>
            <a:xfrm>
              <a:off x="9662592" y="2171700"/>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Tấp nập</a:t>
              </a:r>
              <a:endParaRPr lang="en-US" sz="4000" b="1">
                <a:solidFill>
                  <a:schemeClr val="tx2">
                    <a:lumMod val="50000"/>
                  </a:schemeClr>
                </a:solidFill>
                <a:latin typeface="Arial" pitchFamily="34" charset="0"/>
                <a:cs typeface="Arial" pitchFamily="34" charset="0"/>
              </a:endParaRPr>
            </a:p>
          </p:txBody>
        </p:sp>
        <p:pic>
          <p:nvPicPr>
            <p:cNvPr id="20"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74307" y="1709847"/>
              <a:ext cx="987417" cy="1011321"/>
            </a:xfrm>
            <a:prstGeom prst="rect">
              <a:avLst/>
            </a:prstGeom>
          </p:spPr>
        </p:pic>
      </p:grpSp>
      <p:grpSp>
        <p:nvGrpSpPr>
          <p:cNvPr id="26" name="Group 25"/>
          <p:cNvGrpSpPr/>
          <p:nvPr/>
        </p:nvGrpSpPr>
        <p:grpSpPr>
          <a:xfrm>
            <a:off x="9265040" y="3162300"/>
            <a:ext cx="3899417" cy="1570338"/>
            <a:chOff x="9265040" y="3162300"/>
            <a:chExt cx="3899417" cy="1570338"/>
          </a:xfrm>
        </p:grpSpPr>
        <p:sp>
          <p:nvSpPr>
            <p:cNvPr id="13" name="Rounded Rectangle 12"/>
            <p:cNvSpPr/>
            <p:nvPr/>
          </p:nvSpPr>
          <p:spPr>
            <a:xfrm>
              <a:off x="9758749" y="374203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Năng động</a:t>
              </a:r>
              <a:endParaRPr lang="en-US" sz="4000" b="1">
                <a:solidFill>
                  <a:schemeClr val="tx2">
                    <a:lumMod val="50000"/>
                  </a:schemeClr>
                </a:solidFill>
                <a:latin typeface="Arial" pitchFamily="34" charset="0"/>
                <a:cs typeface="Arial" pitchFamily="34" charset="0"/>
              </a:endParaRPr>
            </a:p>
          </p:txBody>
        </p:sp>
        <p:pic>
          <p:nvPicPr>
            <p:cNvPr id="21"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65040" y="3162300"/>
              <a:ext cx="987417" cy="1011321"/>
            </a:xfrm>
            <a:prstGeom prst="rect">
              <a:avLst/>
            </a:prstGeom>
          </p:spPr>
        </p:pic>
      </p:grpSp>
      <p:grpSp>
        <p:nvGrpSpPr>
          <p:cNvPr id="27" name="Group 26"/>
          <p:cNvGrpSpPr/>
          <p:nvPr/>
        </p:nvGrpSpPr>
        <p:grpSpPr>
          <a:xfrm>
            <a:off x="9313436" y="4732638"/>
            <a:ext cx="3851021" cy="1673933"/>
            <a:chOff x="9313436" y="4732638"/>
            <a:chExt cx="3851021" cy="1673933"/>
          </a:xfrm>
        </p:grpSpPr>
        <p:sp>
          <p:nvSpPr>
            <p:cNvPr id="18" name="Rounded Rectangle 17"/>
            <p:cNvSpPr/>
            <p:nvPr/>
          </p:nvSpPr>
          <p:spPr>
            <a:xfrm>
              <a:off x="9758749"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Sầm uất</a:t>
              </a:r>
              <a:endParaRPr lang="en-US" sz="4000" b="1">
                <a:solidFill>
                  <a:schemeClr val="tx2">
                    <a:lumMod val="50000"/>
                  </a:schemeClr>
                </a:solidFill>
                <a:latin typeface="Arial" pitchFamily="34" charset="0"/>
                <a:cs typeface="Arial" pitchFamily="34" charset="0"/>
              </a:endParaRPr>
            </a:p>
          </p:txBody>
        </p:sp>
        <p:pic>
          <p:nvPicPr>
            <p:cNvPr id="2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313436" y="4732638"/>
              <a:ext cx="987417" cy="1011321"/>
            </a:xfrm>
            <a:prstGeom prst="rect">
              <a:avLst/>
            </a:prstGeom>
          </p:spPr>
        </p:pic>
      </p:grpSp>
      <p:grpSp>
        <p:nvGrpSpPr>
          <p:cNvPr id="28" name="Group 27"/>
          <p:cNvGrpSpPr/>
          <p:nvPr/>
        </p:nvGrpSpPr>
        <p:grpSpPr>
          <a:xfrm>
            <a:off x="13477665" y="1633710"/>
            <a:ext cx="3893238" cy="1528590"/>
            <a:chOff x="13477665" y="1633710"/>
            <a:chExt cx="3893238" cy="1528590"/>
          </a:xfrm>
        </p:grpSpPr>
        <p:sp>
          <p:nvSpPr>
            <p:cNvPr id="12" name="Rounded Rectangle 11"/>
            <p:cNvSpPr/>
            <p:nvPr/>
          </p:nvSpPr>
          <p:spPr>
            <a:xfrm>
              <a:off x="13941903" y="2171700"/>
              <a:ext cx="3429000"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Đông đúc</a:t>
              </a:r>
              <a:endParaRPr lang="en-US" sz="4000" b="1">
                <a:solidFill>
                  <a:schemeClr val="tx2">
                    <a:lumMod val="50000"/>
                  </a:schemeClr>
                </a:solidFill>
                <a:latin typeface="Arial" pitchFamily="34" charset="0"/>
                <a:cs typeface="Arial" pitchFamily="34" charset="0"/>
              </a:endParaRPr>
            </a:p>
          </p:txBody>
        </p:sp>
        <p:pic>
          <p:nvPicPr>
            <p:cNvPr id="23"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1633710"/>
              <a:ext cx="987417" cy="1011321"/>
            </a:xfrm>
            <a:prstGeom prst="rect">
              <a:avLst/>
            </a:prstGeom>
          </p:spPr>
        </p:pic>
      </p:grpSp>
      <p:grpSp>
        <p:nvGrpSpPr>
          <p:cNvPr id="29" name="Group 28"/>
          <p:cNvGrpSpPr/>
          <p:nvPr/>
        </p:nvGrpSpPr>
        <p:grpSpPr>
          <a:xfrm>
            <a:off x="13477665" y="3132996"/>
            <a:ext cx="3874703" cy="1560512"/>
            <a:chOff x="13477665" y="3132996"/>
            <a:chExt cx="3874703" cy="1560512"/>
          </a:xfrm>
        </p:grpSpPr>
        <p:sp>
          <p:nvSpPr>
            <p:cNvPr id="17" name="Rounded Rectangle 16"/>
            <p:cNvSpPr/>
            <p:nvPr/>
          </p:nvSpPr>
          <p:spPr>
            <a:xfrm>
              <a:off x="13946660" y="370290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Nhộn nhịp</a:t>
              </a:r>
              <a:endParaRPr lang="en-US" sz="4000" b="1">
                <a:solidFill>
                  <a:schemeClr val="tx2">
                    <a:lumMod val="50000"/>
                  </a:schemeClr>
                </a:solidFill>
                <a:latin typeface="Arial" pitchFamily="34" charset="0"/>
                <a:cs typeface="Arial" pitchFamily="34" charset="0"/>
              </a:endParaRPr>
            </a:p>
          </p:txBody>
        </p:sp>
        <p:pic>
          <p:nvPicPr>
            <p:cNvPr id="2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3132996"/>
              <a:ext cx="987417" cy="1011321"/>
            </a:xfrm>
            <a:prstGeom prst="rect">
              <a:avLst/>
            </a:prstGeom>
          </p:spPr>
        </p:pic>
      </p:grpSp>
      <p:grpSp>
        <p:nvGrpSpPr>
          <p:cNvPr id="30" name="Group 29"/>
          <p:cNvGrpSpPr/>
          <p:nvPr/>
        </p:nvGrpSpPr>
        <p:grpSpPr>
          <a:xfrm>
            <a:off x="13477665" y="4732638"/>
            <a:ext cx="3899417" cy="1673933"/>
            <a:chOff x="13477665" y="4732638"/>
            <a:chExt cx="3899417" cy="1673933"/>
          </a:xfrm>
        </p:grpSpPr>
        <p:sp>
          <p:nvSpPr>
            <p:cNvPr id="19" name="Rounded Rectangle 18"/>
            <p:cNvSpPr/>
            <p:nvPr/>
          </p:nvSpPr>
          <p:spPr>
            <a:xfrm>
              <a:off x="13971374"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Náo nhiệt</a:t>
              </a:r>
              <a:endParaRPr lang="en-US" sz="4000" b="1">
                <a:solidFill>
                  <a:schemeClr val="tx2">
                    <a:lumMod val="50000"/>
                  </a:schemeClr>
                </a:solidFill>
                <a:latin typeface="Arial" pitchFamily="34" charset="0"/>
                <a:cs typeface="Arial" pitchFamily="34" charset="0"/>
              </a:endParaRPr>
            </a:p>
          </p:txBody>
        </p:sp>
        <p:pic>
          <p:nvPicPr>
            <p:cNvPr id="25"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4732638"/>
              <a:ext cx="987417" cy="1011321"/>
            </a:xfrm>
            <a:prstGeom prst="rect">
              <a:avLst/>
            </a:prstGeom>
          </p:spPr>
        </p:pic>
      </p:grpSp>
    </p:spTree>
    <p:extLst>
      <p:ext uri="{BB962C8B-B14F-4D97-AF65-F5344CB8AC3E}">
        <p14:creationId xmlns:p14="http://schemas.microsoft.com/office/powerpoint/2010/main" val="87517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 </a:t>
            </a:r>
            <a:r>
              <a:rPr lang="vi-VN" sz="4400" b="1" dirty="0" smtClean="0">
                <a:latin typeface="Arial" pitchFamily="34" charset="0"/>
                <a:cs typeface="Arial" pitchFamily="34" charset="0"/>
              </a:rPr>
              <a:t>ĐỌC:</a:t>
            </a:r>
            <a:r>
              <a:rPr lang="en-US" sz="4400" b="1" dirty="0" smtClean="0">
                <a:latin typeface="Arial" pitchFamily="34" charset="0"/>
                <a:cs typeface="Arial" pitchFamily="34" charset="0"/>
              </a:rPr>
              <a:t> </a:t>
            </a:r>
            <a:r>
              <a:rPr lang="en-US" sz="4400" b="1" dirty="0" smtClean="0">
                <a:latin typeface="Arial" pitchFamily="34" charset="0"/>
                <a:cs typeface="Arial" pitchFamily="34" charset="0"/>
              </a:rPr>
              <a:t>PHỐ PHƯỜNG HÀ NỘI</a:t>
            </a:r>
            <a:endParaRPr lang="en-US" sz="4400" b="1" dirty="0">
              <a:latin typeface="Arial" pitchFamily="34" charset="0"/>
              <a:cs typeface="Arial" pitchFamily="34" charset="0"/>
            </a:endParaRPr>
          </a:p>
        </p:txBody>
      </p:sp>
      <p:pic>
        <p:nvPicPr>
          <p:cNvPr id="7" name="Picture 6"/>
          <p:cNvPicPr>
            <a:picLocks noChangeAspect="1"/>
          </p:cNvPicPr>
          <p:nvPr/>
        </p:nvPicPr>
        <p:blipFill>
          <a:blip r:embed="rId3"/>
          <a:srcRect/>
          <a:stretch>
            <a:fillRect/>
          </a:stretch>
        </p:blipFill>
        <p:spPr>
          <a:xfrm>
            <a:off x="12892434" y="2210275"/>
            <a:ext cx="4802442" cy="73837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14630400" y="2552700"/>
            <a:ext cx="905405" cy="1138873"/>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14400" y="609283"/>
            <a:ext cx="4343400" cy="1105218"/>
            <a:chOff x="914400" y="609283"/>
            <a:chExt cx="4343400" cy="1105218"/>
          </a:xfrm>
        </p:grpSpPr>
        <p:pic>
          <p:nvPicPr>
            <p:cNvPr id="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4343400" cy="1105218"/>
            </a:xfrm>
            <a:prstGeom prst="rect">
              <a:avLst/>
            </a:prstGeom>
          </p:spPr>
        </p:pic>
        <p:sp>
          <p:nvSpPr>
            <p:cNvPr id="5" name="TextBox 4"/>
            <p:cNvSpPr txBox="1"/>
            <p:nvPr/>
          </p:nvSpPr>
          <p:spPr>
            <a:xfrm>
              <a:off x="1143000" y="776351"/>
              <a:ext cx="3486852"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KHỞI ĐỘNG</a:t>
              </a:r>
              <a:endParaRPr lang="en-US" sz="4400" b="1">
                <a:solidFill>
                  <a:srgbClr val="0070C0"/>
                </a:solidFill>
                <a:latin typeface="Arial" pitchFamily="34" charset="0"/>
                <a:cs typeface="Arial" pitchFamily="34" charset="0"/>
              </a:endParaRPr>
            </a:p>
          </p:txBody>
        </p:sp>
      </p:grpSp>
      <p:grpSp>
        <p:nvGrpSpPr>
          <p:cNvPr id="7" name="Group 6"/>
          <p:cNvGrpSpPr/>
          <p:nvPr/>
        </p:nvGrpSpPr>
        <p:grpSpPr>
          <a:xfrm>
            <a:off x="791737" y="2002953"/>
            <a:ext cx="16780726" cy="3151416"/>
            <a:chOff x="914400" y="3771900"/>
            <a:chExt cx="15663134" cy="5275489"/>
          </a:xfrm>
        </p:grpSpPr>
        <p:sp>
          <p:nvSpPr>
            <p:cNvPr id="8" name="Snip Single Corner Rectangle 7"/>
            <p:cNvSpPr/>
            <p:nvPr/>
          </p:nvSpPr>
          <p:spPr>
            <a:xfrm>
              <a:off x="914400" y="3771900"/>
              <a:ext cx="15663134" cy="5272596"/>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699" y="3866894"/>
              <a:ext cx="15434533" cy="5180495"/>
            </a:xfrm>
            <a:prstGeom prst="rect">
              <a:avLst/>
            </a:prstGeom>
          </p:spPr>
          <p:txBody>
            <a:bodyPr wrap="square">
              <a:spAutoFit/>
            </a:bodyPr>
            <a:lstStyle/>
            <a:p>
              <a:pPr>
                <a:lnSpc>
                  <a:spcPct val="150000"/>
                </a:lnSpc>
              </a:pPr>
              <a:r>
                <a:rPr lang="vi-VN" sz="4000">
                  <a:solidFill>
                    <a:srgbClr val="0070C0"/>
                  </a:solidFill>
                  <a:latin typeface="Arial" pitchFamily="34" charset="0"/>
                  <a:cs typeface="Arial" pitchFamily="34" charset="0"/>
                </a:rPr>
                <a:t>Hà Nội là Thủ đô của đất nước Việt Nam chúng ta. Có những bạn nào đã được đến tham qua khu phố cổ của Hà Nội rồi? Các em có cảm nghĩ như thế nào nếu đã đến đó?</a:t>
              </a:r>
              <a:endParaRPr lang="en-US" sz="4000">
                <a:solidFill>
                  <a:srgbClr val="0070C0"/>
                </a:solidFill>
                <a:latin typeface="Arial" pitchFamily="34" charset="0"/>
                <a:cs typeface="Arial" pitchFamily="34" charset="0"/>
              </a:endParaRPr>
            </a:p>
          </p:txBody>
        </p:sp>
      </p:grpSp>
      <p:pic>
        <p:nvPicPr>
          <p:cNvPr id="11" name="Picture 10"/>
          <p:cNvPicPr>
            <a:picLocks noChangeAspect="1"/>
          </p:cNvPicPr>
          <p:nvPr/>
        </p:nvPicPr>
        <p:blipFill>
          <a:blip r:embed="rId13"/>
          <a:srcRect/>
          <a:stretch>
            <a:fillRect/>
          </a:stretch>
        </p:blipFill>
        <p:spPr>
          <a:xfrm>
            <a:off x="914400" y="5737232"/>
            <a:ext cx="5674841" cy="3742670"/>
          </a:xfrm>
          <a:prstGeom prst="rect">
            <a:avLst/>
          </a:prstGeom>
        </p:spPr>
      </p:pic>
      <p:pic>
        <p:nvPicPr>
          <p:cNvPr id="12" name="Picture 11"/>
          <p:cNvPicPr>
            <a:picLocks noChangeAspect="1"/>
          </p:cNvPicPr>
          <p:nvPr/>
        </p:nvPicPr>
        <p:blipFill>
          <a:blip r:embed="rId14"/>
          <a:srcRect/>
          <a:stretch>
            <a:fillRect/>
          </a:stretch>
        </p:blipFill>
        <p:spPr>
          <a:xfrm>
            <a:off x="6858000" y="5737232"/>
            <a:ext cx="5410200" cy="3742670"/>
          </a:xfrm>
          <a:prstGeom prst="rect">
            <a:avLst/>
          </a:prstGeom>
        </p:spPr>
      </p:pic>
      <p:pic>
        <p:nvPicPr>
          <p:cNvPr id="13" name="Picture 12"/>
          <p:cNvPicPr>
            <a:picLocks noChangeAspect="1"/>
          </p:cNvPicPr>
          <p:nvPr/>
        </p:nvPicPr>
        <p:blipFill>
          <a:blip r:embed="rId15"/>
          <a:srcRect/>
          <a:stretch>
            <a:fillRect/>
          </a:stretch>
        </p:blipFill>
        <p:spPr>
          <a:xfrm>
            <a:off x="12649200" y="5737232"/>
            <a:ext cx="4923263" cy="3774592"/>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914400" y="0"/>
            <a:ext cx="16611600" cy="1030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0"/>
            <a:ext cx="7848600" cy="50240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16" y="5330456"/>
            <a:ext cx="8024684" cy="49421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386" y="1"/>
            <a:ext cx="8024684" cy="50240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157" y="5383085"/>
            <a:ext cx="7848600" cy="4928745"/>
          </a:xfrm>
          <a:prstGeom prst="rect">
            <a:avLst/>
          </a:prstGeom>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14400" y="609283"/>
            <a:ext cx="4343400" cy="1105218"/>
            <a:chOff x="914400" y="609283"/>
            <a:chExt cx="4343400" cy="1105218"/>
          </a:xfrm>
        </p:grpSpPr>
        <p:pic>
          <p:nvPicPr>
            <p:cNvPr id="6"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4343400" cy="1105218"/>
            </a:xfrm>
            <a:prstGeom prst="rect">
              <a:avLst/>
            </a:prstGeom>
          </p:spPr>
        </p:pic>
        <p:sp>
          <p:nvSpPr>
            <p:cNvPr id="7" name="TextBox 6"/>
            <p:cNvSpPr txBox="1"/>
            <p:nvPr/>
          </p:nvSpPr>
          <p:spPr>
            <a:xfrm>
              <a:off x="1143000" y="776351"/>
              <a:ext cx="3486852"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KHỞI ĐỘNG</a:t>
              </a:r>
              <a:endParaRPr lang="en-US" sz="4400" b="1">
                <a:solidFill>
                  <a:srgbClr val="0070C0"/>
                </a:solidFill>
                <a:latin typeface="Arial" pitchFamily="34" charset="0"/>
                <a:cs typeface="Arial" pitchFamily="34" charset="0"/>
              </a:endParaRPr>
            </a:p>
          </p:txBody>
        </p:sp>
      </p:grpSp>
      <p:grpSp>
        <p:nvGrpSpPr>
          <p:cNvPr id="10" name="Group 9"/>
          <p:cNvGrpSpPr/>
          <p:nvPr/>
        </p:nvGrpSpPr>
        <p:grpSpPr>
          <a:xfrm>
            <a:off x="609600" y="2019300"/>
            <a:ext cx="11662282" cy="1219200"/>
            <a:chOff x="609600" y="2019300"/>
            <a:chExt cx="11662282" cy="1219200"/>
          </a:xfrm>
        </p:grpSpPr>
        <p:sp>
          <p:nvSpPr>
            <p:cNvPr id="8" name="Snip Single Corner Rectangle 7"/>
            <p:cNvSpPr/>
            <p:nvPr/>
          </p:nvSpPr>
          <p:spPr>
            <a:xfrm>
              <a:off x="609600" y="2019300"/>
              <a:ext cx="11662282" cy="12192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2274957"/>
              <a:ext cx="11509882" cy="707886"/>
            </a:xfrm>
            <a:prstGeom prst="rect">
              <a:avLst/>
            </a:prstGeom>
          </p:spPr>
          <p:txBody>
            <a:bodyPr wrap="none">
              <a:spAutoFit/>
            </a:bodyPr>
            <a:lstStyle/>
            <a:p>
              <a:r>
                <a:rPr lang="vi-VN" sz="4000">
                  <a:solidFill>
                    <a:schemeClr val="accent5">
                      <a:lumMod val="50000"/>
                    </a:schemeClr>
                  </a:solidFill>
                </a:rPr>
                <a:t>Hà Nội có bao nhiêu </a:t>
              </a:r>
              <a:r>
                <a:rPr lang="vi-VN" sz="4000" smtClean="0">
                  <a:solidFill>
                    <a:schemeClr val="accent5">
                      <a:lumMod val="50000"/>
                    </a:schemeClr>
                  </a:solidFill>
                </a:rPr>
                <a:t>phố? </a:t>
              </a:r>
              <a:r>
                <a:rPr lang="vi-VN" sz="4000">
                  <a:solidFill>
                    <a:schemeClr val="accent5">
                      <a:lumMod val="50000"/>
                    </a:schemeClr>
                  </a:solidFill>
                </a:rPr>
                <a:t>Đó là những phố nào? </a:t>
              </a:r>
              <a:endParaRPr lang="en-US" sz="4000">
                <a:solidFill>
                  <a:schemeClr val="accent5">
                    <a:lumMod val="50000"/>
                  </a:schemeClr>
                </a:solidFill>
              </a:endParaRPr>
            </a:p>
          </p:txBody>
        </p:sp>
      </p:grpSp>
      <p:pic>
        <p:nvPicPr>
          <p:cNvPr id="12"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869379" y="3675818"/>
            <a:ext cx="10285517" cy="5132066"/>
          </a:xfrm>
          <a:prstGeom prst="rect">
            <a:avLst/>
          </a:prstGeom>
        </p:spPr>
      </p:pic>
      <p:pic>
        <p:nvPicPr>
          <p:cNvPr id="13"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60825" y="7328768"/>
            <a:ext cx="4087367" cy="2958232"/>
          </a:xfrm>
          <a:prstGeom prst="rect">
            <a:avLst/>
          </a:prstGeom>
        </p:spPr>
      </p:pic>
      <p:pic>
        <p:nvPicPr>
          <p:cNvPr id="14"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32552" y="354445"/>
            <a:ext cx="5719621" cy="9486793"/>
          </a:xfrm>
          <a:prstGeom prst="rect">
            <a:avLst/>
          </a:prstGeom>
        </p:spPr>
      </p:pic>
      <p:sp>
        <p:nvSpPr>
          <p:cNvPr id="15" name="Oval 14"/>
          <p:cNvSpPr/>
          <p:nvPr/>
        </p:nvSpPr>
        <p:spPr>
          <a:xfrm>
            <a:off x="3545037" y="3669322"/>
            <a:ext cx="6934200" cy="4255655"/>
          </a:xfrm>
          <a:prstGeom prst="ellipse">
            <a:avLst/>
          </a:prstGeom>
          <a:solidFill>
            <a:schemeClr val="accent2">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smtClean="0">
                <a:solidFill>
                  <a:schemeClr val="tx1"/>
                </a:solidFill>
                <a:latin typeface="Arial" pitchFamily="34" charset="0"/>
                <a:cs typeface="Arial" pitchFamily="34" charset="0"/>
              </a:rPr>
              <a:t>PHỐ PHƯỜNG HÀ NỘI</a:t>
            </a:r>
            <a:endParaRPr lang="en-US" sz="48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 ĐỌC THÀNH TIẾNG</a:t>
            </a:r>
            <a:endParaRPr lang="en-US" sz="4000" b="1" dirty="0">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29245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arn(inVertical)">
                                      <p:cBhvr>
                                        <p:cTn id="15" dur="500"/>
                                        <p:tgtEl>
                                          <p:spTgt spid="92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5" name="Group 14"/>
          <p:cNvGrpSpPr/>
          <p:nvPr/>
        </p:nvGrpSpPr>
        <p:grpSpPr>
          <a:xfrm>
            <a:off x="511446" y="1790700"/>
            <a:ext cx="6531576" cy="1218117"/>
            <a:chOff x="3505200" y="3520131"/>
            <a:chExt cx="6531576" cy="868062"/>
          </a:xfrm>
        </p:grpSpPr>
        <p:sp>
          <p:nvSpPr>
            <p:cNvPr id="12" name="Pentagon 11"/>
            <p:cNvSpPr/>
            <p:nvPr/>
          </p:nvSpPr>
          <p:spPr>
            <a:xfrm>
              <a:off x="6400800" y="3520131"/>
              <a:ext cx="3635976"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4" name="Group 13"/>
            <p:cNvGrpSpPr/>
            <p:nvPr/>
          </p:nvGrpSpPr>
          <p:grpSpPr>
            <a:xfrm>
              <a:off x="3505200" y="3520131"/>
              <a:ext cx="5630376" cy="868062"/>
              <a:chOff x="3505200" y="3520131"/>
              <a:chExt cx="5630376" cy="868062"/>
            </a:xfrm>
          </p:grpSpPr>
          <p:sp>
            <p:nvSpPr>
              <p:cNvPr id="13" name="Pentagon 12"/>
              <p:cNvSpPr/>
              <p:nvPr/>
            </p:nvSpPr>
            <p:spPr>
              <a:xfrm flipH="1">
                <a:off x="3505200" y="3520131"/>
                <a:ext cx="3298224"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4" name="TextBox 3"/>
              <p:cNvSpPr txBox="1"/>
              <p:nvPr/>
            </p:nvSpPr>
            <p:spPr>
              <a:xfrm>
                <a:off x="4561888" y="3680307"/>
                <a:ext cx="4573688" cy="707886"/>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Giải nghĩa từ khó:</a:t>
                </a:r>
                <a:endParaRPr lang="en-US" sz="4000" b="1">
                  <a:solidFill>
                    <a:srgbClr val="0070C0"/>
                  </a:solidFill>
                  <a:latin typeface="Arial" pitchFamily="34" charset="0"/>
                  <a:cs typeface="Arial" pitchFamily="34" charset="0"/>
                </a:endParaRPr>
              </a:p>
            </p:txBody>
          </p:sp>
        </p:grpSp>
      </p:grpSp>
      <p:grpSp>
        <p:nvGrpSpPr>
          <p:cNvPr id="16" name="Group 15"/>
          <p:cNvGrpSpPr/>
          <p:nvPr/>
        </p:nvGrpSpPr>
        <p:grpSpPr>
          <a:xfrm>
            <a:off x="937672" y="7581900"/>
            <a:ext cx="12826158" cy="1689813"/>
            <a:chOff x="966042" y="3486388"/>
            <a:chExt cx="7020522" cy="1689813"/>
          </a:xfrm>
        </p:grpSpPr>
        <p:pic>
          <p:nvPicPr>
            <p:cNvPr id="1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18" name="Rounded Rectangle 17"/>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60204" y="3977351"/>
              <a:ext cx="2709085" cy="707886"/>
            </a:xfrm>
            <a:prstGeom prst="rect">
              <a:avLst/>
            </a:prstGeom>
            <a:noFill/>
          </p:spPr>
          <p:txBody>
            <a:bodyPr wrap="none">
              <a:spAutoFit/>
            </a:bodyPr>
            <a:lstStyle/>
            <a:p>
              <a:r>
                <a:rPr lang="it-IT" sz="4000" b="1">
                  <a:solidFill>
                    <a:schemeClr val="bg1"/>
                  </a:solidFill>
                  <a:latin typeface="Arial" pitchFamily="34" charset="0"/>
                  <a:cs typeface="Arial" pitchFamily="34" charset="0"/>
                </a:rPr>
                <a:t>Trải: </a:t>
              </a:r>
              <a:r>
                <a:rPr lang="it-IT" sz="4000">
                  <a:solidFill>
                    <a:schemeClr val="bg1"/>
                  </a:solidFill>
                  <a:latin typeface="Arial" pitchFamily="34" charset="0"/>
                  <a:cs typeface="Arial" pitchFamily="34" charset="0"/>
                </a:rPr>
                <a:t>trải qua, đi qua.</a:t>
              </a:r>
              <a:endParaRPr lang="en-US" sz="4000">
                <a:solidFill>
                  <a:schemeClr val="bg1"/>
                </a:solidFill>
                <a:latin typeface="Arial" pitchFamily="34" charset="0"/>
                <a:cs typeface="Arial" pitchFamily="34" charset="0"/>
              </a:endParaRPr>
            </a:p>
          </p:txBody>
        </p:sp>
      </p:grpSp>
      <p:grpSp>
        <p:nvGrpSpPr>
          <p:cNvPr id="21" name="Group 20"/>
          <p:cNvGrpSpPr/>
          <p:nvPr/>
        </p:nvGrpSpPr>
        <p:grpSpPr>
          <a:xfrm>
            <a:off x="937672" y="5524500"/>
            <a:ext cx="12826158" cy="1689813"/>
            <a:chOff x="966042" y="3486388"/>
            <a:chExt cx="7020522" cy="1689813"/>
          </a:xfrm>
        </p:grpSpPr>
        <p:pic>
          <p:nvPicPr>
            <p:cNvPr id="2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3" name="Rounded Rectangle 22"/>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60204" y="3977351"/>
              <a:ext cx="5517388"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Rành rành: </a:t>
              </a:r>
              <a:r>
                <a:rPr lang="vi-VN" sz="4000">
                  <a:solidFill>
                    <a:schemeClr val="bg1"/>
                  </a:solidFill>
                  <a:latin typeface="Arial" pitchFamily="34" charset="0"/>
                  <a:cs typeface="Arial" pitchFamily="34" charset="0"/>
                </a:rPr>
                <a:t>rõ ràng, ai cũng biết, cũng thấy</a:t>
              </a:r>
              <a:endParaRPr lang="en-US" sz="4000">
                <a:solidFill>
                  <a:schemeClr val="bg1"/>
                </a:solidFill>
                <a:latin typeface="Arial" pitchFamily="34" charset="0"/>
                <a:cs typeface="Arial" pitchFamily="34" charset="0"/>
              </a:endParaRPr>
            </a:p>
          </p:txBody>
        </p:sp>
      </p:grpSp>
      <p:grpSp>
        <p:nvGrpSpPr>
          <p:cNvPr id="25" name="Group 24"/>
          <p:cNvGrpSpPr/>
          <p:nvPr/>
        </p:nvGrpSpPr>
        <p:grpSpPr>
          <a:xfrm>
            <a:off x="990188" y="3470252"/>
            <a:ext cx="13006928" cy="1689813"/>
            <a:chOff x="966042" y="3486388"/>
            <a:chExt cx="7119468" cy="1689813"/>
          </a:xfrm>
        </p:grpSpPr>
        <p:pic>
          <p:nvPicPr>
            <p:cNvPr id="26"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7" name="Rounded Rectangle 26"/>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60204" y="3977351"/>
              <a:ext cx="6825306"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Long Thành</a:t>
              </a:r>
              <a:r>
                <a:rPr lang="vi-VN" sz="4000">
                  <a:solidFill>
                    <a:schemeClr val="bg1"/>
                  </a:solidFill>
                  <a:latin typeface="Arial" pitchFamily="34" charset="0"/>
                  <a:cs typeface="Arial" pitchFamily="34" charset="0"/>
                </a:rPr>
                <a:t>: thành Thăng Long (Hà Nội ngày nay).</a:t>
              </a:r>
              <a:endParaRPr lang="en-US" sz="4000">
                <a:solidFill>
                  <a:schemeClr val="bg1"/>
                </a:solidFill>
                <a:latin typeface="Arial" pitchFamily="34" charset="0"/>
                <a:cs typeface="Arial" pitchFamily="34" charset="0"/>
              </a:endParaRPr>
            </a:p>
          </p:txBody>
        </p:sp>
      </p:grpSp>
      <p:pic>
        <p:nvPicPr>
          <p:cNvPr id="32" name="Picture 8"/>
          <p:cNvPicPr>
            <a:picLocks noChangeAspect="1"/>
          </p:cNvPicPr>
          <p:nvPr/>
        </p:nvPicPr>
        <p:blipFill>
          <a:blip r:embed="rId20"/>
          <a:srcRect/>
          <a:stretch>
            <a:fillRect/>
          </a:stretch>
        </p:blipFill>
        <p:spPr>
          <a:xfrm>
            <a:off x="13997117" y="354445"/>
            <a:ext cx="3871784" cy="1024094"/>
          </a:xfrm>
          <a:prstGeom prst="rect">
            <a:avLst/>
          </a:prstGeom>
        </p:spPr>
      </p:pic>
      <p:pic>
        <p:nvPicPr>
          <p:cNvPr id="3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9766843" y="-464266"/>
            <a:ext cx="2067687" cy="4114800"/>
          </a:xfrm>
          <a:prstGeom prst="rect">
            <a:avLst/>
          </a:prstGeom>
        </p:spPr>
      </p:pic>
      <p:pic>
        <p:nvPicPr>
          <p:cNvPr id="35"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4201541" y="1790700"/>
            <a:ext cx="4066270" cy="8092078"/>
          </a:xfrm>
          <a:prstGeom prst="rect">
            <a:avLst/>
          </a:prstGeom>
        </p:spPr>
      </p:pic>
    </p:spTree>
    <p:extLst>
      <p:ext uri="{BB962C8B-B14F-4D97-AF65-F5344CB8AC3E}">
        <p14:creationId xmlns:p14="http://schemas.microsoft.com/office/powerpoint/2010/main" val="375956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1559</TotalTime>
  <Words>912</Words>
  <Application>Microsoft Office PowerPoint</Application>
  <PresentationFormat>Custom</PresentationFormat>
  <Paragraphs>78</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Windows User</cp:lastModifiedBy>
  <cp:revision>44</cp:revision>
  <dcterms:created xsi:type="dcterms:W3CDTF">2006-08-16T00:00:00Z</dcterms:created>
  <dcterms:modified xsi:type="dcterms:W3CDTF">2026-02-09T01:33:11Z</dcterms:modified>
  <dc:identifier>DAFQyFwxp70</dc:identifier>
</cp:coreProperties>
</file>