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57"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4D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29B1E-3229-81F4-4736-9736F74044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70CAFBF-4694-05AD-5E42-4539D1D045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FD11ABA-BE7C-1713-5E47-524E50BE2A09}"/>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5" name="Footer Placeholder 4">
            <a:extLst>
              <a:ext uri="{FF2B5EF4-FFF2-40B4-BE49-F238E27FC236}">
                <a16:creationId xmlns:a16="http://schemas.microsoft.com/office/drawing/2014/main" id="{75DBB84A-3DFB-7623-C21F-2478E9AA281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8B1A067-67E8-0D36-3E32-8F8CD833A549}"/>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1606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B7C2-6242-A69F-FD32-D8F76CFD8E0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C9F13BA-4335-CC0E-D708-8FC32CFA36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03D46-B7FF-D267-8351-A36EDBF832CB}"/>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5" name="Footer Placeholder 4">
            <a:extLst>
              <a:ext uri="{FF2B5EF4-FFF2-40B4-BE49-F238E27FC236}">
                <a16:creationId xmlns:a16="http://schemas.microsoft.com/office/drawing/2014/main" id="{5E03E7A0-168A-E3C8-7505-2DF9B10110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131668-2276-EC59-253B-C18C63432040}"/>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103450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4E31CE-7DA4-44BD-0A49-D490C328DD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6807879-B312-A673-D35B-CCBD0632B6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60E7A1-A858-A9C0-4FC5-1A2B076D2076}"/>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5" name="Footer Placeholder 4">
            <a:extLst>
              <a:ext uri="{FF2B5EF4-FFF2-40B4-BE49-F238E27FC236}">
                <a16:creationId xmlns:a16="http://schemas.microsoft.com/office/drawing/2014/main" id="{3390A9C5-0C1B-ADB3-5399-2936640EB4E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5ECACB4-B1C5-EEE2-9FEF-A7A693D1E60F}"/>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410015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1D0C-40E4-1022-01D9-F1279F40CB3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AA969FD-84CA-3E45-DD69-6D3D91835C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BDD39B-366C-95CF-8F6D-878C2865ABDB}"/>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5" name="Footer Placeholder 4">
            <a:extLst>
              <a:ext uri="{FF2B5EF4-FFF2-40B4-BE49-F238E27FC236}">
                <a16:creationId xmlns:a16="http://schemas.microsoft.com/office/drawing/2014/main" id="{63E49A6F-9059-BF73-2C17-B5043E76C6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EB8182-3418-4EF5-C049-020DD81B4270}"/>
              </a:ext>
            </a:extLst>
          </p:cNvPr>
          <p:cNvSpPr>
            <a:spLocks noGrp="1"/>
          </p:cNvSpPr>
          <p:nvPr>
            <p:ph type="sldNum" sz="quarter" idx="12"/>
          </p:nvPr>
        </p:nvSpPr>
        <p:spPr/>
        <p:txBody>
          <a:bodyPr/>
          <a:lstStyle/>
          <a:p>
            <a:fld id="{67A00099-C1D0-4135-9311-C8B92B79EB09}" type="slidenum">
              <a:rPr lang="vi-VN" smtClean="0"/>
              <a:t>‹#›</a:t>
            </a:fld>
            <a:endParaRPr lang="vi-VN"/>
          </a:p>
        </p:txBody>
      </p:sp>
      <p:pic>
        <p:nvPicPr>
          <p:cNvPr id="7" name="Content Placeholder 4" descr="A landscape with trees and birds&#10;&#10;Description automatically generated">
            <a:extLst>
              <a:ext uri="{FF2B5EF4-FFF2-40B4-BE49-F238E27FC236}">
                <a16:creationId xmlns:a16="http://schemas.microsoft.com/office/drawing/2014/main" id="{F0167407-9A58-1D72-0BED-DA8F52953A2A}"/>
              </a:ext>
            </a:extLst>
          </p:cNvPr>
          <p:cNvPicPr>
            <a:picLocks noChangeAspect="1"/>
          </p:cNvPicPr>
          <p:nvPr userDrawn="1"/>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B0A51290-7025-D8C5-3877-1C47DDA11226}"/>
              </a:ext>
            </a:extLst>
          </p:cNvPr>
          <p:cNvSpPr/>
          <p:nvPr userDrawn="1"/>
        </p:nvSpPr>
        <p:spPr>
          <a:xfrm>
            <a:off x="321564" y="274320"/>
            <a:ext cx="11548872" cy="6309360"/>
          </a:xfrm>
          <a:prstGeom prst="roundRect">
            <a:avLst/>
          </a:prstGeom>
          <a:solidFill>
            <a:schemeClr val="lt1">
              <a:alpha val="8900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382457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4C7C7-AFA1-2758-9F72-E726C41EB4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D0DD70F-5C43-3A5F-D3AA-393B5AE11C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797DEC-7A4C-6D30-838F-30B36819D584}"/>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5" name="Footer Placeholder 4">
            <a:extLst>
              <a:ext uri="{FF2B5EF4-FFF2-40B4-BE49-F238E27FC236}">
                <a16:creationId xmlns:a16="http://schemas.microsoft.com/office/drawing/2014/main" id="{9C310230-2FC8-EC54-FB77-67C8069114F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A28E2E-7B23-3949-0ACC-A64C14F146F6}"/>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29721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58D9-C911-9677-35A2-1E71520B15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C2C4C-80C6-D156-650B-8604D76C43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15E9F2A-EC04-A476-9EAA-81D0EE8BC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35BFC68-5557-13E5-C9C0-4478AAA3B20D}"/>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6" name="Footer Placeholder 5">
            <a:extLst>
              <a:ext uri="{FF2B5EF4-FFF2-40B4-BE49-F238E27FC236}">
                <a16:creationId xmlns:a16="http://schemas.microsoft.com/office/drawing/2014/main" id="{9128FD30-4FC2-9627-82E1-59BDF717C1C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BA7C78-0677-427F-53DA-6BAC5AB6EFB7}"/>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148123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23F0-DE48-1CE2-C94A-2303BDC9413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73BE6A8-11EA-9226-6422-FE84F63D43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FCE69B-8286-0E95-F50E-14BBA65C5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0882553-63C4-AF89-0ADA-5AEDE15A8F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85BD06-950F-4734-B742-BC086745D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68B5499-086F-B35C-12D6-4BCD865CFD4E}"/>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8" name="Footer Placeholder 7">
            <a:extLst>
              <a:ext uri="{FF2B5EF4-FFF2-40B4-BE49-F238E27FC236}">
                <a16:creationId xmlns:a16="http://schemas.microsoft.com/office/drawing/2014/main" id="{76766680-EB77-216A-BA54-EA644F55E1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1646EBA-5D6F-543C-E1D5-A7B250125E62}"/>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66362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FA4F1-F6AD-48BB-C61B-951538B592B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9F4B280-C74A-FF86-594C-26E45A83E00E}"/>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4" name="Footer Placeholder 3">
            <a:extLst>
              <a:ext uri="{FF2B5EF4-FFF2-40B4-BE49-F238E27FC236}">
                <a16:creationId xmlns:a16="http://schemas.microsoft.com/office/drawing/2014/main" id="{E9B2C3A9-5B73-B65B-879E-639A5AA74E8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B0A02EE2-0B84-C6C5-5FC5-46B2EDBB858B}"/>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39007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C443AA-F98B-9231-619B-0904FF00E4D0}"/>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3" name="Footer Placeholder 2">
            <a:extLst>
              <a:ext uri="{FF2B5EF4-FFF2-40B4-BE49-F238E27FC236}">
                <a16:creationId xmlns:a16="http://schemas.microsoft.com/office/drawing/2014/main" id="{9D50AABB-1EA3-1ECC-7D78-C8E2D19B97E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00C4804-2F0E-75CC-168D-F15D446ED101}"/>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300775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D360E-7A2F-E491-9348-FF9E38732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04175E3-F002-2AA9-DFF5-5A8762984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647605C-0A5F-705A-F039-10429F1ED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CB7A9-A09A-71B8-695A-8F9063752677}"/>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6" name="Footer Placeholder 5">
            <a:extLst>
              <a:ext uri="{FF2B5EF4-FFF2-40B4-BE49-F238E27FC236}">
                <a16:creationId xmlns:a16="http://schemas.microsoft.com/office/drawing/2014/main" id="{D3904287-1891-0661-F708-88A4FD818E9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F94E49F-C298-ED70-2BC8-A96DE67E4F51}"/>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81168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C927-EE2D-1D0C-F3E0-E8E34CB7C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41E006-B3D3-89CB-E05B-385801283E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5CE7242-D1DD-CC81-D01C-BCC213618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9A50DD-6307-9652-D3BA-881F15C314A1}"/>
              </a:ext>
            </a:extLst>
          </p:cNvPr>
          <p:cNvSpPr>
            <a:spLocks noGrp="1"/>
          </p:cNvSpPr>
          <p:nvPr>
            <p:ph type="dt" sz="half" idx="10"/>
          </p:nvPr>
        </p:nvSpPr>
        <p:spPr/>
        <p:txBody>
          <a:bodyPr/>
          <a:lstStyle/>
          <a:p>
            <a:fld id="{692E7903-5CB3-4AC0-B703-618540D344BF}" type="datetimeFigureOut">
              <a:rPr lang="vi-VN" smtClean="0"/>
              <a:t>12/02/2026</a:t>
            </a:fld>
            <a:endParaRPr lang="vi-VN"/>
          </a:p>
        </p:txBody>
      </p:sp>
      <p:sp>
        <p:nvSpPr>
          <p:cNvPr id="6" name="Footer Placeholder 5">
            <a:extLst>
              <a:ext uri="{FF2B5EF4-FFF2-40B4-BE49-F238E27FC236}">
                <a16:creationId xmlns:a16="http://schemas.microsoft.com/office/drawing/2014/main" id="{14E03D25-B3BB-8A8D-AD6A-A89B9437FA0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9ACB2F0-2D15-16CC-9E0E-A71FEAE99FE4}"/>
              </a:ext>
            </a:extLst>
          </p:cNvPr>
          <p:cNvSpPr>
            <a:spLocks noGrp="1"/>
          </p:cNvSpPr>
          <p:nvPr>
            <p:ph type="sldNum" sz="quarter" idx="12"/>
          </p:nvPr>
        </p:nvSpPr>
        <p:spPr/>
        <p:txBody>
          <a:bodyPr/>
          <a:lstStyle/>
          <a:p>
            <a:fld id="{67A00099-C1D0-4135-9311-C8B92B79EB09}" type="slidenum">
              <a:rPr lang="vi-VN" smtClean="0"/>
              <a:t>‹#›</a:t>
            </a:fld>
            <a:endParaRPr lang="vi-VN"/>
          </a:p>
        </p:txBody>
      </p:sp>
    </p:spTree>
    <p:extLst>
      <p:ext uri="{BB962C8B-B14F-4D97-AF65-F5344CB8AC3E}">
        <p14:creationId xmlns:p14="http://schemas.microsoft.com/office/powerpoint/2010/main" val="147537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9E479-9239-BF0E-9535-C2254F7B5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EE1CDB1-9DDA-1A17-7111-8A68C46E63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DF1BF6-4D93-37B1-A9BB-F62A3ADFF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2E7903-5CB3-4AC0-B703-618540D344BF}" type="datetimeFigureOut">
              <a:rPr lang="vi-VN" smtClean="0"/>
              <a:t>12/02/2026</a:t>
            </a:fld>
            <a:endParaRPr lang="vi-VN"/>
          </a:p>
        </p:txBody>
      </p:sp>
      <p:sp>
        <p:nvSpPr>
          <p:cNvPr id="5" name="Footer Placeholder 4">
            <a:extLst>
              <a:ext uri="{FF2B5EF4-FFF2-40B4-BE49-F238E27FC236}">
                <a16:creationId xmlns:a16="http://schemas.microsoft.com/office/drawing/2014/main" id="{B82A04E9-5CB4-5BC8-DE87-24282DA8D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908E23DB-5DA5-4BEB-6653-DF3799F6B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00099-C1D0-4135-9311-C8B92B79EB09}" type="slidenum">
              <a:rPr lang="vi-VN" smtClean="0"/>
              <a:t>‹#›</a:t>
            </a:fld>
            <a:endParaRPr lang="vi-VN"/>
          </a:p>
        </p:txBody>
      </p:sp>
    </p:spTree>
    <p:extLst>
      <p:ext uri="{BB962C8B-B14F-4D97-AF65-F5344CB8AC3E}">
        <p14:creationId xmlns:p14="http://schemas.microsoft.com/office/powerpoint/2010/main" val="2299622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6DE4-9691-91B0-D3EC-9F022ABA317F}"/>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4C72473-BAD4-8600-AF77-7C4FC1427895}"/>
              </a:ext>
            </a:extLst>
          </p:cNvPr>
          <p:cNvSpPr>
            <a:spLocks noGrp="1"/>
          </p:cNvSpPr>
          <p:nvPr>
            <p:ph type="subTitle" idx="1"/>
          </p:nvPr>
        </p:nvSpPr>
        <p:spPr/>
        <p:txBody>
          <a:bodyPr/>
          <a:lstStyle/>
          <a:p>
            <a:endParaRPr lang="vi-VN"/>
          </a:p>
        </p:txBody>
      </p:sp>
      <p:pic>
        <p:nvPicPr>
          <p:cNvPr id="5" name="Picture 4" descr="A cartoon of a child throwing leaves&#10;&#10;Description automatically generated">
            <a:extLst>
              <a:ext uri="{FF2B5EF4-FFF2-40B4-BE49-F238E27FC236}">
                <a16:creationId xmlns:a16="http://schemas.microsoft.com/office/drawing/2014/main" id="{69A8ACF6-BA36-8147-8806-A17C5898B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6BCB47C-BF25-1610-1E91-BFD14C49717A}"/>
              </a:ext>
            </a:extLst>
          </p:cNvPr>
          <p:cNvPicPr>
            <a:picLocks noChangeAspect="1"/>
          </p:cNvPicPr>
          <p:nvPr/>
        </p:nvPicPr>
        <p:blipFill>
          <a:blip r:embed="rId3"/>
          <a:stretch>
            <a:fillRect/>
          </a:stretch>
        </p:blipFill>
        <p:spPr>
          <a:xfrm>
            <a:off x="4625848" y="-104560"/>
            <a:ext cx="7407656" cy="2865330"/>
          </a:xfrm>
          <a:prstGeom prst="rect">
            <a:avLst/>
          </a:prstGeom>
        </p:spPr>
      </p:pic>
    </p:spTree>
    <p:extLst>
      <p:ext uri="{BB962C8B-B14F-4D97-AF65-F5344CB8AC3E}">
        <p14:creationId xmlns:p14="http://schemas.microsoft.com/office/powerpoint/2010/main" val="310630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C3C21-A023-ABF8-58D8-E52772AA33B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9E67725-B1CA-8D36-3188-B19D113D7D5B}"/>
              </a:ext>
            </a:extLst>
          </p:cNvPr>
          <p:cNvPicPr>
            <a:picLocks noChangeAspect="1"/>
          </p:cNvPicPr>
          <p:nvPr/>
        </p:nvPicPr>
        <p:blipFill>
          <a:blip r:embed="rId2"/>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18180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FEC2D-DA05-0726-3AC3-A7F79F741D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485207-7230-BC00-36FA-84BC9E09BBC6}"/>
              </a:ext>
            </a:extLst>
          </p:cNvPr>
          <p:cNvPicPr>
            <a:picLocks noChangeAspect="1"/>
          </p:cNvPicPr>
          <p:nvPr/>
        </p:nvPicPr>
        <p:blipFill>
          <a:blip r:embed="rId2"/>
          <a:stretch>
            <a:fillRect/>
          </a:stretch>
        </p:blipFill>
        <p:spPr>
          <a:xfrm>
            <a:off x="758489" y="539245"/>
            <a:ext cx="10675021" cy="5779509"/>
          </a:xfrm>
          <a:prstGeom prst="rect">
            <a:avLst/>
          </a:prstGeom>
        </p:spPr>
      </p:pic>
      <p:sp>
        <p:nvSpPr>
          <p:cNvPr id="3" name="Freeform 8">
            <a:extLst>
              <a:ext uri="{FF2B5EF4-FFF2-40B4-BE49-F238E27FC236}">
                <a16:creationId xmlns:a16="http://schemas.microsoft.com/office/drawing/2014/main" id="{0C9BD37C-FFFB-A5BC-8886-6CC64492FEF8}"/>
              </a:ext>
            </a:extLst>
          </p:cNvPr>
          <p:cNvSpPr/>
          <p:nvPr/>
        </p:nvSpPr>
        <p:spPr>
          <a:xfrm>
            <a:off x="8562975" y="3149096"/>
            <a:ext cx="3442007" cy="3708904"/>
          </a:xfrm>
          <a:custGeom>
            <a:avLst/>
            <a:gdLst/>
            <a:ahLst/>
            <a:cxnLst/>
            <a:rect l="l" t="t" r="r" b="b"/>
            <a:pathLst>
              <a:path w="2537948" h="2751164">
                <a:moveTo>
                  <a:pt x="0" y="0"/>
                </a:moveTo>
                <a:lnTo>
                  <a:pt x="2537949" y="0"/>
                </a:lnTo>
                <a:lnTo>
                  <a:pt x="2537949" y="2751164"/>
                </a:lnTo>
                <a:lnTo>
                  <a:pt x="0" y="275116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761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E089AD-00EE-4FE3-DF12-C5F74B13962E}"/>
            </a:ext>
          </a:extLst>
        </p:cNvPr>
        <p:cNvGrpSpPr/>
        <p:nvPr/>
      </p:nvGrpSpPr>
      <p:grpSpPr>
        <a:xfrm>
          <a:off x="0" y="0"/>
          <a:ext cx="0" cy="0"/>
          <a:chOff x="0" y="0"/>
          <a:chExt cx="0" cy="0"/>
        </a:xfrm>
      </p:grpSpPr>
      <p:pic>
        <p:nvPicPr>
          <p:cNvPr id="5" name="Content Placeholder 4" descr="A cartoon of a child reading a book&#10;&#10;Description automatically generated">
            <a:extLst>
              <a:ext uri="{FF2B5EF4-FFF2-40B4-BE49-F238E27FC236}">
                <a16:creationId xmlns:a16="http://schemas.microsoft.com/office/drawing/2014/main" id="{5393AB0B-8411-6E5F-68C0-0FE2B0BFAF8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6" name="Freeform 9">
            <a:extLst>
              <a:ext uri="{FF2B5EF4-FFF2-40B4-BE49-F238E27FC236}">
                <a16:creationId xmlns:a16="http://schemas.microsoft.com/office/drawing/2014/main" id="{8CE56088-3BD6-7071-DD91-FCC5CC25ADE9}"/>
              </a:ext>
            </a:extLst>
          </p:cNvPr>
          <p:cNvSpPr/>
          <p:nvPr/>
        </p:nvSpPr>
        <p:spPr>
          <a:xfrm>
            <a:off x="4539112" y="632185"/>
            <a:ext cx="6464167" cy="4140983"/>
          </a:xfrm>
          <a:custGeom>
            <a:avLst/>
            <a:gdLst/>
            <a:ahLst/>
            <a:cxnLst/>
            <a:rect l="l" t="t" r="r" b="b"/>
            <a:pathLst>
              <a:path w="2281836" h="1790291">
                <a:moveTo>
                  <a:pt x="0" y="0"/>
                </a:moveTo>
                <a:lnTo>
                  <a:pt x="2281836" y="0"/>
                </a:lnTo>
                <a:lnTo>
                  <a:pt x="2281836" y="1790291"/>
                </a:lnTo>
                <a:lnTo>
                  <a:pt x="0" y="17902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28C5444-19F9-9A3D-A85D-6C72B9E19CC5}"/>
              </a:ext>
            </a:extLst>
          </p:cNvPr>
          <p:cNvSpPr txBox="1"/>
          <p:nvPr/>
        </p:nvSpPr>
        <p:spPr>
          <a:xfrm>
            <a:off x="4539112" y="1444751"/>
            <a:ext cx="6574479" cy="2742739"/>
          </a:xfrm>
          <a:prstGeom prst="rect">
            <a:avLst/>
          </a:prstGeom>
          <a:noFill/>
          <a:ln>
            <a:noFill/>
          </a:ln>
          <a:effectLst>
            <a:outerShdw blurRad="107950" dist="12700" dir="5400000" algn="ctr">
              <a:srgbClr val="000000"/>
            </a:outerShdw>
          </a:effectLst>
        </p:spPr>
        <p:txBody>
          <a:bodyPr wrap="square" rtlCol="0">
            <a:spAutoFit/>
          </a:bodyPr>
          <a:lstStyle/>
          <a:p>
            <a:pPr algn="ctr">
              <a:lnSpc>
                <a:spcPct val="150000"/>
              </a:lnSpc>
              <a:defRPr/>
            </a:pPr>
            <a:r>
              <a:rPr lang="en-US" sz="6000" b="1" dirty="0">
                <a:ln>
                  <a:solidFill>
                    <a:prstClr val="white"/>
                  </a:solidFill>
                </a:ln>
                <a:solidFill>
                  <a:srgbClr val="00B050"/>
                </a:solidFill>
                <a:latin typeface="SVN-Gretoon" panose="02040603050506020204" pitchFamily="18" charset="0"/>
              </a:rPr>
              <a:t>LUYỆN ĐỌC HIỂU</a:t>
            </a:r>
          </a:p>
        </p:txBody>
      </p:sp>
    </p:spTree>
    <p:extLst>
      <p:ext uri="{BB962C8B-B14F-4D97-AF65-F5344CB8AC3E}">
        <p14:creationId xmlns:p14="http://schemas.microsoft.com/office/powerpoint/2010/main" val="137901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a:extLst>
              <a:ext uri="{FF2B5EF4-FFF2-40B4-BE49-F238E27FC236}">
                <a16:creationId xmlns:a16="http://schemas.microsoft.com/office/drawing/2014/main" id="{A26D70D3-2B4F-FF70-8A9A-CB2665245C08}"/>
              </a:ext>
            </a:extLst>
          </p:cNvPr>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982B5C01-62B3-458E-D914-C547D012843B}"/>
              </a:ext>
            </a:extLst>
          </p:cNvPr>
          <p:cNvSpPr txBox="1"/>
          <p:nvPr/>
        </p:nvSpPr>
        <p:spPr>
          <a:xfrm>
            <a:off x="3034990" y="373104"/>
            <a:ext cx="5404973" cy="646331"/>
          </a:xfrm>
          <a:prstGeom prst="rect">
            <a:avLst/>
          </a:prstGeom>
          <a:noFill/>
        </p:spPr>
        <p:txBody>
          <a:bodyPr wrap="square" rtlCol="0">
            <a:spAutoFit/>
          </a:bodyPr>
          <a:lstStyle/>
          <a:p>
            <a:pPr algn="ctr">
              <a:defRPr/>
            </a:pPr>
            <a:r>
              <a:rPr lang="en-US" sz="3600" b="1" dirty="0">
                <a:solidFill>
                  <a:srgbClr val="FF0000"/>
                </a:solidFill>
                <a:latin typeface="Coiny" panose="02000903060500060000" pitchFamily="2" charset="0"/>
              </a:rPr>
              <a:t>CÙNG TÌM HIỂU</a:t>
            </a:r>
          </a:p>
        </p:txBody>
      </p:sp>
      <p:grpSp>
        <p:nvGrpSpPr>
          <p:cNvPr id="6" name="Google Shape;1204;p44">
            <a:extLst>
              <a:ext uri="{FF2B5EF4-FFF2-40B4-BE49-F238E27FC236}">
                <a16:creationId xmlns:a16="http://schemas.microsoft.com/office/drawing/2014/main" id="{29194B14-6A3D-8F06-496D-A36C2A746BF5}"/>
              </a:ext>
            </a:extLst>
          </p:cNvPr>
          <p:cNvGrpSpPr/>
          <p:nvPr/>
        </p:nvGrpSpPr>
        <p:grpSpPr>
          <a:xfrm>
            <a:off x="2364725" y="192765"/>
            <a:ext cx="721283" cy="788723"/>
            <a:chOff x="2013650" y="1733325"/>
            <a:chExt cx="407750" cy="445875"/>
          </a:xfrm>
        </p:grpSpPr>
        <p:sp>
          <p:nvSpPr>
            <p:cNvPr id="7" name="Google Shape;1205;p44">
              <a:extLst>
                <a:ext uri="{FF2B5EF4-FFF2-40B4-BE49-F238E27FC236}">
                  <a16:creationId xmlns:a16="http://schemas.microsoft.com/office/drawing/2014/main" id="{AD9D5065-6C53-382A-422C-783941C73798}"/>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06;p44">
              <a:extLst>
                <a:ext uri="{FF2B5EF4-FFF2-40B4-BE49-F238E27FC236}">
                  <a16:creationId xmlns:a16="http://schemas.microsoft.com/office/drawing/2014/main" id="{DAEE433C-C8C6-4B08-66E1-63C4835890AF}"/>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07;p44">
              <a:extLst>
                <a:ext uri="{FF2B5EF4-FFF2-40B4-BE49-F238E27FC236}">
                  <a16:creationId xmlns:a16="http://schemas.microsoft.com/office/drawing/2014/main" id="{F6132E34-DA81-A67C-27BB-9A75644D8343}"/>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08;p44">
              <a:extLst>
                <a:ext uri="{FF2B5EF4-FFF2-40B4-BE49-F238E27FC236}">
                  <a16:creationId xmlns:a16="http://schemas.microsoft.com/office/drawing/2014/main" id="{45674D51-FF1A-D222-2AF2-8CBA7237A26A}"/>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09;p44">
              <a:extLst>
                <a:ext uri="{FF2B5EF4-FFF2-40B4-BE49-F238E27FC236}">
                  <a16:creationId xmlns:a16="http://schemas.microsoft.com/office/drawing/2014/main" id="{61C0D814-E1E4-ECB1-560B-7450321FE4D3}"/>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10;p44">
              <a:extLst>
                <a:ext uri="{FF2B5EF4-FFF2-40B4-BE49-F238E27FC236}">
                  <a16:creationId xmlns:a16="http://schemas.microsoft.com/office/drawing/2014/main" id="{EB07F446-D3D2-387A-6C56-38FDFA15ECBA}"/>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11;p44">
              <a:extLst>
                <a:ext uri="{FF2B5EF4-FFF2-40B4-BE49-F238E27FC236}">
                  <a16:creationId xmlns:a16="http://schemas.microsoft.com/office/drawing/2014/main" id="{ED0A73D6-E48D-77C2-432E-D9EFF34AC882}"/>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12;p44">
              <a:extLst>
                <a:ext uri="{FF2B5EF4-FFF2-40B4-BE49-F238E27FC236}">
                  <a16:creationId xmlns:a16="http://schemas.microsoft.com/office/drawing/2014/main" id="{EDAB7189-D012-C20D-997C-3C3FC948EEDA}"/>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13;p44">
              <a:extLst>
                <a:ext uri="{FF2B5EF4-FFF2-40B4-BE49-F238E27FC236}">
                  <a16:creationId xmlns:a16="http://schemas.microsoft.com/office/drawing/2014/main" id="{ECB7DECF-03AC-5C36-B67F-56E245437CC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14;p44">
              <a:extLst>
                <a:ext uri="{FF2B5EF4-FFF2-40B4-BE49-F238E27FC236}">
                  <a16:creationId xmlns:a16="http://schemas.microsoft.com/office/drawing/2014/main" id="{B079E8CD-E473-5E7F-5496-01CF0BD034EC}"/>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15;p44">
              <a:extLst>
                <a:ext uri="{FF2B5EF4-FFF2-40B4-BE49-F238E27FC236}">
                  <a16:creationId xmlns:a16="http://schemas.microsoft.com/office/drawing/2014/main" id="{05EBD604-6D06-B873-6E6F-BFD0E8371AD6}"/>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16;p44">
              <a:extLst>
                <a:ext uri="{FF2B5EF4-FFF2-40B4-BE49-F238E27FC236}">
                  <a16:creationId xmlns:a16="http://schemas.microsoft.com/office/drawing/2014/main" id="{44713DD4-F24D-C588-1B3B-CA4629F874B0}"/>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17;p44">
              <a:extLst>
                <a:ext uri="{FF2B5EF4-FFF2-40B4-BE49-F238E27FC236}">
                  <a16:creationId xmlns:a16="http://schemas.microsoft.com/office/drawing/2014/main" id="{794084EF-8CD9-F44B-7BFE-4625589AC91C}"/>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18;p44">
              <a:extLst>
                <a:ext uri="{FF2B5EF4-FFF2-40B4-BE49-F238E27FC236}">
                  <a16:creationId xmlns:a16="http://schemas.microsoft.com/office/drawing/2014/main" id="{9C8C40E9-F75E-B7D7-9B04-E7E6A9197916}"/>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19;p44">
              <a:extLst>
                <a:ext uri="{FF2B5EF4-FFF2-40B4-BE49-F238E27FC236}">
                  <a16:creationId xmlns:a16="http://schemas.microsoft.com/office/drawing/2014/main" id="{C0CDE49F-FE71-024D-18D9-616D0BCC2E29}"/>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20;p44">
              <a:extLst>
                <a:ext uri="{FF2B5EF4-FFF2-40B4-BE49-F238E27FC236}">
                  <a16:creationId xmlns:a16="http://schemas.microsoft.com/office/drawing/2014/main" id="{A2DF8CA1-9A5F-A1E9-9339-59DC56376403}"/>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21;p44">
              <a:extLst>
                <a:ext uri="{FF2B5EF4-FFF2-40B4-BE49-F238E27FC236}">
                  <a16:creationId xmlns:a16="http://schemas.microsoft.com/office/drawing/2014/main" id="{AACDC6DA-EE6D-557B-1FB7-23557AE4A1E4}"/>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25" name="Picture 24">
            <a:extLst>
              <a:ext uri="{FF2B5EF4-FFF2-40B4-BE49-F238E27FC236}">
                <a16:creationId xmlns:a16="http://schemas.microsoft.com/office/drawing/2014/main" id="{2720ED75-1063-6750-FB45-2F505AC35494}"/>
              </a:ext>
            </a:extLst>
          </p:cNvPr>
          <p:cNvPicPr>
            <a:picLocks noChangeAspect="1"/>
          </p:cNvPicPr>
          <p:nvPr/>
        </p:nvPicPr>
        <p:blipFill>
          <a:blip r:embed="rId2"/>
          <a:stretch>
            <a:fillRect/>
          </a:stretch>
        </p:blipFill>
        <p:spPr>
          <a:xfrm rot="20131411">
            <a:off x="594359" y="1224739"/>
            <a:ext cx="379101" cy="1082686"/>
          </a:xfrm>
          <a:prstGeom prst="rect">
            <a:avLst/>
          </a:prstGeom>
        </p:spPr>
      </p:pic>
      <p:sp>
        <p:nvSpPr>
          <p:cNvPr id="26" name="Rectangle: Rounded Corners 25">
            <a:extLst>
              <a:ext uri="{FF2B5EF4-FFF2-40B4-BE49-F238E27FC236}">
                <a16:creationId xmlns:a16="http://schemas.microsoft.com/office/drawing/2014/main" id="{D864FFEE-30E2-4091-6584-7B283ABD29BC}"/>
              </a:ext>
            </a:extLst>
          </p:cNvPr>
          <p:cNvSpPr/>
          <p:nvPr/>
        </p:nvSpPr>
        <p:spPr>
          <a:xfrm>
            <a:off x="1399032" y="1289304"/>
            <a:ext cx="10076912" cy="1048006"/>
          </a:xfrm>
          <a:prstGeom prst="roundRect">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dirty="0">
                <a:solidFill>
                  <a:schemeClr val="accent2"/>
                </a:solidFill>
              </a:rPr>
              <a:t>Bài thơ là lời của ai? Hai khổ thơ đầu cho em biết điều gì?</a:t>
            </a:r>
          </a:p>
        </p:txBody>
      </p:sp>
      <p:sp>
        <p:nvSpPr>
          <p:cNvPr id="28" name="TextBox 27">
            <a:extLst>
              <a:ext uri="{FF2B5EF4-FFF2-40B4-BE49-F238E27FC236}">
                <a16:creationId xmlns:a16="http://schemas.microsoft.com/office/drawing/2014/main" id="{DA71E055-A9BB-2C2A-6112-C10F787377BB}"/>
              </a:ext>
            </a:extLst>
          </p:cNvPr>
          <p:cNvSpPr txBox="1"/>
          <p:nvPr/>
        </p:nvSpPr>
        <p:spPr>
          <a:xfrm>
            <a:off x="731520" y="2809327"/>
            <a:ext cx="11027664" cy="3232488"/>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vi-VN" sz="2800" dirty="0"/>
              <a:t>Bài thơ là lời của bạn học sinh đang học xa nhà (trọ học ở nhà người thân, họ hàng hoặc học ở một trường nội trú,...).</a:t>
            </a:r>
            <a:endParaRPr lang="en-GB" sz="2800" dirty="0"/>
          </a:p>
          <a:p>
            <a:pPr marL="457200" indent="-457200">
              <a:lnSpc>
                <a:spcPct val="150000"/>
              </a:lnSpc>
              <a:buFont typeface="Wingdings" panose="05000000000000000000" pitchFamily="2" charset="2"/>
              <a:buChar char="ü"/>
            </a:pPr>
            <a:r>
              <a:rPr lang="vi-VN" sz="2800" dirty="0"/>
              <a:t>Hai khổ thơ đầu của bài thơ thể hiện tâm trạng vui sướng của các bạn nhỏ khi chia tay trường lớp, bè bạn để về quê nghỉ hè.</a:t>
            </a:r>
          </a:p>
        </p:txBody>
      </p:sp>
    </p:spTree>
    <p:extLst>
      <p:ext uri="{BB962C8B-B14F-4D97-AF65-F5344CB8AC3E}">
        <p14:creationId xmlns:p14="http://schemas.microsoft.com/office/powerpoint/2010/main" val="35462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6"/>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81B80-112F-3CBE-00C5-B401B9768178}"/>
            </a:ext>
          </a:extLst>
        </p:cNvPr>
        <p:cNvGrpSpPr/>
        <p:nvPr/>
      </p:nvGrpSpPr>
      <p:grpSpPr>
        <a:xfrm>
          <a:off x="0" y="0"/>
          <a:ext cx="0" cy="0"/>
          <a:chOff x="0" y="0"/>
          <a:chExt cx="0" cy="0"/>
        </a:xfrm>
      </p:grpSpPr>
      <p:sp>
        <p:nvSpPr>
          <p:cNvPr id="4" name="Google Shape;1244;p45">
            <a:extLst>
              <a:ext uri="{FF2B5EF4-FFF2-40B4-BE49-F238E27FC236}">
                <a16:creationId xmlns:a16="http://schemas.microsoft.com/office/drawing/2014/main" id="{3C54678A-913D-4CD2-8FCD-38CDA2872AFF}"/>
              </a:ext>
            </a:extLst>
          </p:cNvPr>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2FDB9A03-F9AD-0ADE-9A84-289D706D8572}"/>
              </a:ext>
            </a:extLst>
          </p:cNvPr>
          <p:cNvSpPr txBox="1"/>
          <p:nvPr/>
        </p:nvSpPr>
        <p:spPr>
          <a:xfrm>
            <a:off x="3034990" y="373104"/>
            <a:ext cx="5404973" cy="646331"/>
          </a:xfrm>
          <a:prstGeom prst="rect">
            <a:avLst/>
          </a:prstGeom>
          <a:noFill/>
        </p:spPr>
        <p:txBody>
          <a:bodyPr wrap="square" rtlCol="0">
            <a:spAutoFit/>
          </a:bodyPr>
          <a:lstStyle/>
          <a:p>
            <a:pPr algn="ctr">
              <a:defRPr/>
            </a:pPr>
            <a:r>
              <a:rPr lang="en-US" sz="3600" b="1" dirty="0">
                <a:solidFill>
                  <a:srgbClr val="FF0000"/>
                </a:solidFill>
                <a:latin typeface="Coiny" panose="02000903060500060000" pitchFamily="2" charset="0"/>
              </a:rPr>
              <a:t>CÙNG TÌM HIỂU</a:t>
            </a:r>
          </a:p>
        </p:txBody>
      </p:sp>
      <p:grpSp>
        <p:nvGrpSpPr>
          <p:cNvPr id="6" name="Google Shape;1204;p44">
            <a:extLst>
              <a:ext uri="{FF2B5EF4-FFF2-40B4-BE49-F238E27FC236}">
                <a16:creationId xmlns:a16="http://schemas.microsoft.com/office/drawing/2014/main" id="{A0E165C6-192B-CD01-67F8-137BD0DDE3FC}"/>
              </a:ext>
            </a:extLst>
          </p:cNvPr>
          <p:cNvGrpSpPr/>
          <p:nvPr/>
        </p:nvGrpSpPr>
        <p:grpSpPr>
          <a:xfrm>
            <a:off x="2364725" y="192765"/>
            <a:ext cx="721283" cy="788723"/>
            <a:chOff x="2013650" y="1733325"/>
            <a:chExt cx="407750" cy="445875"/>
          </a:xfrm>
        </p:grpSpPr>
        <p:sp>
          <p:nvSpPr>
            <p:cNvPr id="7" name="Google Shape;1205;p44">
              <a:extLst>
                <a:ext uri="{FF2B5EF4-FFF2-40B4-BE49-F238E27FC236}">
                  <a16:creationId xmlns:a16="http://schemas.microsoft.com/office/drawing/2014/main" id="{0DD426B0-D55C-6CCD-9DA0-4256970E8570}"/>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06;p44">
              <a:extLst>
                <a:ext uri="{FF2B5EF4-FFF2-40B4-BE49-F238E27FC236}">
                  <a16:creationId xmlns:a16="http://schemas.microsoft.com/office/drawing/2014/main" id="{E1CB661F-4C8F-ABD9-ACD0-A14581BB5C1F}"/>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07;p44">
              <a:extLst>
                <a:ext uri="{FF2B5EF4-FFF2-40B4-BE49-F238E27FC236}">
                  <a16:creationId xmlns:a16="http://schemas.microsoft.com/office/drawing/2014/main" id="{86296DF2-B6AB-F538-4161-61F32BB69122}"/>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08;p44">
              <a:extLst>
                <a:ext uri="{FF2B5EF4-FFF2-40B4-BE49-F238E27FC236}">
                  <a16:creationId xmlns:a16="http://schemas.microsoft.com/office/drawing/2014/main" id="{EC18C248-8B99-D9FB-9649-A224656A40CF}"/>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09;p44">
              <a:extLst>
                <a:ext uri="{FF2B5EF4-FFF2-40B4-BE49-F238E27FC236}">
                  <a16:creationId xmlns:a16="http://schemas.microsoft.com/office/drawing/2014/main" id="{35C21E03-FFCC-3E44-3F19-92B62D875BC7}"/>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10;p44">
              <a:extLst>
                <a:ext uri="{FF2B5EF4-FFF2-40B4-BE49-F238E27FC236}">
                  <a16:creationId xmlns:a16="http://schemas.microsoft.com/office/drawing/2014/main" id="{877C5A83-FC90-8051-18D6-484CA428D770}"/>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11;p44">
              <a:extLst>
                <a:ext uri="{FF2B5EF4-FFF2-40B4-BE49-F238E27FC236}">
                  <a16:creationId xmlns:a16="http://schemas.microsoft.com/office/drawing/2014/main" id="{74F7F2E3-F633-954E-5E41-18340DC7F06F}"/>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12;p44">
              <a:extLst>
                <a:ext uri="{FF2B5EF4-FFF2-40B4-BE49-F238E27FC236}">
                  <a16:creationId xmlns:a16="http://schemas.microsoft.com/office/drawing/2014/main" id="{2EC4143D-3CC1-B9B6-B3C2-03E235A6F401}"/>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13;p44">
              <a:extLst>
                <a:ext uri="{FF2B5EF4-FFF2-40B4-BE49-F238E27FC236}">
                  <a16:creationId xmlns:a16="http://schemas.microsoft.com/office/drawing/2014/main" id="{E15EF140-FD77-2D0C-D583-18B3E8494928}"/>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14;p44">
              <a:extLst>
                <a:ext uri="{FF2B5EF4-FFF2-40B4-BE49-F238E27FC236}">
                  <a16:creationId xmlns:a16="http://schemas.microsoft.com/office/drawing/2014/main" id="{EF1C9F13-5F55-0664-9E0A-9213DCDE668E}"/>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15;p44">
              <a:extLst>
                <a:ext uri="{FF2B5EF4-FFF2-40B4-BE49-F238E27FC236}">
                  <a16:creationId xmlns:a16="http://schemas.microsoft.com/office/drawing/2014/main" id="{B5C04A4B-3311-0863-02B8-0EF6516DFD57}"/>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16;p44">
              <a:extLst>
                <a:ext uri="{FF2B5EF4-FFF2-40B4-BE49-F238E27FC236}">
                  <a16:creationId xmlns:a16="http://schemas.microsoft.com/office/drawing/2014/main" id="{72C0CB42-F5E5-AD82-9AAF-6D693BB2D7CA}"/>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17;p44">
              <a:extLst>
                <a:ext uri="{FF2B5EF4-FFF2-40B4-BE49-F238E27FC236}">
                  <a16:creationId xmlns:a16="http://schemas.microsoft.com/office/drawing/2014/main" id="{0FFEBCBF-5619-6F75-F885-63A0EE135DC1}"/>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18;p44">
              <a:extLst>
                <a:ext uri="{FF2B5EF4-FFF2-40B4-BE49-F238E27FC236}">
                  <a16:creationId xmlns:a16="http://schemas.microsoft.com/office/drawing/2014/main" id="{6CB34B03-E655-7395-58AD-F3A02C9E77A7}"/>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19;p44">
              <a:extLst>
                <a:ext uri="{FF2B5EF4-FFF2-40B4-BE49-F238E27FC236}">
                  <a16:creationId xmlns:a16="http://schemas.microsoft.com/office/drawing/2014/main" id="{88BE40ED-7235-7AF3-486B-07E9D3FF56A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20;p44">
              <a:extLst>
                <a:ext uri="{FF2B5EF4-FFF2-40B4-BE49-F238E27FC236}">
                  <a16:creationId xmlns:a16="http://schemas.microsoft.com/office/drawing/2014/main" id="{A77A0E19-455A-60AB-B466-747570D04F6A}"/>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21;p44">
              <a:extLst>
                <a:ext uri="{FF2B5EF4-FFF2-40B4-BE49-F238E27FC236}">
                  <a16:creationId xmlns:a16="http://schemas.microsoft.com/office/drawing/2014/main" id="{84248E6A-48A0-58D2-7D11-AF45F8C0DB9D}"/>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Rectangle: Rounded Corners 25">
            <a:extLst>
              <a:ext uri="{FF2B5EF4-FFF2-40B4-BE49-F238E27FC236}">
                <a16:creationId xmlns:a16="http://schemas.microsoft.com/office/drawing/2014/main" id="{B0897C2C-F60F-269A-DAE8-95E7C182DB73}"/>
              </a:ext>
            </a:extLst>
          </p:cNvPr>
          <p:cNvSpPr/>
          <p:nvPr/>
        </p:nvSpPr>
        <p:spPr>
          <a:xfrm>
            <a:off x="1399032" y="1289304"/>
            <a:ext cx="10076912" cy="1048006"/>
          </a:xfrm>
          <a:prstGeom prst="roundRect">
            <a:avLst/>
          </a:prstGeom>
          <a:solidFill>
            <a:schemeClr val="bg1"/>
          </a:solidFill>
          <a:ln w="28575">
            <a:solidFill>
              <a:srgbClr val="F84D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dirty="0">
                <a:solidFill>
                  <a:schemeClr val="accent2"/>
                </a:solidFill>
              </a:rPr>
              <a:t>Những công việc nào đang chờ đợi các bạn học sinh trong mùa hè?</a:t>
            </a:r>
          </a:p>
        </p:txBody>
      </p:sp>
      <p:sp>
        <p:nvSpPr>
          <p:cNvPr id="28" name="TextBox 27">
            <a:extLst>
              <a:ext uri="{FF2B5EF4-FFF2-40B4-BE49-F238E27FC236}">
                <a16:creationId xmlns:a16="http://schemas.microsoft.com/office/drawing/2014/main" id="{3CDDFF1F-747B-D9F5-9759-6DE6DB213B3B}"/>
              </a:ext>
            </a:extLst>
          </p:cNvPr>
          <p:cNvSpPr txBox="1"/>
          <p:nvPr/>
        </p:nvSpPr>
        <p:spPr>
          <a:xfrm>
            <a:off x="731520" y="2809327"/>
            <a:ext cx="11027664" cy="1293496"/>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vi-VN" sz="2800" dirty="0"/>
              <a:t>Lúa vàng </a:t>
            </a:r>
            <a:r>
              <a:rPr lang="vi-VN" sz="2800" dirty="0" err="1"/>
              <a:t>hươm</a:t>
            </a:r>
            <a:r>
              <a:rPr lang="vi-VN" sz="2800" dirty="0"/>
              <a:t> ngợp đồng đang chờ các bạn tham gia vụ gặt, những luống rau khát vì nắng cần các bạn tưới nước.</a:t>
            </a:r>
          </a:p>
        </p:txBody>
      </p:sp>
      <p:pic>
        <p:nvPicPr>
          <p:cNvPr id="2" name="Picture 1">
            <a:extLst>
              <a:ext uri="{FF2B5EF4-FFF2-40B4-BE49-F238E27FC236}">
                <a16:creationId xmlns:a16="http://schemas.microsoft.com/office/drawing/2014/main" id="{7D646271-306B-B444-C9FE-9FFE1F9B9E3B}"/>
              </a:ext>
            </a:extLst>
          </p:cNvPr>
          <p:cNvPicPr>
            <a:picLocks noChangeAspect="1"/>
          </p:cNvPicPr>
          <p:nvPr/>
        </p:nvPicPr>
        <p:blipFill>
          <a:blip r:embed="rId2"/>
          <a:stretch>
            <a:fillRect/>
          </a:stretch>
        </p:blipFill>
        <p:spPr>
          <a:xfrm rot="20792484">
            <a:off x="611390" y="1335249"/>
            <a:ext cx="514579" cy="1015060"/>
          </a:xfrm>
          <a:prstGeom prst="rect">
            <a:avLst/>
          </a:prstGeom>
        </p:spPr>
      </p:pic>
    </p:spTree>
    <p:extLst>
      <p:ext uri="{BB962C8B-B14F-4D97-AF65-F5344CB8AC3E}">
        <p14:creationId xmlns:p14="http://schemas.microsoft.com/office/powerpoint/2010/main" val="22400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25EC2-7EA4-673C-1BE4-945E52B9A003}"/>
            </a:ext>
          </a:extLst>
        </p:cNvPr>
        <p:cNvGrpSpPr/>
        <p:nvPr/>
      </p:nvGrpSpPr>
      <p:grpSpPr>
        <a:xfrm>
          <a:off x="0" y="0"/>
          <a:ext cx="0" cy="0"/>
          <a:chOff x="0" y="0"/>
          <a:chExt cx="0" cy="0"/>
        </a:xfrm>
      </p:grpSpPr>
      <p:sp>
        <p:nvSpPr>
          <p:cNvPr id="4" name="Google Shape;1244;p45">
            <a:extLst>
              <a:ext uri="{FF2B5EF4-FFF2-40B4-BE49-F238E27FC236}">
                <a16:creationId xmlns:a16="http://schemas.microsoft.com/office/drawing/2014/main" id="{D7CA6CDF-76BA-6EBE-2D93-075ABE402DD5}"/>
              </a:ext>
            </a:extLst>
          </p:cNvPr>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6796B49C-A1F4-B478-5D2E-9EC7171EF72A}"/>
              </a:ext>
            </a:extLst>
          </p:cNvPr>
          <p:cNvSpPr txBox="1"/>
          <p:nvPr/>
        </p:nvSpPr>
        <p:spPr>
          <a:xfrm>
            <a:off x="3034990" y="373104"/>
            <a:ext cx="5404973" cy="646331"/>
          </a:xfrm>
          <a:prstGeom prst="rect">
            <a:avLst/>
          </a:prstGeom>
          <a:noFill/>
        </p:spPr>
        <p:txBody>
          <a:bodyPr wrap="square" rtlCol="0">
            <a:spAutoFit/>
          </a:bodyPr>
          <a:lstStyle/>
          <a:p>
            <a:pPr algn="ctr">
              <a:defRPr/>
            </a:pPr>
            <a:r>
              <a:rPr lang="en-US" sz="3600" b="1" dirty="0">
                <a:solidFill>
                  <a:srgbClr val="FF0000"/>
                </a:solidFill>
                <a:latin typeface="Coiny" panose="02000903060500060000" pitchFamily="2" charset="0"/>
              </a:rPr>
              <a:t>CÙNG TÌM HIỂU</a:t>
            </a:r>
          </a:p>
        </p:txBody>
      </p:sp>
      <p:grpSp>
        <p:nvGrpSpPr>
          <p:cNvPr id="6" name="Google Shape;1204;p44">
            <a:extLst>
              <a:ext uri="{FF2B5EF4-FFF2-40B4-BE49-F238E27FC236}">
                <a16:creationId xmlns:a16="http://schemas.microsoft.com/office/drawing/2014/main" id="{443A0B07-5321-70AF-C571-CD4A728ED3B0}"/>
              </a:ext>
            </a:extLst>
          </p:cNvPr>
          <p:cNvGrpSpPr/>
          <p:nvPr/>
        </p:nvGrpSpPr>
        <p:grpSpPr>
          <a:xfrm>
            <a:off x="2364725" y="192765"/>
            <a:ext cx="721283" cy="788723"/>
            <a:chOff x="2013650" y="1733325"/>
            <a:chExt cx="407750" cy="445875"/>
          </a:xfrm>
        </p:grpSpPr>
        <p:sp>
          <p:nvSpPr>
            <p:cNvPr id="7" name="Google Shape;1205;p44">
              <a:extLst>
                <a:ext uri="{FF2B5EF4-FFF2-40B4-BE49-F238E27FC236}">
                  <a16:creationId xmlns:a16="http://schemas.microsoft.com/office/drawing/2014/main" id="{3E3E1751-6105-7970-B41B-DA1910624398}"/>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06;p44">
              <a:extLst>
                <a:ext uri="{FF2B5EF4-FFF2-40B4-BE49-F238E27FC236}">
                  <a16:creationId xmlns:a16="http://schemas.microsoft.com/office/drawing/2014/main" id="{A9130D70-808E-A31A-6986-D33DAC67B249}"/>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07;p44">
              <a:extLst>
                <a:ext uri="{FF2B5EF4-FFF2-40B4-BE49-F238E27FC236}">
                  <a16:creationId xmlns:a16="http://schemas.microsoft.com/office/drawing/2014/main" id="{A8696730-7D21-B79D-377D-06BBD002110C}"/>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08;p44">
              <a:extLst>
                <a:ext uri="{FF2B5EF4-FFF2-40B4-BE49-F238E27FC236}">
                  <a16:creationId xmlns:a16="http://schemas.microsoft.com/office/drawing/2014/main" id="{0BFE5AFB-324A-983D-E29F-650D49BE7295}"/>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09;p44">
              <a:extLst>
                <a:ext uri="{FF2B5EF4-FFF2-40B4-BE49-F238E27FC236}">
                  <a16:creationId xmlns:a16="http://schemas.microsoft.com/office/drawing/2014/main" id="{375F890B-42C9-3450-0460-10BAAE98ED99}"/>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10;p44">
              <a:extLst>
                <a:ext uri="{FF2B5EF4-FFF2-40B4-BE49-F238E27FC236}">
                  <a16:creationId xmlns:a16="http://schemas.microsoft.com/office/drawing/2014/main" id="{987DF2AB-1ECF-961C-BF45-D7F14AAFEEAB}"/>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11;p44">
              <a:extLst>
                <a:ext uri="{FF2B5EF4-FFF2-40B4-BE49-F238E27FC236}">
                  <a16:creationId xmlns:a16="http://schemas.microsoft.com/office/drawing/2014/main" id="{5DC3CF5B-46EF-7439-160B-6008ADABBDC1}"/>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12;p44">
              <a:extLst>
                <a:ext uri="{FF2B5EF4-FFF2-40B4-BE49-F238E27FC236}">
                  <a16:creationId xmlns:a16="http://schemas.microsoft.com/office/drawing/2014/main" id="{82DDABD6-9DCA-429C-F0B5-C07D61B58A1C}"/>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13;p44">
              <a:extLst>
                <a:ext uri="{FF2B5EF4-FFF2-40B4-BE49-F238E27FC236}">
                  <a16:creationId xmlns:a16="http://schemas.microsoft.com/office/drawing/2014/main" id="{1C67B7FD-2993-DBA0-B167-ED875178CF6D}"/>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14;p44">
              <a:extLst>
                <a:ext uri="{FF2B5EF4-FFF2-40B4-BE49-F238E27FC236}">
                  <a16:creationId xmlns:a16="http://schemas.microsoft.com/office/drawing/2014/main" id="{8C092DB1-46B8-CFBA-5033-EBCC0003B724}"/>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15;p44">
              <a:extLst>
                <a:ext uri="{FF2B5EF4-FFF2-40B4-BE49-F238E27FC236}">
                  <a16:creationId xmlns:a16="http://schemas.microsoft.com/office/drawing/2014/main" id="{4265233D-C3DE-E471-0488-F1EFF9832476}"/>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16;p44">
              <a:extLst>
                <a:ext uri="{FF2B5EF4-FFF2-40B4-BE49-F238E27FC236}">
                  <a16:creationId xmlns:a16="http://schemas.microsoft.com/office/drawing/2014/main" id="{FD31227C-AE55-B293-6179-FF39F7C3544B}"/>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17;p44">
              <a:extLst>
                <a:ext uri="{FF2B5EF4-FFF2-40B4-BE49-F238E27FC236}">
                  <a16:creationId xmlns:a16="http://schemas.microsoft.com/office/drawing/2014/main" id="{A97D0407-1BEA-5B99-0C19-C7C8299B76BD}"/>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18;p44">
              <a:extLst>
                <a:ext uri="{FF2B5EF4-FFF2-40B4-BE49-F238E27FC236}">
                  <a16:creationId xmlns:a16="http://schemas.microsoft.com/office/drawing/2014/main" id="{1F6E8BBF-0243-67F3-D02D-882B2CA624CF}"/>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19;p44">
              <a:extLst>
                <a:ext uri="{FF2B5EF4-FFF2-40B4-BE49-F238E27FC236}">
                  <a16:creationId xmlns:a16="http://schemas.microsoft.com/office/drawing/2014/main" id="{0E641473-0986-F41E-5426-5C4E8A187D76}"/>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20;p44">
              <a:extLst>
                <a:ext uri="{FF2B5EF4-FFF2-40B4-BE49-F238E27FC236}">
                  <a16:creationId xmlns:a16="http://schemas.microsoft.com/office/drawing/2014/main" id="{8CD05049-1AF1-8DB0-A737-3DAE4C277F9C}"/>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21;p44">
              <a:extLst>
                <a:ext uri="{FF2B5EF4-FFF2-40B4-BE49-F238E27FC236}">
                  <a16:creationId xmlns:a16="http://schemas.microsoft.com/office/drawing/2014/main" id="{810F3AB8-4C2F-253F-9318-AE9993356590}"/>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Rectangle: Rounded Corners 25">
            <a:extLst>
              <a:ext uri="{FF2B5EF4-FFF2-40B4-BE49-F238E27FC236}">
                <a16:creationId xmlns:a16="http://schemas.microsoft.com/office/drawing/2014/main" id="{95243F4C-07D5-1773-1B87-78B5FE4CDD84}"/>
              </a:ext>
            </a:extLst>
          </p:cNvPr>
          <p:cNvSpPr/>
          <p:nvPr/>
        </p:nvSpPr>
        <p:spPr>
          <a:xfrm>
            <a:off x="1399032" y="1289304"/>
            <a:ext cx="10076912" cy="1048006"/>
          </a:xfrm>
          <a:prstGeom prst="roundRect">
            <a:avLst/>
          </a:prstGeom>
          <a:solidFill>
            <a:schemeClr val="bg1"/>
          </a:solidFill>
          <a:ln w="28575">
            <a:solidFill>
              <a:srgbClr val="F84D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dirty="0">
                <a:solidFill>
                  <a:schemeClr val="accent2"/>
                </a:solidFill>
              </a:rPr>
              <a:t>Tìm những từ ngữ, hình ảnh thể hiện vẻ đẹp của bạn nhỏ trong lao động. </a:t>
            </a:r>
          </a:p>
        </p:txBody>
      </p:sp>
      <p:sp>
        <p:nvSpPr>
          <p:cNvPr id="28" name="TextBox 27">
            <a:extLst>
              <a:ext uri="{FF2B5EF4-FFF2-40B4-BE49-F238E27FC236}">
                <a16:creationId xmlns:a16="http://schemas.microsoft.com/office/drawing/2014/main" id="{5B894DF8-7601-5476-7C9B-06593DC81F6D}"/>
              </a:ext>
            </a:extLst>
          </p:cNvPr>
          <p:cNvSpPr txBox="1"/>
          <p:nvPr/>
        </p:nvSpPr>
        <p:spPr>
          <a:xfrm>
            <a:off x="731520" y="2809327"/>
            <a:ext cx="11027664" cy="3337837"/>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vi-VN" sz="2400" dirty="0"/>
              <a:t>Vẻ đẹp của các bạn nhỏ trong lao động được thể hiện qua các câu thơ: Ta làm đàn chim nhỏ / Về xe lúa góp công; Ta làm mưa tưới nước / Cho rau lên xanh vườn. Những hình ảnh hăng say lao động của “đàn chim nhỏ”: “xe lúa”, làm “mưa tưới nước” “cho rau lên xanh vườn” thể hiện sự nhí nhảnh, đáng yêu, hăng say và chăm chỉ của những chủ nhân tương lai của đất nước.</a:t>
            </a:r>
          </a:p>
        </p:txBody>
      </p:sp>
      <p:pic>
        <p:nvPicPr>
          <p:cNvPr id="3" name="Picture 2">
            <a:extLst>
              <a:ext uri="{FF2B5EF4-FFF2-40B4-BE49-F238E27FC236}">
                <a16:creationId xmlns:a16="http://schemas.microsoft.com/office/drawing/2014/main" id="{8AABB0E1-1841-6E4B-B851-2D076DDF9FEC}"/>
              </a:ext>
            </a:extLst>
          </p:cNvPr>
          <p:cNvPicPr>
            <a:picLocks noChangeAspect="1"/>
          </p:cNvPicPr>
          <p:nvPr/>
        </p:nvPicPr>
        <p:blipFill>
          <a:blip r:embed="rId2"/>
          <a:stretch>
            <a:fillRect/>
          </a:stretch>
        </p:blipFill>
        <p:spPr>
          <a:xfrm rot="276591">
            <a:off x="614397" y="1083508"/>
            <a:ext cx="515157" cy="1292465"/>
          </a:xfrm>
          <a:prstGeom prst="rect">
            <a:avLst/>
          </a:prstGeom>
        </p:spPr>
      </p:pic>
    </p:spTree>
    <p:extLst>
      <p:ext uri="{BB962C8B-B14F-4D97-AF65-F5344CB8AC3E}">
        <p14:creationId xmlns:p14="http://schemas.microsoft.com/office/powerpoint/2010/main" val="20843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28ECD-81BD-D289-14A7-DB9ED9D5EBED}"/>
            </a:ext>
          </a:extLst>
        </p:cNvPr>
        <p:cNvGrpSpPr/>
        <p:nvPr/>
      </p:nvGrpSpPr>
      <p:grpSpPr>
        <a:xfrm>
          <a:off x="0" y="0"/>
          <a:ext cx="0" cy="0"/>
          <a:chOff x="0" y="0"/>
          <a:chExt cx="0" cy="0"/>
        </a:xfrm>
      </p:grpSpPr>
      <p:sp>
        <p:nvSpPr>
          <p:cNvPr id="4" name="Google Shape;1244;p45">
            <a:extLst>
              <a:ext uri="{FF2B5EF4-FFF2-40B4-BE49-F238E27FC236}">
                <a16:creationId xmlns:a16="http://schemas.microsoft.com/office/drawing/2014/main" id="{8A4743A0-4929-12CF-8A9E-AD9B78273059}"/>
              </a:ext>
            </a:extLst>
          </p:cNvPr>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B157AAF8-2101-F217-DE11-D65C0F6A6316}"/>
              </a:ext>
            </a:extLst>
          </p:cNvPr>
          <p:cNvSpPr txBox="1"/>
          <p:nvPr/>
        </p:nvSpPr>
        <p:spPr>
          <a:xfrm>
            <a:off x="3034990" y="373104"/>
            <a:ext cx="5404973" cy="646331"/>
          </a:xfrm>
          <a:prstGeom prst="rect">
            <a:avLst/>
          </a:prstGeom>
          <a:noFill/>
        </p:spPr>
        <p:txBody>
          <a:bodyPr wrap="square" rtlCol="0">
            <a:spAutoFit/>
          </a:bodyPr>
          <a:lstStyle/>
          <a:p>
            <a:pPr algn="ctr">
              <a:defRPr/>
            </a:pPr>
            <a:r>
              <a:rPr lang="en-US" sz="3600" b="1" dirty="0">
                <a:solidFill>
                  <a:srgbClr val="FF0000"/>
                </a:solidFill>
                <a:latin typeface="Coiny" panose="02000903060500060000" pitchFamily="2" charset="0"/>
              </a:rPr>
              <a:t>CÙNG TÌM HIỂU</a:t>
            </a:r>
          </a:p>
        </p:txBody>
      </p:sp>
      <p:grpSp>
        <p:nvGrpSpPr>
          <p:cNvPr id="6" name="Google Shape;1204;p44">
            <a:extLst>
              <a:ext uri="{FF2B5EF4-FFF2-40B4-BE49-F238E27FC236}">
                <a16:creationId xmlns:a16="http://schemas.microsoft.com/office/drawing/2014/main" id="{F773BD4C-3F00-5137-907E-3EC9964EACB4}"/>
              </a:ext>
            </a:extLst>
          </p:cNvPr>
          <p:cNvGrpSpPr/>
          <p:nvPr/>
        </p:nvGrpSpPr>
        <p:grpSpPr>
          <a:xfrm>
            <a:off x="2364725" y="192765"/>
            <a:ext cx="721283" cy="788723"/>
            <a:chOff x="2013650" y="1733325"/>
            <a:chExt cx="407750" cy="445875"/>
          </a:xfrm>
        </p:grpSpPr>
        <p:sp>
          <p:nvSpPr>
            <p:cNvPr id="7" name="Google Shape;1205;p44">
              <a:extLst>
                <a:ext uri="{FF2B5EF4-FFF2-40B4-BE49-F238E27FC236}">
                  <a16:creationId xmlns:a16="http://schemas.microsoft.com/office/drawing/2014/main" id="{458B9296-11F8-49E6-369C-D8155D435BAF}"/>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06;p44">
              <a:extLst>
                <a:ext uri="{FF2B5EF4-FFF2-40B4-BE49-F238E27FC236}">
                  <a16:creationId xmlns:a16="http://schemas.microsoft.com/office/drawing/2014/main" id="{5E1B8025-9D64-9B63-CADA-83261300D11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07;p44">
              <a:extLst>
                <a:ext uri="{FF2B5EF4-FFF2-40B4-BE49-F238E27FC236}">
                  <a16:creationId xmlns:a16="http://schemas.microsoft.com/office/drawing/2014/main" id="{D61E3A59-985F-0961-9B52-95D1E2E89907}"/>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08;p44">
              <a:extLst>
                <a:ext uri="{FF2B5EF4-FFF2-40B4-BE49-F238E27FC236}">
                  <a16:creationId xmlns:a16="http://schemas.microsoft.com/office/drawing/2014/main" id="{E8C53F1F-1C3F-7A88-441F-B73DBDF1472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09;p44">
              <a:extLst>
                <a:ext uri="{FF2B5EF4-FFF2-40B4-BE49-F238E27FC236}">
                  <a16:creationId xmlns:a16="http://schemas.microsoft.com/office/drawing/2014/main" id="{F8F50188-CCFC-824F-4F3E-7A6B2E9D06F4}"/>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10;p44">
              <a:extLst>
                <a:ext uri="{FF2B5EF4-FFF2-40B4-BE49-F238E27FC236}">
                  <a16:creationId xmlns:a16="http://schemas.microsoft.com/office/drawing/2014/main" id="{2EFFD412-3A4A-A689-0B51-51FD421DABC7}"/>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11;p44">
              <a:extLst>
                <a:ext uri="{FF2B5EF4-FFF2-40B4-BE49-F238E27FC236}">
                  <a16:creationId xmlns:a16="http://schemas.microsoft.com/office/drawing/2014/main" id="{0868C56E-37CE-EDC8-B800-0C15AFBFE1E0}"/>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12;p44">
              <a:extLst>
                <a:ext uri="{FF2B5EF4-FFF2-40B4-BE49-F238E27FC236}">
                  <a16:creationId xmlns:a16="http://schemas.microsoft.com/office/drawing/2014/main" id="{B3282793-2DDC-0613-9A28-80090CD735CE}"/>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13;p44">
              <a:extLst>
                <a:ext uri="{FF2B5EF4-FFF2-40B4-BE49-F238E27FC236}">
                  <a16:creationId xmlns:a16="http://schemas.microsoft.com/office/drawing/2014/main" id="{CB75CD2A-C173-1A89-F0FB-E67B82199E72}"/>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14;p44">
              <a:extLst>
                <a:ext uri="{FF2B5EF4-FFF2-40B4-BE49-F238E27FC236}">
                  <a16:creationId xmlns:a16="http://schemas.microsoft.com/office/drawing/2014/main" id="{A3241844-B46F-14BE-2527-CF11551DFF3F}"/>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15;p44">
              <a:extLst>
                <a:ext uri="{FF2B5EF4-FFF2-40B4-BE49-F238E27FC236}">
                  <a16:creationId xmlns:a16="http://schemas.microsoft.com/office/drawing/2014/main" id="{153DB540-0B4C-8CE2-76B5-9DB6487F8FF3}"/>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16;p44">
              <a:extLst>
                <a:ext uri="{FF2B5EF4-FFF2-40B4-BE49-F238E27FC236}">
                  <a16:creationId xmlns:a16="http://schemas.microsoft.com/office/drawing/2014/main" id="{1E021C70-80D7-8A2D-F4DF-6BC6BD39E6C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17;p44">
              <a:extLst>
                <a:ext uri="{FF2B5EF4-FFF2-40B4-BE49-F238E27FC236}">
                  <a16:creationId xmlns:a16="http://schemas.microsoft.com/office/drawing/2014/main" id="{6108F464-E46A-7F5A-0FAD-82988D65C227}"/>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18;p44">
              <a:extLst>
                <a:ext uri="{FF2B5EF4-FFF2-40B4-BE49-F238E27FC236}">
                  <a16:creationId xmlns:a16="http://schemas.microsoft.com/office/drawing/2014/main" id="{0AC4CF8A-A5A9-D069-BD87-34C994E9277E}"/>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19;p44">
              <a:extLst>
                <a:ext uri="{FF2B5EF4-FFF2-40B4-BE49-F238E27FC236}">
                  <a16:creationId xmlns:a16="http://schemas.microsoft.com/office/drawing/2014/main" id="{7EECC3B8-C9BA-27C3-6B4E-AD1345EA67EE}"/>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20;p44">
              <a:extLst>
                <a:ext uri="{FF2B5EF4-FFF2-40B4-BE49-F238E27FC236}">
                  <a16:creationId xmlns:a16="http://schemas.microsoft.com/office/drawing/2014/main" id="{868C6D37-3F4A-8C0E-7C19-1FE0B4705924}"/>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21;p44">
              <a:extLst>
                <a:ext uri="{FF2B5EF4-FFF2-40B4-BE49-F238E27FC236}">
                  <a16:creationId xmlns:a16="http://schemas.microsoft.com/office/drawing/2014/main" id="{79F34D98-AAEC-F2D3-00B5-DC321933431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Rectangle: Rounded Corners 25">
            <a:extLst>
              <a:ext uri="{FF2B5EF4-FFF2-40B4-BE49-F238E27FC236}">
                <a16:creationId xmlns:a16="http://schemas.microsoft.com/office/drawing/2014/main" id="{3713B320-0AC4-F47C-26F7-5008562E6938}"/>
              </a:ext>
            </a:extLst>
          </p:cNvPr>
          <p:cNvSpPr/>
          <p:nvPr/>
        </p:nvSpPr>
        <p:spPr>
          <a:xfrm>
            <a:off x="1399032" y="1289304"/>
            <a:ext cx="10076912" cy="1048006"/>
          </a:xfrm>
          <a:prstGeom prst="roundRect">
            <a:avLst/>
          </a:prstGeom>
          <a:solidFill>
            <a:schemeClr val="bg1"/>
          </a:solidFill>
          <a:ln w="28575">
            <a:solidFill>
              <a:srgbClr val="F84D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400" b="1" dirty="0">
                <a:solidFill>
                  <a:schemeClr val="accent2"/>
                </a:solidFill>
              </a:rPr>
              <a:t>Những chi tiết nào cho thấy các bạn nhỏ rất thích thú với kì nghỉ hè nhưng cũng háo hức mong chờ năm học mới? </a:t>
            </a:r>
          </a:p>
        </p:txBody>
      </p:sp>
      <p:sp>
        <p:nvSpPr>
          <p:cNvPr id="28" name="TextBox 27">
            <a:extLst>
              <a:ext uri="{FF2B5EF4-FFF2-40B4-BE49-F238E27FC236}">
                <a16:creationId xmlns:a16="http://schemas.microsoft.com/office/drawing/2014/main" id="{4ADCCB13-EEBE-6665-8ABD-FC5F0E9BA339}"/>
              </a:ext>
            </a:extLst>
          </p:cNvPr>
          <p:cNvSpPr txBox="1"/>
          <p:nvPr/>
        </p:nvSpPr>
        <p:spPr>
          <a:xfrm>
            <a:off x="731520" y="2809327"/>
            <a:ext cx="11027664" cy="2783839"/>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vi-VN" sz="2400" b="1" dirty="0"/>
              <a:t>Các chi tiết: </a:t>
            </a:r>
            <a:r>
              <a:rPr lang="vi-VN" sz="2400" dirty="0"/>
              <a:t>Hẹn nhau năm học mới / Trong tiếng trống khai trường / Chúng ta vui gặp lại cho thấy mặc dù rất thích thú với kì nghỉ hè nhưng các bạn nhỏ không quên hẹn gặp nhau vào năm học mới, các bạn rất háo hức mong chờ ngày gặp lại bạn bè thân thương trong tiếng trống khai trường.</a:t>
            </a:r>
          </a:p>
        </p:txBody>
      </p:sp>
      <p:pic>
        <p:nvPicPr>
          <p:cNvPr id="2" name="Picture 1">
            <a:extLst>
              <a:ext uri="{FF2B5EF4-FFF2-40B4-BE49-F238E27FC236}">
                <a16:creationId xmlns:a16="http://schemas.microsoft.com/office/drawing/2014/main" id="{140AAB35-B2BC-607D-E27B-7DE9A09488DD}"/>
              </a:ext>
            </a:extLst>
          </p:cNvPr>
          <p:cNvPicPr>
            <a:picLocks noChangeAspect="1"/>
          </p:cNvPicPr>
          <p:nvPr/>
        </p:nvPicPr>
        <p:blipFill>
          <a:blip r:embed="rId2"/>
          <a:stretch>
            <a:fillRect/>
          </a:stretch>
        </p:blipFill>
        <p:spPr>
          <a:xfrm rot="20626250">
            <a:off x="404717" y="1349053"/>
            <a:ext cx="786106" cy="1160619"/>
          </a:xfrm>
          <a:prstGeom prst="rect">
            <a:avLst/>
          </a:prstGeom>
        </p:spPr>
      </p:pic>
    </p:spTree>
    <p:extLst>
      <p:ext uri="{BB962C8B-B14F-4D97-AF65-F5344CB8AC3E}">
        <p14:creationId xmlns:p14="http://schemas.microsoft.com/office/powerpoint/2010/main" val="149271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A5503-9ACC-8C7A-8A1F-79BA7E40C5A2}"/>
            </a:ext>
          </a:extLst>
        </p:cNvPr>
        <p:cNvGrpSpPr/>
        <p:nvPr/>
      </p:nvGrpSpPr>
      <p:grpSpPr>
        <a:xfrm>
          <a:off x="0" y="0"/>
          <a:ext cx="0" cy="0"/>
          <a:chOff x="0" y="0"/>
          <a:chExt cx="0" cy="0"/>
        </a:xfrm>
      </p:grpSpPr>
      <p:sp>
        <p:nvSpPr>
          <p:cNvPr id="4" name="Google Shape;1244;p45">
            <a:extLst>
              <a:ext uri="{FF2B5EF4-FFF2-40B4-BE49-F238E27FC236}">
                <a16:creationId xmlns:a16="http://schemas.microsoft.com/office/drawing/2014/main" id="{7AD6B7B3-EAC0-87F3-8B10-E9D4AE40CA88}"/>
              </a:ext>
            </a:extLst>
          </p:cNvPr>
          <p:cNvSpPr/>
          <p:nvPr/>
        </p:nvSpPr>
        <p:spPr>
          <a:xfrm>
            <a:off x="3754014" y="435350"/>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defRPr/>
            </a:pPr>
            <a:r>
              <a:rPr lang="en-GB" sz="2800" b="1" kern="0" dirty="0" err="1">
                <a:solidFill>
                  <a:schemeClr val="accent2"/>
                </a:solidFill>
                <a:cs typeface="Arial"/>
                <a:sym typeface="Arial"/>
              </a:rPr>
              <a:t>Nội</a:t>
            </a:r>
            <a:r>
              <a:rPr lang="en-GB" sz="2800" b="1" kern="0" dirty="0">
                <a:solidFill>
                  <a:schemeClr val="accent2"/>
                </a:solidFill>
                <a:cs typeface="Arial"/>
                <a:sym typeface="Arial"/>
              </a:rPr>
              <a:t> dung </a:t>
            </a:r>
            <a:r>
              <a:rPr lang="en-GB" sz="2800" b="1" kern="0" dirty="0" err="1">
                <a:solidFill>
                  <a:schemeClr val="accent2"/>
                </a:solidFill>
                <a:cs typeface="Arial"/>
                <a:sym typeface="Arial"/>
              </a:rPr>
              <a:t>bài</a:t>
            </a:r>
            <a:r>
              <a:rPr lang="en-GB" sz="2800" b="1" kern="0" dirty="0">
                <a:solidFill>
                  <a:schemeClr val="accent2"/>
                </a:solidFill>
                <a:cs typeface="Arial"/>
                <a:sym typeface="Arial"/>
              </a:rPr>
              <a:t> </a:t>
            </a:r>
            <a:r>
              <a:rPr lang="en-GB" sz="2800" b="1" kern="0" dirty="0" err="1">
                <a:solidFill>
                  <a:schemeClr val="accent2"/>
                </a:solidFill>
                <a:cs typeface="Arial"/>
                <a:sym typeface="Arial"/>
              </a:rPr>
              <a:t>đọc</a:t>
            </a:r>
            <a:endParaRPr sz="2800" b="1" kern="0" dirty="0">
              <a:solidFill>
                <a:schemeClr val="accent2"/>
              </a:solidFill>
              <a:cs typeface="Arial"/>
              <a:sym typeface="Arial"/>
            </a:endParaRPr>
          </a:p>
        </p:txBody>
      </p:sp>
      <p:grpSp>
        <p:nvGrpSpPr>
          <p:cNvPr id="6" name="Google Shape;1204;p44">
            <a:extLst>
              <a:ext uri="{FF2B5EF4-FFF2-40B4-BE49-F238E27FC236}">
                <a16:creationId xmlns:a16="http://schemas.microsoft.com/office/drawing/2014/main" id="{B3EC32C3-C0DF-B3FD-3A80-CCFCEBEF6D21}"/>
              </a:ext>
            </a:extLst>
          </p:cNvPr>
          <p:cNvGrpSpPr/>
          <p:nvPr/>
        </p:nvGrpSpPr>
        <p:grpSpPr>
          <a:xfrm>
            <a:off x="2584181" y="525770"/>
            <a:ext cx="721283" cy="788723"/>
            <a:chOff x="2013650" y="1733325"/>
            <a:chExt cx="407750" cy="445875"/>
          </a:xfrm>
        </p:grpSpPr>
        <p:sp>
          <p:nvSpPr>
            <p:cNvPr id="7" name="Google Shape;1205;p44">
              <a:extLst>
                <a:ext uri="{FF2B5EF4-FFF2-40B4-BE49-F238E27FC236}">
                  <a16:creationId xmlns:a16="http://schemas.microsoft.com/office/drawing/2014/main" id="{AF9272CE-4147-E733-576C-984874EAEAA8}"/>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06;p44">
              <a:extLst>
                <a:ext uri="{FF2B5EF4-FFF2-40B4-BE49-F238E27FC236}">
                  <a16:creationId xmlns:a16="http://schemas.microsoft.com/office/drawing/2014/main" id="{AD7AE91B-534E-CBBA-8EBE-4FB8DF435022}"/>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07;p44">
              <a:extLst>
                <a:ext uri="{FF2B5EF4-FFF2-40B4-BE49-F238E27FC236}">
                  <a16:creationId xmlns:a16="http://schemas.microsoft.com/office/drawing/2014/main" id="{EB74E5E0-0BC0-B40B-4DCE-408C3D0695E7}"/>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08;p44">
              <a:extLst>
                <a:ext uri="{FF2B5EF4-FFF2-40B4-BE49-F238E27FC236}">
                  <a16:creationId xmlns:a16="http://schemas.microsoft.com/office/drawing/2014/main" id="{53E1B84D-927B-C3A3-2B8B-EA585C3C3F73}"/>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09;p44">
              <a:extLst>
                <a:ext uri="{FF2B5EF4-FFF2-40B4-BE49-F238E27FC236}">
                  <a16:creationId xmlns:a16="http://schemas.microsoft.com/office/drawing/2014/main" id="{CF898839-45AA-2101-734D-0BDDD4B2759D}"/>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10;p44">
              <a:extLst>
                <a:ext uri="{FF2B5EF4-FFF2-40B4-BE49-F238E27FC236}">
                  <a16:creationId xmlns:a16="http://schemas.microsoft.com/office/drawing/2014/main" id="{6780CC70-268A-D8C7-3D78-BAE05A4C02BC}"/>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11;p44">
              <a:extLst>
                <a:ext uri="{FF2B5EF4-FFF2-40B4-BE49-F238E27FC236}">
                  <a16:creationId xmlns:a16="http://schemas.microsoft.com/office/drawing/2014/main" id="{C7312F01-E0DE-AA9A-D846-D5DCC30B0B3D}"/>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12;p44">
              <a:extLst>
                <a:ext uri="{FF2B5EF4-FFF2-40B4-BE49-F238E27FC236}">
                  <a16:creationId xmlns:a16="http://schemas.microsoft.com/office/drawing/2014/main" id="{FAAEB50C-03BF-FF97-5E4F-B6DC5C36DC0E}"/>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13;p44">
              <a:extLst>
                <a:ext uri="{FF2B5EF4-FFF2-40B4-BE49-F238E27FC236}">
                  <a16:creationId xmlns:a16="http://schemas.microsoft.com/office/drawing/2014/main" id="{D124EA35-2D4F-D82B-F52E-7BD48C2AD07C}"/>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14;p44">
              <a:extLst>
                <a:ext uri="{FF2B5EF4-FFF2-40B4-BE49-F238E27FC236}">
                  <a16:creationId xmlns:a16="http://schemas.microsoft.com/office/drawing/2014/main" id="{B89196ED-4EB8-8C37-6A6E-E61C06CFF5A2}"/>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15;p44">
              <a:extLst>
                <a:ext uri="{FF2B5EF4-FFF2-40B4-BE49-F238E27FC236}">
                  <a16:creationId xmlns:a16="http://schemas.microsoft.com/office/drawing/2014/main" id="{96AB8BB4-E6EE-8B84-FA09-0FCD477188A5}"/>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16;p44">
              <a:extLst>
                <a:ext uri="{FF2B5EF4-FFF2-40B4-BE49-F238E27FC236}">
                  <a16:creationId xmlns:a16="http://schemas.microsoft.com/office/drawing/2014/main" id="{5D3A66F4-EA71-D746-CE68-8D2FC5B9D6B0}"/>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17;p44">
              <a:extLst>
                <a:ext uri="{FF2B5EF4-FFF2-40B4-BE49-F238E27FC236}">
                  <a16:creationId xmlns:a16="http://schemas.microsoft.com/office/drawing/2014/main" id="{9DCA19B6-F9A2-DACE-BDC6-801B490780A2}"/>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18;p44">
              <a:extLst>
                <a:ext uri="{FF2B5EF4-FFF2-40B4-BE49-F238E27FC236}">
                  <a16:creationId xmlns:a16="http://schemas.microsoft.com/office/drawing/2014/main" id="{780E4E8A-919E-CC86-12EF-C5AE9C6F40E1}"/>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19;p44">
              <a:extLst>
                <a:ext uri="{FF2B5EF4-FFF2-40B4-BE49-F238E27FC236}">
                  <a16:creationId xmlns:a16="http://schemas.microsoft.com/office/drawing/2014/main" id="{943A3587-4361-9CCF-2028-8ABF4B0677E0}"/>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20;p44">
              <a:extLst>
                <a:ext uri="{FF2B5EF4-FFF2-40B4-BE49-F238E27FC236}">
                  <a16:creationId xmlns:a16="http://schemas.microsoft.com/office/drawing/2014/main" id="{69006ABF-D92E-A175-13A3-6289655A8FE8}"/>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21;p44">
              <a:extLst>
                <a:ext uri="{FF2B5EF4-FFF2-40B4-BE49-F238E27FC236}">
                  <a16:creationId xmlns:a16="http://schemas.microsoft.com/office/drawing/2014/main" id="{6CF4C5A2-C010-1FC3-15F1-40F762B5A258}"/>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8A0C296E-49D9-35D9-24DE-55A9D054143B}"/>
              </a:ext>
            </a:extLst>
          </p:cNvPr>
          <p:cNvSpPr txBox="1"/>
          <p:nvPr/>
        </p:nvSpPr>
        <p:spPr>
          <a:xfrm>
            <a:off x="548640" y="1828800"/>
            <a:ext cx="10954512" cy="1569660"/>
          </a:xfrm>
          <a:prstGeom prst="rect">
            <a:avLst/>
          </a:prstGeom>
          <a:noFill/>
        </p:spPr>
        <p:txBody>
          <a:bodyPr wrap="square">
            <a:spAutoFit/>
          </a:bodyPr>
          <a:lstStyle/>
          <a:p>
            <a:r>
              <a:rPr lang="vi-VN" sz="3200" dirty="0">
                <a:solidFill>
                  <a:schemeClr val="accent2"/>
                </a:solidFill>
              </a:rPr>
              <a:t>Bài thơ thể hiện niềm vui của các bạn nhỏ khi được nghỉ hè, được góp sức lao động cho gia đình, cho làng quê của mình.</a:t>
            </a:r>
          </a:p>
        </p:txBody>
      </p:sp>
    </p:spTree>
    <p:extLst>
      <p:ext uri="{BB962C8B-B14F-4D97-AF65-F5344CB8AC3E}">
        <p14:creationId xmlns:p14="http://schemas.microsoft.com/office/powerpoint/2010/main" val="8555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5AC27B-F159-5765-56DF-398C75855AE4}"/>
            </a:ext>
          </a:extLst>
        </p:cNvPr>
        <p:cNvGrpSpPr/>
        <p:nvPr/>
      </p:nvGrpSpPr>
      <p:grpSpPr>
        <a:xfrm>
          <a:off x="0" y="0"/>
          <a:ext cx="0" cy="0"/>
          <a:chOff x="0" y="0"/>
          <a:chExt cx="0" cy="0"/>
        </a:xfrm>
      </p:grpSpPr>
      <p:pic>
        <p:nvPicPr>
          <p:cNvPr id="5" name="Content Placeholder 4" descr="A cartoon of a child reading a book&#10;&#10;Description automatically generated">
            <a:extLst>
              <a:ext uri="{FF2B5EF4-FFF2-40B4-BE49-F238E27FC236}">
                <a16:creationId xmlns:a16="http://schemas.microsoft.com/office/drawing/2014/main" id="{4B37DA4F-E14E-38F3-EAB7-14801DEDECE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6" name="Freeform 9">
            <a:extLst>
              <a:ext uri="{FF2B5EF4-FFF2-40B4-BE49-F238E27FC236}">
                <a16:creationId xmlns:a16="http://schemas.microsoft.com/office/drawing/2014/main" id="{D7FAF88A-C566-CF3E-145C-AA25D2BDC319}"/>
              </a:ext>
            </a:extLst>
          </p:cNvPr>
          <p:cNvSpPr/>
          <p:nvPr/>
        </p:nvSpPr>
        <p:spPr>
          <a:xfrm>
            <a:off x="4539112" y="632185"/>
            <a:ext cx="6464167" cy="4140983"/>
          </a:xfrm>
          <a:custGeom>
            <a:avLst/>
            <a:gdLst/>
            <a:ahLst/>
            <a:cxnLst/>
            <a:rect l="l" t="t" r="r" b="b"/>
            <a:pathLst>
              <a:path w="2281836" h="1790291">
                <a:moveTo>
                  <a:pt x="0" y="0"/>
                </a:moveTo>
                <a:lnTo>
                  <a:pt x="2281836" y="0"/>
                </a:lnTo>
                <a:lnTo>
                  <a:pt x="2281836" y="1790291"/>
                </a:lnTo>
                <a:lnTo>
                  <a:pt x="0" y="17902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7CE2AB6-ECAF-CAB1-EBA5-CAF0A54FA3AF}"/>
              </a:ext>
            </a:extLst>
          </p:cNvPr>
          <p:cNvPicPr>
            <a:picLocks noChangeAspect="1"/>
          </p:cNvPicPr>
          <p:nvPr/>
        </p:nvPicPr>
        <p:blipFill>
          <a:blip r:embed="rId5"/>
          <a:stretch>
            <a:fillRect/>
          </a:stretch>
        </p:blipFill>
        <p:spPr>
          <a:xfrm>
            <a:off x="5670318" y="1143624"/>
            <a:ext cx="3951548" cy="3118104"/>
          </a:xfrm>
          <a:prstGeom prst="rect">
            <a:avLst/>
          </a:prstGeom>
        </p:spPr>
      </p:pic>
    </p:spTree>
    <p:extLst>
      <p:ext uri="{BB962C8B-B14F-4D97-AF65-F5344CB8AC3E}">
        <p14:creationId xmlns:p14="http://schemas.microsoft.com/office/powerpoint/2010/main" val="420025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A9F87-FA2A-E950-F268-85D545D70590}"/>
            </a:ext>
          </a:extLst>
        </p:cNvPr>
        <p:cNvGrpSpPr/>
        <p:nvPr/>
      </p:nvGrpSpPr>
      <p:grpSpPr>
        <a:xfrm>
          <a:off x="0" y="0"/>
          <a:ext cx="0" cy="0"/>
          <a:chOff x="0" y="0"/>
          <a:chExt cx="0" cy="0"/>
        </a:xfrm>
      </p:grpSpPr>
      <p:sp>
        <p:nvSpPr>
          <p:cNvPr id="4" name="Google Shape;1244;p45">
            <a:extLst>
              <a:ext uri="{FF2B5EF4-FFF2-40B4-BE49-F238E27FC236}">
                <a16:creationId xmlns:a16="http://schemas.microsoft.com/office/drawing/2014/main" id="{679BFB3A-32D2-3671-8DD5-5B84E3712212}"/>
              </a:ext>
            </a:extLst>
          </p:cNvPr>
          <p:cNvSpPr/>
          <p:nvPr/>
        </p:nvSpPr>
        <p:spPr>
          <a:xfrm>
            <a:off x="3754014" y="435350"/>
            <a:ext cx="5414755"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defRPr/>
            </a:pPr>
            <a:r>
              <a:rPr lang="en-GB" sz="2800" b="1" kern="0" dirty="0" err="1">
                <a:solidFill>
                  <a:schemeClr val="accent2"/>
                </a:solidFill>
                <a:cs typeface="Arial"/>
                <a:sym typeface="Arial"/>
              </a:rPr>
              <a:t>Đọc</a:t>
            </a:r>
            <a:r>
              <a:rPr lang="en-GB" sz="2800" b="1" kern="0" dirty="0">
                <a:solidFill>
                  <a:schemeClr val="accent2"/>
                </a:solidFill>
                <a:cs typeface="Arial"/>
                <a:sym typeface="Arial"/>
              </a:rPr>
              <a:t> </a:t>
            </a:r>
            <a:r>
              <a:rPr lang="en-GB" sz="2800" b="1" kern="0" dirty="0" err="1">
                <a:solidFill>
                  <a:schemeClr val="accent2"/>
                </a:solidFill>
                <a:cs typeface="Arial"/>
                <a:sym typeface="Arial"/>
              </a:rPr>
              <a:t>diễn</a:t>
            </a:r>
            <a:r>
              <a:rPr lang="en-GB" sz="2800" b="1" kern="0" dirty="0">
                <a:solidFill>
                  <a:schemeClr val="accent2"/>
                </a:solidFill>
                <a:cs typeface="Arial"/>
                <a:sym typeface="Arial"/>
              </a:rPr>
              <a:t> </a:t>
            </a:r>
            <a:r>
              <a:rPr lang="en-GB" sz="2800" b="1" kern="0" dirty="0" err="1">
                <a:solidFill>
                  <a:schemeClr val="accent2"/>
                </a:solidFill>
                <a:cs typeface="Arial"/>
                <a:sym typeface="Arial"/>
              </a:rPr>
              <a:t>cảm</a:t>
            </a:r>
            <a:r>
              <a:rPr lang="en-GB" sz="2800" b="1" kern="0" dirty="0">
                <a:solidFill>
                  <a:schemeClr val="accent2"/>
                </a:solidFill>
                <a:cs typeface="Arial"/>
                <a:sym typeface="Arial"/>
              </a:rPr>
              <a:t> </a:t>
            </a:r>
            <a:r>
              <a:rPr lang="en-GB" sz="2800" b="1" kern="0" dirty="0" err="1">
                <a:solidFill>
                  <a:schemeClr val="accent2"/>
                </a:solidFill>
                <a:cs typeface="Arial"/>
                <a:sym typeface="Arial"/>
              </a:rPr>
              <a:t>bài</a:t>
            </a:r>
            <a:r>
              <a:rPr lang="en-GB" sz="2800" b="1" kern="0" dirty="0">
                <a:solidFill>
                  <a:schemeClr val="accent2"/>
                </a:solidFill>
                <a:cs typeface="Arial"/>
                <a:sym typeface="Arial"/>
              </a:rPr>
              <a:t> </a:t>
            </a:r>
            <a:r>
              <a:rPr lang="en-GB" sz="2800" b="1" kern="0" dirty="0" err="1">
                <a:solidFill>
                  <a:schemeClr val="accent2"/>
                </a:solidFill>
                <a:cs typeface="Arial"/>
                <a:sym typeface="Arial"/>
              </a:rPr>
              <a:t>thơ</a:t>
            </a:r>
            <a:endParaRPr sz="2800" b="1" kern="0" dirty="0">
              <a:solidFill>
                <a:schemeClr val="accent2"/>
              </a:solidFill>
              <a:cs typeface="Arial"/>
              <a:sym typeface="Arial"/>
            </a:endParaRPr>
          </a:p>
        </p:txBody>
      </p:sp>
      <p:grpSp>
        <p:nvGrpSpPr>
          <p:cNvPr id="6" name="Google Shape;1204;p44">
            <a:extLst>
              <a:ext uri="{FF2B5EF4-FFF2-40B4-BE49-F238E27FC236}">
                <a16:creationId xmlns:a16="http://schemas.microsoft.com/office/drawing/2014/main" id="{8A708890-AE4E-4DA2-39C4-DF9D7071E953}"/>
              </a:ext>
            </a:extLst>
          </p:cNvPr>
          <p:cNvGrpSpPr/>
          <p:nvPr/>
        </p:nvGrpSpPr>
        <p:grpSpPr>
          <a:xfrm>
            <a:off x="2584181" y="525770"/>
            <a:ext cx="721283" cy="788723"/>
            <a:chOff x="2013650" y="1733325"/>
            <a:chExt cx="407750" cy="445875"/>
          </a:xfrm>
        </p:grpSpPr>
        <p:sp>
          <p:nvSpPr>
            <p:cNvPr id="7" name="Google Shape;1205;p44">
              <a:extLst>
                <a:ext uri="{FF2B5EF4-FFF2-40B4-BE49-F238E27FC236}">
                  <a16:creationId xmlns:a16="http://schemas.microsoft.com/office/drawing/2014/main" id="{901AD2E2-4988-40B1-26D9-AA1255534F8D}"/>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06;p44">
              <a:extLst>
                <a:ext uri="{FF2B5EF4-FFF2-40B4-BE49-F238E27FC236}">
                  <a16:creationId xmlns:a16="http://schemas.microsoft.com/office/drawing/2014/main" id="{51A5EE44-A216-085F-18C7-B17FAE672877}"/>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07;p44">
              <a:extLst>
                <a:ext uri="{FF2B5EF4-FFF2-40B4-BE49-F238E27FC236}">
                  <a16:creationId xmlns:a16="http://schemas.microsoft.com/office/drawing/2014/main" id="{FCE9C38F-757D-9EF9-783C-BAA7CDD1C956}"/>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08;p44">
              <a:extLst>
                <a:ext uri="{FF2B5EF4-FFF2-40B4-BE49-F238E27FC236}">
                  <a16:creationId xmlns:a16="http://schemas.microsoft.com/office/drawing/2014/main" id="{4116EB80-1B55-2635-C8C5-F822914D5628}"/>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09;p44">
              <a:extLst>
                <a:ext uri="{FF2B5EF4-FFF2-40B4-BE49-F238E27FC236}">
                  <a16:creationId xmlns:a16="http://schemas.microsoft.com/office/drawing/2014/main" id="{C44F9CEB-DE8B-647A-2537-7BC3CEB78FCB}"/>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10;p44">
              <a:extLst>
                <a:ext uri="{FF2B5EF4-FFF2-40B4-BE49-F238E27FC236}">
                  <a16:creationId xmlns:a16="http://schemas.microsoft.com/office/drawing/2014/main" id="{AD6A480C-06CC-FA5E-0A84-2DBF5D777A4B}"/>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11;p44">
              <a:extLst>
                <a:ext uri="{FF2B5EF4-FFF2-40B4-BE49-F238E27FC236}">
                  <a16:creationId xmlns:a16="http://schemas.microsoft.com/office/drawing/2014/main" id="{51FCC8C2-6985-1879-4692-5F337528B98C}"/>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12;p44">
              <a:extLst>
                <a:ext uri="{FF2B5EF4-FFF2-40B4-BE49-F238E27FC236}">
                  <a16:creationId xmlns:a16="http://schemas.microsoft.com/office/drawing/2014/main" id="{4508C99A-7D13-2110-CB05-50029ED070E5}"/>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13;p44">
              <a:extLst>
                <a:ext uri="{FF2B5EF4-FFF2-40B4-BE49-F238E27FC236}">
                  <a16:creationId xmlns:a16="http://schemas.microsoft.com/office/drawing/2014/main" id="{35C81E85-AE1C-AA93-2B87-615B540FD11B}"/>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14;p44">
              <a:extLst>
                <a:ext uri="{FF2B5EF4-FFF2-40B4-BE49-F238E27FC236}">
                  <a16:creationId xmlns:a16="http://schemas.microsoft.com/office/drawing/2014/main" id="{8B5BD0AB-FAB9-0849-9990-ECC1C29302E0}"/>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15;p44">
              <a:extLst>
                <a:ext uri="{FF2B5EF4-FFF2-40B4-BE49-F238E27FC236}">
                  <a16:creationId xmlns:a16="http://schemas.microsoft.com/office/drawing/2014/main" id="{6CC53F19-97C2-D9AA-122C-2F5BF1A66AB4}"/>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16;p44">
              <a:extLst>
                <a:ext uri="{FF2B5EF4-FFF2-40B4-BE49-F238E27FC236}">
                  <a16:creationId xmlns:a16="http://schemas.microsoft.com/office/drawing/2014/main" id="{3802AD57-ED8E-60F6-8862-FEA7F69D5459}"/>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17;p44">
              <a:extLst>
                <a:ext uri="{FF2B5EF4-FFF2-40B4-BE49-F238E27FC236}">
                  <a16:creationId xmlns:a16="http://schemas.microsoft.com/office/drawing/2014/main" id="{B958B00C-A23D-BB63-648E-EEB07F6D2DA8}"/>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18;p44">
              <a:extLst>
                <a:ext uri="{FF2B5EF4-FFF2-40B4-BE49-F238E27FC236}">
                  <a16:creationId xmlns:a16="http://schemas.microsoft.com/office/drawing/2014/main" id="{F2C24248-5E56-2374-34A2-B03FEA1DCB55}"/>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19;p44">
              <a:extLst>
                <a:ext uri="{FF2B5EF4-FFF2-40B4-BE49-F238E27FC236}">
                  <a16:creationId xmlns:a16="http://schemas.microsoft.com/office/drawing/2014/main" id="{0721F20B-FF93-3C5E-FEBE-8D913AEB9723}"/>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20;p44">
              <a:extLst>
                <a:ext uri="{FF2B5EF4-FFF2-40B4-BE49-F238E27FC236}">
                  <a16:creationId xmlns:a16="http://schemas.microsoft.com/office/drawing/2014/main" id="{9C885965-30A0-5926-9F2D-9318D1499EBE}"/>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21;p44">
              <a:extLst>
                <a:ext uri="{FF2B5EF4-FFF2-40B4-BE49-F238E27FC236}">
                  <a16:creationId xmlns:a16="http://schemas.microsoft.com/office/drawing/2014/main" id="{EF3C3A62-29C1-718F-0EF6-EFB8D53AEFC2}"/>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99E2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a:extLst>
              <a:ext uri="{FF2B5EF4-FFF2-40B4-BE49-F238E27FC236}">
                <a16:creationId xmlns:a16="http://schemas.microsoft.com/office/drawing/2014/main" id="{FFDDC94E-5F90-6173-64CC-D9DFC56FDD1B}"/>
              </a:ext>
            </a:extLst>
          </p:cNvPr>
          <p:cNvSpPr txBox="1"/>
          <p:nvPr/>
        </p:nvSpPr>
        <p:spPr>
          <a:xfrm>
            <a:off x="3754014" y="1314139"/>
            <a:ext cx="7797546" cy="5262979"/>
          </a:xfrm>
          <a:prstGeom prst="rect">
            <a:avLst/>
          </a:prstGeom>
          <a:noFill/>
        </p:spPr>
        <p:txBody>
          <a:bodyPr wrap="square">
            <a:spAutoFit/>
          </a:bodyPr>
          <a:lstStyle/>
          <a:p>
            <a:r>
              <a:rPr lang="vi-VN" sz="2400" dirty="0"/>
              <a:t>Nào</a:t>
            </a:r>
            <a:r>
              <a:rPr lang="vi-VN" sz="2400" dirty="0">
                <a:solidFill>
                  <a:schemeClr val="accent2"/>
                </a:solidFill>
              </a:rPr>
              <a:t> / </a:t>
            </a:r>
            <a:r>
              <a:rPr lang="vi-VN" sz="2400" dirty="0"/>
              <a:t>tạm biệt bảng đen </a:t>
            </a:r>
            <a:r>
              <a:rPr lang="vi-VN" sz="2400" dirty="0">
                <a:solidFill>
                  <a:schemeClr val="accent2"/>
                </a:solidFill>
              </a:rPr>
              <a:t>//</a:t>
            </a:r>
          </a:p>
          <a:p>
            <a:r>
              <a:rPr lang="vi-VN" sz="2400" dirty="0"/>
              <a:t>Chia tay </a:t>
            </a:r>
            <a:r>
              <a:rPr lang="vi-VN" sz="2400" dirty="0">
                <a:solidFill>
                  <a:schemeClr val="accent2"/>
                </a:solidFill>
              </a:rPr>
              <a:t>/</a:t>
            </a:r>
            <a:r>
              <a:rPr lang="vi-VN" sz="2400" dirty="0"/>
              <a:t> bàn với ghế </a:t>
            </a:r>
            <a:r>
              <a:rPr lang="vi-VN" sz="2400" dirty="0">
                <a:solidFill>
                  <a:schemeClr val="accent2"/>
                </a:solidFill>
              </a:rPr>
              <a:t>//</a:t>
            </a:r>
          </a:p>
          <a:p>
            <a:r>
              <a:rPr lang="vi-VN" sz="2400" dirty="0"/>
              <a:t>Cây phượng đỏ </a:t>
            </a:r>
            <a:r>
              <a:rPr lang="vi-VN" sz="2400" dirty="0">
                <a:solidFill>
                  <a:schemeClr val="accent2"/>
                </a:solidFill>
              </a:rPr>
              <a:t>/</a:t>
            </a:r>
            <a:r>
              <a:rPr lang="vi-VN" sz="2400" dirty="0"/>
              <a:t> ngoài hiên </a:t>
            </a:r>
            <a:r>
              <a:rPr lang="vi-VN" sz="2400" dirty="0">
                <a:solidFill>
                  <a:schemeClr val="accent2"/>
                </a:solidFill>
              </a:rPr>
              <a:t>//</a:t>
            </a:r>
          </a:p>
          <a:p>
            <a:r>
              <a:rPr lang="vi-VN" sz="2400" dirty="0"/>
              <a:t>Tôi </a:t>
            </a:r>
            <a:r>
              <a:rPr lang="vi-VN" sz="2400" dirty="0">
                <a:solidFill>
                  <a:schemeClr val="accent2"/>
                </a:solidFill>
              </a:rPr>
              <a:t>/</a:t>
            </a:r>
            <a:r>
              <a:rPr lang="vi-VN" sz="2400" dirty="0"/>
              <a:t> xin chào bạn nhé!</a:t>
            </a:r>
            <a:r>
              <a:rPr lang="vi-VN" sz="2400" dirty="0">
                <a:solidFill>
                  <a:schemeClr val="accent2"/>
                </a:solidFill>
              </a:rPr>
              <a:t>//</a:t>
            </a:r>
          </a:p>
          <a:p>
            <a:r>
              <a:rPr lang="vi-VN" sz="2400" dirty="0"/>
              <a:t>- </a:t>
            </a:r>
            <a:r>
              <a:rPr lang="vi-VN" sz="2400" b="1" dirty="0"/>
              <a:t>Hoặc:</a:t>
            </a:r>
          </a:p>
          <a:p>
            <a:r>
              <a:rPr lang="vi-VN" sz="2400" dirty="0"/>
              <a:t>Hợp tác </a:t>
            </a:r>
            <a:r>
              <a:rPr lang="vi-VN" sz="2400" dirty="0">
                <a:solidFill>
                  <a:schemeClr val="accent2"/>
                </a:solidFill>
              </a:rPr>
              <a:t>/</a:t>
            </a:r>
            <a:r>
              <a:rPr lang="vi-VN" sz="2400" dirty="0"/>
              <a:t> đang vụ gặt </a:t>
            </a:r>
            <a:r>
              <a:rPr lang="vi-VN" sz="2400" dirty="0">
                <a:solidFill>
                  <a:schemeClr val="accent2"/>
                </a:solidFill>
              </a:rPr>
              <a:t>//</a:t>
            </a:r>
          </a:p>
          <a:p>
            <a:r>
              <a:rPr lang="vi-VN" sz="2400" dirty="0"/>
              <a:t>Lúa vàng </a:t>
            </a:r>
            <a:r>
              <a:rPr lang="vi-VN" sz="2400" dirty="0" err="1"/>
              <a:t>hươm</a:t>
            </a:r>
            <a:r>
              <a:rPr lang="vi-VN" sz="2400" dirty="0"/>
              <a:t> </a:t>
            </a:r>
            <a:r>
              <a:rPr lang="vi-VN" sz="2400" dirty="0">
                <a:solidFill>
                  <a:schemeClr val="accent2"/>
                </a:solidFill>
              </a:rPr>
              <a:t>/</a:t>
            </a:r>
            <a:r>
              <a:rPr lang="vi-VN" sz="2400" dirty="0"/>
              <a:t> ngợp đồng </a:t>
            </a:r>
            <a:r>
              <a:rPr lang="vi-VN" sz="2400" dirty="0">
                <a:solidFill>
                  <a:schemeClr val="accent2"/>
                </a:solidFill>
              </a:rPr>
              <a:t>//</a:t>
            </a:r>
            <a:r>
              <a:rPr lang="vi-VN" sz="2400" dirty="0"/>
              <a:t> </a:t>
            </a:r>
          </a:p>
          <a:p>
            <a:r>
              <a:rPr lang="vi-VN" sz="2400" dirty="0"/>
              <a:t>Ta </a:t>
            </a:r>
            <a:r>
              <a:rPr lang="vi-VN" sz="2400" dirty="0">
                <a:solidFill>
                  <a:schemeClr val="accent2"/>
                </a:solidFill>
              </a:rPr>
              <a:t>/</a:t>
            </a:r>
            <a:r>
              <a:rPr lang="vi-VN" sz="2400" dirty="0"/>
              <a:t> làm đàn chim nhỏ </a:t>
            </a:r>
            <a:r>
              <a:rPr lang="vi-VN" sz="2400" dirty="0">
                <a:solidFill>
                  <a:schemeClr val="accent2"/>
                </a:solidFill>
              </a:rPr>
              <a:t>//</a:t>
            </a:r>
          </a:p>
          <a:p>
            <a:r>
              <a:rPr lang="vi-VN" sz="2400" dirty="0"/>
              <a:t>Về xe lúa </a:t>
            </a:r>
            <a:r>
              <a:rPr lang="vi-VN" sz="2400" dirty="0">
                <a:solidFill>
                  <a:schemeClr val="accent2"/>
                </a:solidFill>
              </a:rPr>
              <a:t>/</a:t>
            </a:r>
            <a:r>
              <a:rPr lang="vi-VN" sz="2400" dirty="0"/>
              <a:t> góp công. </a:t>
            </a:r>
            <a:r>
              <a:rPr lang="vi-VN" sz="2400" dirty="0">
                <a:solidFill>
                  <a:schemeClr val="accent2"/>
                </a:solidFill>
              </a:rPr>
              <a:t>//</a:t>
            </a:r>
            <a:endParaRPr lang="en-GB" sz="2400" dirty="0">
              <a:solidFill>
                <a:schemeClr val="accent2"/>
              </a:solidFill>
            </a:endParaRPr>
          </a:p>
          <a:p>
            <a:endParaRPr lang="vi-VN" sz="2400" dirty="0"/>
          </a:p>
          <a:p>
            <a:r>
              <a:rPr lang="vi-VN" sz="2400" dirty="0"/>
              <a:t>Những luống rau </a:t>
            </a:r>
            <a:r>
              <a:rPr lang="vi-VN" sz="2400" dirty="0">
                <a:solidFill>
                  <a:schemeClr val="accent2"/>
                </a:solidFill>
              </a:rPr>
              <a:t>/ </a:t>
            </a:r>
            <a:r>
              <a:rPr lang="vi-VN" sz="2400" dirty="0"/>
              <a:t>vườn mẹ </a:t>
            </a:r>
            <a:r>
              <a:rPr lang="vi-VN" sz="2400" dirty="0">
                <a:solidFill>
                  <a:schemeClr val="accent2"/>
                </a:solidFill>
              </a:rPr>
              <a:t>//</a:t>
            </a:r>
            <a:r>
              <a:rPr lang="vi-VN" sz="2400" dirty="0"/>
              <a:t> </a:t>
            </a:r>
          </a:p>
          <a:p>
            <a:r>
              <a:rPr lang="vi-VN" sz="2400" dirty="0"/>
              <a:t>Đang khát </a:t>
            </a:r>
            <a:r>
              <a:rPr lang="vi-VN" sz="2400" dirty="0">
                <a:solidFill>
                  <a:schemeClr val="accent2"/>
                </a:solidFill>
              </a:rPr>
              <a:t>/ </a:t>
            </a:r>
            <a:r>
              <a:rPr lang="vi-VN" sz="2400" dirty="0"/>
              <a:t>vì nắng chan </a:t>
            </a:r>
            <a:r>
              <a:rPr lang="vi-VN" sz="2400" dirty="0">
                <a:solidFill>
                  <a:schemeClr val="accent2"/>
                </a:solidFill>
              </a:rPr>
              <a:t>//</a:t>
            </a:r>
            <a:r>
              <a:rPr lang="vi-VN" sz="2400" dirty="0"/>
              <a:t> </a:t>
            </a:r>
          </a:p>
          <a:p>
            <a:r>
              <a:rPr lang="vi-VN" sz="2400" dirty="0"/>
              <a:t>Ta </a:t>
            </a:r>
            <a:r>
              <a:rPr lang="vi-VN" sz="2400" dirty="0">
                <a:solidFill>
                  <a:schemeClr val="accent2"/>
                </a:solidFill>
              </a:rPr>
              <a:t>/</a:t>
            </a:r>
            <a:r>
              <a:rPr lang="vi-VN" sz="2400" dirty="0"/>
              <a:t> làm mưa tưới nước </a:t>
            </a:r>
            <a:r>
              <a:rPr lang="vi-VN" sz="2400" dirty="0">
                <a:solidFill>
                  <a:schemeClr val="accent2"/>
                </a:solidFill>
              </a:rPr>
              <a:t>// </a:t>
            </a:r>
          </a:p>
          <a:p>
            <a:r>
              <a:rPr lang="vi-VN" sz="2400" dirty="0"/>
              <a:t>Cho rau lên </a:t>
            </a:r>
            <a:r>
              <a:rPr lang="vi-VN" sz="2400" dirty="0">
                <a:solidFill>
                  <a:schemeClr val="accent2"/>
                </a:solidFill>
              </a:rPr>
              <a:t>/ </a:t>
            </a:r>
            <a:r>
              <a:rPr lang="vi-VN" sz="2400" dirty="0"/>
              <a:t>xanh vườn.</a:t>
            </a:r>
          </a:p>
        </p:txBody>
      </p:sp>
    </p:spTree>
    <p:extLst>
      <p:ext uri="{BB962C8B-B14F-4D97-AF65-F5344CB8AC3E}">
        <p14:creationId xmlns:p14="http://schemas.microsoft.com/office/powerpoint/2010/main" val="9816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6"/>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landscape with trees and birds&#10;&#10;Description automatically generated">
            <a:extLst>
              <a:ext uri="{FF2B5EF4-FFF2-40B4-BE49-F238E27FC236}">
                <a16:creationId xmlns:a16="http://schemas.microsoft.com/office/drawing/2014/main" id="{942A9D65-3A8B-B7D7-87A4-8FE6001D6D3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1965C720-8336-8FA3-E830-6D570784540A}"/>
              </a:ext>
            </a:extLst>
          </p:cNvPr>
          <p:cNvSpPr/>
          <p:nvPr/>
        </p:nvSpPr>
        <p:spPr>
          <a:xfrm>
            <a:off x="321564" y="274320"/>
            <a:ext cx="11548872" cy="6309360"/>
          </a:xfrm>
          <a:prstGeom prst="roundRect">
            <a:avLst/>
          </a:prstGeom>
          <a:solidFill>
            <a:schemeClr val="lt1">
              <a:alpha val="8900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7" name="Freeform 7">
            <a:extLst>
              <a:ext uri="{FF2B5EF4-FFF2-40B4-BE49-F238E27FC236}">
                <a16:creationId xmlns:a16="http://schemas.microsoft.com/office/drawing/2014/main" id="{10AC2306-4780-3222-D45A-8C1BC4BB56D5}"/>
              </a:ext>
            </a:extLst>
          </p:cNvPr>
          <p:cNvSpPr/>
          <p:nvPr/>
        </p:nvSpPr>
        <p:spPr>
          <a:xfrm>
            <a:off x="8531352" y="2660905"/>
            <a:ext cx="3135088" cy="5692140"/>
          </a:xfrm>
          <a:custGeom>
            <a:avLst/>
            <a:gdLst/>
            <a:ahLst/>
            <a:cxnLst/>
            <a:rect l="l" t="t" r="r" b="b"/>
            <a:pathLst>
              <a:path w="1974800" h="3640183">
                <a:moveTo>
                  <a:pt x="0" y="0"/>
                </a:moveTo>
                <a:lnTo>
                  <a:pt x="1974799" y="0"/>
                </a:lnTo>
                <a:lnTo>
                  <a:pt x="1974799" y="3640183"/>
                </a:lnTo>
                <a:lnTo>
                  <a:pt x="0" y="3640183"/>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8">
            <a:extLst>
              <a:ext uri="{FF2B5EF4-FFF2-40B4-BE49-F238E27FC236}">
                <a16:creationId xmlns:a16="http://schemas.microsoft.com/office/drawing/2014/main" id="{9C124C05-FB9F-A887-93C2-796AEEAD0082}"/>
              </a:ext>
            </a:extLst>
          </p:cNvPr>
          <p:cNvSpPr/>
          <p:nvPr/>
        </p:nvSpPr>
        <p:spPr>
          <a:xfrm>
            <a:off x="1627633" y="1618566"/>
            <a:ext cx="7539188" cy="3328338"/>
          </a:xfrm>
          <a:custGeom>
            <a:avLst/>
            <a:gdLst/>
            <a:ahLst/>
            <a:cxnLst/>
            <a:rect l="l" t="t" r="r" b="b"/>
            <a:pathLst>
              <a:path w="2451039" h="1030458">
                <a:moveTo>
                  <a:pt x="0" y="0"/>
                </a:moveTo>
                <a:lnTo>
                  <a:pt x="2451039" y="0"/>
                </a:lnTo>
                <a:lnTo>
                  <a:pt x="2451039" y="1030457"/>
                </a:lnTo>
                <a:lnTo>
                  <a:pt x="0" y="1030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2280F192-7DF2-65FC-4A93-1C36A91BA2EF}"/>
              </a:ext>
            </a:extLst>
          </p:cNvPr>
          <p:cNvSpPr txBox="1"/>
          <p:nvPr/>
        </p:nvSpPr>
        <p:spPr>
          <a:xfrm>
            <a:off x="2584272" y="2286000"/>
            <a:ext cx="5743084" cy="2123658"/>
          </a:xfrm>
          <a:prstGeom prst="rect">
            <a:avLst/>
          </a:prstGeom>
          <a:noFill/>
        </p:spPr>
        <p:txBody>
          <a:bodyPr wrap="square">
            <a:spAutoFit/>
          </a:bodyPr>
          <a:lstStyle/>
          <a:p>
            <a:pPr algn="ctr"/>
            <a:r>
              <a:rPr lang="vi-VN" sz="4400" b="1" dirty="0"/>
              <a:t>Bài hát em vừa nghe nhắc đến mùa nào?</a:t>
            </a:r>
          </a:p>
        </p:txBody>
      </p:sp>
    </p:spTree>
    <p:extLst>
      <p:ext uri="{BB962C8B-B14F-4D97-AF65-F5344CB8AC3E}">
        <p14:creationId xmlns:p14="http://schemas.microsoft.com/office/powerpoint/2010/main" val="400534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1BFE94-0311-521B-E9B1-3317425F71AF}"/>
            </a:ext>
          </a:extLst>
        </p:cNvPr>
        <p:cNvGrpSpPr/>
        <p:nvPr/>
      </p:nvGrpSpPr>
      <p:grpSpPr>
        <a:xfrm>
          <a:off x="0" y="0"/>
          <a:ext cx="0" cy="0"/>
          <a:chOff x="0" y="0"/>
          <a:chExt cx="0" cy="0"/>
        </a:xfrm>
      </p:grpSpPr>
      <p:pic>
        <p:nvPicPr>
          <p:cNvPr id="5" name="Content Placeholder 4" descr="A cartoon of a child reading a book&#10;&#10;Description automatically generated">
            <a:extLst>
              <a:ext uri="{FF2B5EF4-FFF2-40B4-BE49-F238E27FC236}">
                <a16:creationId xmlns:a16="http://schemas.microsoft.com/office/drawing/2014/main" id="{C8D303C8-E532-605E-986A-FB9F48F517B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6" name="Freeform 9">
            <a:extLst>
              <a:ext uri="{FF2B5EF4-FFF2-40B4-BE49-F238E27FC236}">
                <a16:creationId xmlns:a16="http://schemas.microsoft.com/office/drawing/2014/main" id="{C387DCCA-B684-EA9A-BEF2-3337665F6FF2}"/>
              </a:ext>
            </a:extLst>
          </p:cNvPr>
          <p:cNvSpPr/>
          <p:nvPr/>
        </p:nvSpPr>
        <p:spPr>
          <a:xfrm>
            <a:off x="4539112" y="632185"/>
            <a:ext cx="6464167" cy="4140983"/>
          </a:xfrm>
          <a:custGeom>
            <a:avLst/>
            <a:gdLst/>
            <a:ahLst/>
            <a:cxnLst/>
            <a:rect l="l" t="t" r="r" b="b"/>
            <a:pathLst>
              <a:path w="2281836" h="1790291">
                <a:moveTo>
                  <a:pt x="0" y="0"/>
                </a:moveTo>
                <a:lnTo>
                  <a:pt x="2281836" y="0"/>
                </a:lnTo>
                <a:lnTo>
                  <a:pt x="2281836" y="1790291"/>
                </a:lnTo>
                <a:lnTo>
                  <a:pt x="0" y="17902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83AB58C-7F7D-3A64-F2B7-87185AB75DFD}"/>
              </a:ext>
            </a:extLst>
          </p:cNvPr>
          <p:cNvPicPr>
            <a:picLocks noChangeAspect="1"/>
          </p:cNvPicPr>
          <p:nvPr/>
        </p:nvPicPr>
        <p:blipFill>
          <a:blip r:embed="rId5"/>
          <a:stretch>
            <a:fillRect/>
          </a:stretch>
        </p:blipFill>
        <p:spPr>
          <a:xfrm>
            <a:off x="4199273" y="487044"/>
            <a:ext cx="6697328" cy="4286124"/>
          </a:xfrm>
          <a:prstGeom prst="rect">
            <a:avLst/>
          </a:prstGeom>
        </p:spPr>
      </p:pic>
    </p:spTree>
    <p:extLst>
      <p:ext uri="{BB962C8B-B14F-4D97-AF65-F5344CB8AC3E}">
        <p14:creationId xmlns:p14="http://schemas.microsoft.com/office/powerpoint/2010/main" val="15740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F8A239-3EAD-C5E6-2800-E56F6FFFE8F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3CF20B0-3274-46B3-2F13-EC88129CA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landscape with trees and birds&#10;&#10;Description automatically generated">
            <a:extLst>
              <a:ext uri="{FF2B5EF4-FFF2-40B4-BE49-F238E27FC236}">
                <a16:creationId xmlns:a16="http://schemas.microsoft.com/office/drawing/2014/main" id="{1FBE99C2-AFC8-EAE3-6B43-4EBC42144F2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51678765-50F6-B8AA-31C7-8A236B713B60}"/>
              </a:ext>
            </a:extLst>
          </p:cNvPr>
          <p:cNvSpPr/>
          <p:nvPr/>
        </p:nvSpPr>
        <p:spPr>
          <a:xfrm>
            <a:off x="321564" y="274320"/>
            <a:ext cx="11548872" cy="6309360"/>
          </a:xfrm>
          <a:prstGeom prst="roundRect">
            <a:avLst/>
          </a:prstGeom>
          <a:solidFill>
            <a:schemeClr val="lt1">
              <a:alpha val="8900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7" name="Freeform 7">
            <a:extLst>
              <a:ext uri="{FF2B5EF4-FFF2-40B4-BE49-F238E27FC236}">
                <a16:creationId xmlns:a16="http://schemas.microsoft.com/office/drawing/2014/main" id="{98D0F079-C7B7-D69F-19F4-95620C624C6A}"/>
              </a:ext>
            </a:extLst>
          </p:cNvPr>
          <p:cNvSpPr/>
          <p:nvPr/>
        </p:nvSpPr>
        <p:spPr>
          <a:xfrm>
            <a:off x="8531352" y="2660905"/>
            <a:ext cx="3135088" cy="5692140"/>
          </a:xfrm>
          <a:custGeom>
            <a:avLst/>
            <a:gdLst/>
            <a:ahLst/>
            <a:cxnLst/>
            <a:rect l="l" t="t" r="r" b="b"/>
            <a:pathLst>
              <a:path w="1974800" h="3640183">
                <a:moveTo>
                  <a:pt x="0" y="0"/>
                </a:moveTo>
                <a:lnTo>
                  <a:pt x="1974799" y="0"/>
                </a:lnTo>
                <a:lnTo>
                  <a:pt x="1974799" y="3640183"/>
                </a:lnTo>
                <a:lnTo>
                  <a:pt x="0" y="3640183"/>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8">
            <a:extLst>
              <a:ext uri="{FF2B5EF4-FFF2-40B4-BE49-F238E27FC236}">
                <a16:creationId xmlns:a16="http://schemas.microsoft.com/office/drawing/2014/main" id="{AF520667-CD7C-986B-3F23-AF29BC81E6BD}"/>
              </a:ext>
            </a:extLst>
          </p:cNvPr>
          <p:cNvSpPr/>
          <p:nvPr/>
        </p:nvSpPr>
        <p:spPr>
          <a:xfrm>
            <a:off x="1627633" y="1618566"/>
            <a:ext cx="7539188" cy="3328338"/>
          </a:xfrm>
          <a:custGeom>
            <a:avLst/>
            <a:gdLst/>
            <a:ahLst/>
            <a:cxnLst/>
            <a:rect l="l" t="t" r="r" b="b"/>
            <a:pathLst>
              <a:path w="2451039" h="1030458">
                <a:moveTo>
                  <a:pt x="0" y="0"/>
                </a:moveTo>
                <a:lnTo>
                  <a:pt x="2451039" y="0"/>
                </a:lnTo>
                <a:lnTo>
                  <a:pt x="2451039" y="1030457"/>
                </a:lnTo>
                <a:lnTo>
                  <a:pt x="0" y="1030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1F11F079-9FE9-A447-5CB3-77EF005A8DA4}"/>
              </a:ext>
            </a:extLst>
          </p:cNvPr>
          <p:cNvSpPr txBox="1"/>
          <p:nvPr/>
        </p:nvSpPr>
        <p:spPr>
          <a:xfrm>
            <a:off x="2300243" y="2130552"/>
            <a:ext cx="6193968" cy="2123658"/>
          </a:xfrm>
          <a:prstGeom prst="rect">
            <a:avLst/>
          </a:prstGeom>
          <a:noFill/>
        </p:spPr>
        <p:txBody>
          <a:bodyPr wrap="square">
            <a:spAutoFit/>
          </a:bodyPr>
          <a:lstStyle/>
          <a:p>
            <a:pPr algn="ctr"/>
            <a:r>
              <a:rPr lang="vi-VN" sz="4400" b="1" dirty="0"/>
              <a:t>Mùa hè gợi cho em nhớ đến các sự vật, hoạt động nào?</a:t>
            </a:r>
          </a:p>
        </p:txBody>
      </p:sp>
    </p:spTree>
    <p:extLst>
      <p:ext uri="{BB962C8B-B14F-4D97-AF65-F5344CB8AC3E}">
        <p14:creationId xmlns:p14="http://schemas.microsoft.com/office/powerpoint/2010/main" val="147013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in a green field&#10;&#10;Description automatically generated">
            <a:extLst>
              <a:ext uri="{FF2B5EF4-FFF2-40B4-BE49-F238E27FC236}">
                <a16:creationId xmlns:a16="http://schemas.microsoft.com/office/drawing/2014/main" id="{0C4440E7-6209-FBEC-F54C-F16BE02C03B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02C5B5E8-7F39-441F-0122-28361A617853}"/>
              </a:ext>
            </a:extLst>
          </p:cNvPr>
          <p:cNvPicPr>
            <a:picLocks noChangeAspect="1"/>
          </p:cNvPicPr>
          <p:nvPr/>
        </p:nvPicPr>
        <p:blipFill>
          <a:blip r:embed="rId3"/>
          <a:stretch>
            <a:fillRect/>
          </a:stretch>
        </p:blipFill>
        <p:spPr>
          <a:xfrm>
            <a:off x="725424" y="388620"/>
            <a:ext cx="2964833" cy="906053"/>
          </a:xfrm>
          <a:prstGeom prst="rect">
            <a:avLst/>
          </a:prstGeom>
        </p:spPr>
      </p:pic>
      <p:grpSp>
        <p:nvGrpSpPr>
          <p:cNvPr id="11" name="Group 10">
            <a:extLst>
              <a:ext uri="{FF2B5EF4-FFF2-40B4-BE49-F238E27FC236}">
                <a16:creationId xmlns:a16="http://schemas.microsoft.com/office/drawing/2014/main" id="{048A6EB9-3E42-1514-1268-3C59C31E3731}"/>
              </a:ext>
            </a:extLst>
          </p:cNvPr>
          <p:cNvGrpSpPr/>
          <p:nvPr/>
        </p:nvGrpSpPr>
        <p:grpSpPr>
          <a:xfrm>
            <a:off x="88336" y="1397381"/>
            <a:ext cx="7394293" cy="3192937"/>
            <a:chOff x="88336" y="1397381"/>
            <a:chExt cx="7394293" cy="3192937"/>
          </a:xfrm>
        </p:grpSpPr>
        <p:pic>
          <p:nvPicPr>
            <p:cNvPr id="7" name="Picture 6" descr="A yellow circles with red lines&#10;&#10;Description automatically generated">
              <a:extLst>
                <a:ext uri="{FF2B5EF4-FFF2-40B4-BE49-F238E27FC236}">
                  <a16:creationId xmlns:a16="http://schemas.microsoft.com/office/drawing/2014/main" id="{5CE13CDE-C3CA-EEBF-5BC7-3600DFFB4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2483">
              <a:off x="88336" y="1397381"/>
              <a:ext cx="1745223" cy="1044748"/>
            </a:xfrm>
            <a:prstGeom prst="rect">
              <a:avLst/>
            </a:prstGeom>
          </p:spPr>
        </p:pic>
        <p:sp>
          <p:nvSpPr>
            <p:cNvPr id="8" name="TextBox 7">
              <a:extLst>
                <a:ext uri="{FF2B5EF4-FFF2-40B4-BE49-F238E27FC236}">
                  <a16:creationId xmlns:a16="http://schemas.microsoft.com/office/drawing/2014/main" id="{B6081A41-EC9B-CE41-33FC-02116ECDFF5D}"/>
                </a:ext>
              </a:extLst>
            </p:cNvPr>
            <p:cNvSpPr txBox="1"/>
            <p:nvPr/>
          </p:nvSpPr>
          <p:spPr>
            <a:xfrm>
              <a:off x="1418147" y="1435608"/>
              <a:ext cx="5992346" cy="3154710"/>
            </a:xfrm>
            <a:prstGeom prst="rect">
              <a:avLst/>
            </a:prstGeom>
            <a:noFill/>
          </p:spPr>
          <p:txBody>
            <a:bodyPr wrap="none" rtlCol="0">
              <a:spAutoFit/>
            </a:bodyPr>
            <a:lstStyle/>
            <a:p>
              <a:r>
                <a:rPr lang="en-GB" sz="19900" b="1" dirty="0" err="1">
                  <a:ln w="295275">
                    <a:solidFill>
                      <a:schemeClr val="bg1"/>
                    </a:solidFill>
                  </a:ln>
                  <a:effectLst>
                    <a:outerShdw dist="38100" dir="5400000" algn="t" rotWithShape="0">
                      <a:prstClr val="black"/>
                    </a:outerShdw>
                  </a:effectLst>
                  <a:latin typeface="#9Slide05 SVNHaptic Script" panose="00000500000000000000" pitchFamily="2" charset="0"/>
                </a:rPr>
                <a:t>Hè</a:t>
              </a:r>
              <a:r>
                <a:rPr lang="en-GB" sz="19900" b="1" dirty="0">
                  <a:ln w="295275">
                    <a:solidFill>
                      <a:schemeClr val="bg1"/>
                    </a:solidFill>
                  </a:ln>
                  <a:effectLst>
                    <a:outerShdw dist="38100" dir="5400000" algn="t" rotWithShape="0">
                      <a:prstClr val="black"/>
                    </a:outerShdw>
                  </a:effectLst>
                  <a:latin typeface="#9Slide05 SVNHaptic Script" panose="00000500000000000000" pitchFamily="2" charset="0"/>
                </a:rPr>
                <a:t> </a:t>
              </a:r>
              <a:r>
                <a:rPr lang="en-GB" sz="19900" b="1" dirty="0" err="1">
                  <a:ln w="295275">
                    <a:solidFill>
                      <a:schemeClr val="bg1"/>
                    </a:solidFill>
                  </a:ln>
                  <a:effectLst>
                    <a:outerShdw dist="38100" dir="5400000" algn="t" rotWithShape="0">
                      <a:prstClr val="black"/>
                    </a:outerShdw>
                  </a:effectLst>
                  <a:latin typeface="#9Slide05 SVNHaptic Script" panose="00000500000000000000" pitchFamily="2" charset="0"/>
                </a:rPr>
                <a:t>vui</a:t>
              </a:r>
              <a:endParaRPr lang="vi-VN" sz="19900" b="1" dirty="0">
                <a:ln w="295275">
                  <a:solidFill>
                    <a:schemeClr val="bg1"/>
                  </a:solidFill>
                </a:ln>
                <a:effectLst>
                  <a:outerShdw dist="38100" dir="5400000" algn="t" rotWithShape="0">
                    <a:prstClr val="black"/>
                  </a:outerShdw>
                </a:effectLst>
              </a:endParaRPr>
            </a:p>
          </p:txBody>
        </p:sp>
        <p:sp>
          <p:nvSpPr>
            <p:cNvPr id="9" name="TextBox 8">
              <a:extLst>
                <a:ext uri="{FF2B5EF4-FFF2-40B4-BE49-F238E27FC236}">
                  <a16:creationId xmlns:a16="http://schemas.microsoft.com/office/drawing/2014/main" id="{21B795A7-97F5-3C20-7D66-006E4CA12DF7}"/>
                </a:ext>
              </a:extLst>
            </p:cNvPr>
            <p:cNvSpPr txBox="1"/>
            <p:nvPr/>
          </p:nvSpPr>
          <p:spPr>
            <a:xfrm>
              <a:off x="1490283" y="1435608"/>
              <a:ext cx="5992346" cy="3154710"/>
            </a:xfrm>
            <a:prstGeom prst="rect">
              <a:avLst/>
            </a:prstGeom>
            <a:noFill/>
          </p:spPr>
          <p:txBody>
            <a:bodyPr wrap="none" rtlCol="0">
              <a:spAutoFit/>
            </a:bodyPr>
            <a:lstStyle/>
            <a:p>
              <a:r>
                <a:rPr lang="en-GB" sz="19900" b="1" dirty="0" err="1">
                  <a:ln w="15875">
                    <a:solidFill>
                      <a:schemeClr val="tx2"/>
                    </a:solidFill>
                    <a:prstDash val="sysDash"/>
                  </a:ln>
                  <a:solidFill>
                    <a:srgbClr val="FFC000"/>
                  </a:solidFill>
                  <a:latin typeface="#9Slide05 SVNHaptic Script" panose="00000500000000000000" pitchFamily="2" charset="0"/>
                </a:rPr>
                <a:t>Hè</a:t>
              </a:r>
              <a:r>
                <a:rPr lang="en-GB" sz="19900" b="1" dirty="0">
                  <a:ln w="15875">
                    <a:solidFill>
                      <a:schemeClr val="tx2"/>
                    </a:solidFill>
                    <a:prstDash val="sysDash"/>
                  </a:ln>
                  <a:solidFill>
                    <a:srgbClr val="FFC000"/>
                  </a:solidFill>
                  <a:latin typeface="#9Slide05 SVNHaptic Script" panose="00000500000000000000" pitchFamily="2" charset="0"/>
                </a:rPr>
                <a:t> </a:t>
              </a:r>
              <a:r>
                <a:rPr lang="en-GB" sz="19900" b="1" dirty="0" err="1">
                  <a:ln w="15875">
                    <a:solidFill>
                      <a:schemeClr val="tx2"/>
                    </a:solidFill>
                    <a:prstDash val="sysDash"/>
                  </a:ln>
                  <a:solidFill>
                    <a:srgbClr val="FFC000"/>
                  </a:solidFill>
                  <a:latin typeface="#9Slide05 SVNHaptic Script" panose="00000500000000000000" pitchFamily="2" charset="0"/>
                </a:rPr>
                <a:t>vui</a:t>
              </a:r>
              <a:endParaRPr lang="vi-VN" sz="19900" b="1" dirty="0">
                <a:ln w="15875">
                  <a:solidFill>
                    <a:schemeClr val="tx2"/>
                  </a:solidFill>
                  <a:prstDash val="sysDash"/>
                </a:ln>
                <a:solidFill>
                  <a:srgbClr val="FFC000"/>
                </a:solidFill>
              </a:endParaRPr>
            </a:p>
          </p:txBody>
        </p:sp>
      </p:grpSp>
    </p:spTree>
    <p:extLst>
      <p:ext uri="{BB962C8B-B14F-4D97-AF65-F5344CB8AC3E}">
        <p14:creationId xmlns:p14="http://schemas.microsoft.com/office/powerpoint/2010/main" val="24438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child reading a book&#10;&#10;Description automatically generated">
            <a:extLst>
              <a:ext uri="{FF2B5EF4-FFF2-40B4-BE49-F238E27FC236}">
                <a16:creationId xmlns:a16="http://schemas.microsoft.com/office/drawing/2014/main" id="{6A113AA6-299B-42F0-2689-CD3630720C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6" name="Freeform 9">
            <a:extLst>
              <a:ext uri="{FF2B5EF4-FFF2-40B4-BE49-F238E27FC236}">
                <a16:creationId xmlns:a16="http://schemas.microsoft.com/office/drawing/2014/main" id="{FEDF8015-7EDC-29B4-16F9-249D5B988846}"/>
              </a:ext>
            </a:extLst>
          </p:cNvPr>
          <p:cNvSpPr/>
          <p:nvPr/>
        </p:nvSpPr>
        <p:spPr>
          <a:xfrm>
            <a:off x="4539112" y="632185"/>
            <a:ext cx="6464167" cy="4140983"/>
          </a:xfrm>
          <a:custGeom>
            <a:avLst/>
            <a:gdLst/>
            <a:ahLst/>
            <a:cxnLst/>
            <a:rect l="l" t="t" r="r" b="b"/>
            <a:pathLst>
              <a:path w="2281836" h="1790291">
                <a:moveTo>
                  <a:pt x="0" y="0"/>
                </a:moveTo>
                <a:lnTo>
                  <a:pt x="2281836" y="0"/>
                </a:lnTo>
                <a:lnTo>
                  <a:pt x="2281836" y="1790291"/>
                </a:lnTo>
                <a:lnTo>
                  <a:pt x="0" y="17902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8FD74487-6ED4-8BA6-4888-8EF81AFF6374}"/>
              </a:ext>
            </a:extLst>
          </p:cNvPr>
          <p:cNvPicPr>
            <a:picLocks noChangeAspect="1"/>
          </p:cNvPicPr>
          <p:nvPr/>
        </p:nvPicPr>
        <p:blipFill>
          <a:blip r:embed="rId5"/>
          <a:stretch>
            <a:fillRect/>
          </a:stretch>
        </p:blipFill>
        <p:spPr>
          <a:xfrm>
            <a:off x="4794786" y="1178512"/>
            <a:ext cx="5903694" cy="2891503"/>
          </a:xfrm>
          <a:prstGeom prst="rect">
            <a:avLst/>
          </a:prstGeom>
        </p:spPr>
      </p:pic>
    </p:spTree>
    <p:extLst>
      <p:ext uri="{BB962C8B-B14F-4D97-AF65-F5344CB8AC3E}">
        <p14:creationId xmlns:p14="http://schemas.microsoft.com/office/powerpoint/2010/main" val="187313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16A618-DA9A-5360-2C99-895DE522A9E7}"/>
              </a:ext>
            </a:extLst>
          </p:cNvPr>
          <p:cNvSpPr txBox="1"/>
          <p:nvPr/>
        </p:nvSpPr>
        <p:spPr>
          <a:xfrm>
            <a:off x="5343230" y="365760"/>
            <a:ext cx="1505540" cy="584775"/>
          </a:xfrm>
          <a:prstGeom prst="rect">
            <a:avLst/>
          </a:prstGeom>
          <a:noFill/>
        </p:spPr>
        <p:txBody>
          <a:bodyPr wrap="none" rtlCol="0">
            <a:spAutoFit/>
          </a:bodyPr>
          <a:lstStyle/>
          <a:p>
            <a:r>
              <a:rPr lang="en-GB" sz="3200" b="1" dirty="0" err="1">
                <a:solidFill>
                  <a:schemeClr val="accent3"/>
                </a:solidFill>
              </a:rPr>
              <a:t>Hè</a:t>
            </a:r>
            <a:r>
              <a:rPr lang="en-GB" sz="3200" b="1" dirty="0">
                <a:solidFill>
                  <a:schemeClr val="accent3"/>
                </a:solidFill>
              </a:rPr>
              <a:t> </a:t>
            </a:r>
            <a:r>
              <a:rPr lang="en-GB" sz="3200" b="1" dirty="0" err="1">
                <a:solidFill>
                  <a:schemeClr val="accent3"/>
                </a:solidFill>
              </a:rPr>
              <a:t>vui</a:t>
            </a:r>
            <a:endParaRPr lang="vi-VN" sz="3200" b="1" dirty="0">
              <a:solidFill>
                <a:schemeClr val="accent3"/>
              </a:solidFill>
            </a:endParaRPr>
          </a:p>
        </p:txBody>
      </p:sp>
      <p:sp>
        <p:nvSpPr>
          <p:cNvPr id="6" name="TextBox 5">
            <a:extLst>
              <a:ext uri="{FF2B5EF4-FFF2-40B4-BE49-F238E27FC236}">
                <a16:creationId xmlns:a16="http://schemas.microsoft.com/office/drawing/2014/main" id="{15C9FADD-50B2-19BB-1174-F571E4CB36C0}"/>
              </a:ext>
            </a:extLst>
          </p:cNvPr>
          <p:cNvSpPr txBox="1"/>
          <p:nvPr/>
        </p:nvSpPr>
        <p:spPr>
          <a:xfrm>
            <a:off x="576072" y="1014984"/>
            <a:ext cx="8199882" cy="5262979"/>
          </a:xfrm>
          <a:prstGeom prst="rect">
            <a:avLst/>
          </a:prstGeom>
          <a:noFill/>
        </p:spPr>
        <p:txBody>
          <a:bodyPr wrap="square">
            <a:spAutoFit/>
          </a:bodyPr>
          <a:lstStyle/>
          <a:p>
            <a:pPr algn="just"/>
            <a:r>
              <a:rPr lang="vi-VN" sz="2400" b="0" i="0" dirty="0">
                <a:solidFill>
                  <a:srgbClr val="000000"/>
                </a:solidFill>
                <a:effectLst/>
              </a:rPr>
              <a:t>Nào tạm biệt bảng đen</a:t>
            </a:r>
          </a:p>
          <a:p>
            <a:pPr algn="just"/>
            <a:r>
              <a:rPr lang="vi-VN" sz="2400" b="0" i="0" dirty="0">
                <a:solidFill>
                  <a:srgbClr val="000000"/>
                </a:solidFill>
                <a:effectLst/>
              </a:rPr>
              <a:t>Chia tay bàn với ghế</a:t>
            </a:r>
          </a:p>
          <a:p>
            <a:pPr algn="just"/>
            <a:r>
              <a:rPr lang="vi-VN" sz="2400" b="0" i="0" dirty="0">
                <a:solidFill>
                  <a:srgbClr val="000000"/>
                </a:solidFill>
                <a:effectLst/>
              </a:rPr>
              <a:t>Cây phượng đỏ ngoài hiên</a:t>
            </a:r>
          </a:p>
          <a:p>
            <a:pPr algn="just"/>
            <a:r>
              <a:rPr lang="vi-VN" sz="2400" b="0" i="0" dirty="0">
                <a:solidFill>
                  <a:srgbClr val="000000"/>
                </a:solidFill>
                <a:effectLst/>
              </a:rPr>
              <a:t>Tôi xin chào bạn nhé!</a:t>
            </a:r>
            <a:endParaRPr lang="en-GB" sz="2400" b="0" i="0" dirty="0">
              <a:solidFill>
                <a:srgbClr val="000000"/>
              </a:solidFill>
              <a:effectLst/>
            </a:endParaRPr>
          </a:p>
          <a:p>
            <a:pPr algn="just"/>
            <a:endParaRPr lang="vi-VN" sz="2400" b="0" i="0" dirty="0">
              <a:solidFill>
                <a:srgbClr val="000000"/>
              </a:solidFill>
              <a:effectLst/>
            </a:endParaRPr>
          </a:p>
          <a:p>
            <a:pPr algn="just"/>
            <a:r>
              <a:rPr lang="vi-VN" sz="2400" b="0" i="0" dirty="0">
                <a:solidFill>
                  <a:srgbClr val="000000"/>
                </a:solidFill>
                <a:effectLst/>
              </a:rPr>
              <a:t>Mai chúng mình được nghỉ</a:t>
            </a:r>
          </a:p>
          <a:p>
            <a:pPr algn="just"/>
            <a:r>
              <a:rPr lang="vi-VN" sz="2400" b="0" i="0" dirty="0">
                <a:solidFill>
                  <a:srgbClr val="000000"/>
                </a:solidFill>
                <a:effectLst/>
              </a:rPr>
              <a:t>Để về thăm làng quê</a:t>
            </a:r>
          </a:p>
          <a:p>
            <a:pPr algn="just"/>
            <a:r>
              <a:rPr lang="vi-VN" sz="2400" b="0" i="0" dirty="0">
                <a:solidFill>
                  <a:srgbClr val="000000"/>
                </a:solidFill>
                <a:effectLst/>
              </a:rPr>
              <a:t>Các bạn buồn không nhỉ?</a:t>
            </a:r>
          </a:p>
          <a:p>
            <a:pPr algn="just"/>
            <a:r>
              <a:rPr lang="vi-VN" sz="2400" b="0" i="0" dirty="0">
                <a:solidFill>
                  <a:srgbClr val="000000"/>
                </a:solidFill>
                <a:effectLst/>
              </a:rPr>
              <a:t>Xa nhau mấy tháng hè!</a:t>
            </a:r>
            <a:endParaRPr lang="en-GB" sz="2400" b="0" i="0" dirty="0">
              <a:solidFill>
                <a:srgbClr val="000000"/>
              </a:solidFill>
              <a:effectLst/>
            </a:endParaRPr>
          </a:p>
          <a:p>
            <a:pPr algn="just"/>
            <a:endParaRPr lang="vi-VN" sz="2400" b="0" i="0" dirty="0">
              <a:solidFill>
                <a:srgbClr val="000000"/>
              </a:solidFill>
              <a:effectLst/>
            </a:endParaRPr>
          </a:p>
          <a:p>
            <a:pPr algn="just"/>
            <a:r>
              <a:rPr lang="vi-VN" sz="2400" b="0" i="0" dirty="0">
                <a:solidFill>
                  <a:srgbClr val="000000"/>
                </a:solidFill>
                <a:effectLst/>
              </a:rPr>
              <a:t>Hợp tác đang vụ gặt</a:t>
            </a:r>
          </a:p>
          <a:p>
            <a:pPr algn="just"/>
            <a:r>
              <a:rPr lang="vi-VN" sz="2400" b="0" i="0" dirty="0">
                <a:solidFill>
                  <a:srgbClr val="000000"/>
                </a:solidFill>
                <a:effectLst/>
              </a:rPr>
              <a:t>Lúa vàng </a:t>
            </a:r>
            <a:r>
              <a:rPr lang="vi-VN" sz="2400" b="0" i="0" dirty="0" err="1">
                <a:solidFill>
                  <a:srgbClr val="000000"/>
                </a:solidFill>
                <a:effectLst/>
              </a:rPr>
              <a:t>hươm</a:t>
            </a:r>
            <a:r>
              <a:rPr lang="vi-VN" sz="2400" b="0" i="0" dirty="0">
                <a:solidFill>
                  <a:srgbClr val="000000"/>
                </a:solidFill>
                <a:effectLst/>
              </a:rPr>
              <a:t> ngợp đồng</a:t>
            </a:r>
          </a:p>
          <a:p>
            <a:pPr algn="just"/>
            <a:r>
              <a:rPr lang="vi-VN" sz="2400" b="0" i="0" dirty="0">
                <a:solidFill>
                  <a:srgbClr val="000000"/>
                </a:solidFill>
                <a:effectLst/>
              </a:rPr>
              <a:t>Ta làm đàn chim nhỏ</a:t>
            </a:r>
            <a:endParaRPr lang="en-GB" sz="2400" b="0" i="0" dirty="0">
              <a:solidFill>
                <a:srgbClr val="000000"/>
              </a:solidFill>
              <a:effectLst/>
            </a:endParaRPr>
          </a:p>
          <a:p>
            <a:pPr algn="just"/>
            <a:r>
              <a:rPr lang="vi-VN" sz="2400" b="0" i="0" dirty="0">
                <a:solidFill>
                  <a:srgbClr val="000000"/>
                </a:solidFill>
                <a:effectLst/>
              </a:rPr>
              <a:t>Về xe lúa góp công.</a:t>
            </a:r>
          </a:p>
        </p:txBody>
      </p:sp>
      <p:sp>
        <p:nvSpPr>
          <p:cNvPr id="7" name="TextBox 6">
            <a:extLst>
              <a:ext uri="{FF2B5EF4-FFF2-40B4-BE49-F238E27FC236}">
                <a16:creationId xmlns:a16="http://schemas.microsoft.com/office/drawing/2014/main" id="{DB801E3A-716B-1E26-73F5-762EE3459B3E}"/>
              </a:ext>
            </a:extLst>
          </p:cNvPr>
          <p:cNvSpPr txBox="1"/>
          <p:nvPr/>
        </p:nvSpPr>
        <p:spPr>
          <a:xfrm>
            <a:off x="6446520" y="1353312"/>
            <a:ext cx="5169408" cy="4154984"/>
          </a:xfrm>
          <a:prstGeom prst="rect">
            <a:avLst/>
          </a:prstGeom>
          <a:noFill/>
        </p:spPr>
        <p:txBody>
          <a:bodyPr wrap="square">
            <a:spAutoFit/>
          </a:bodyPr>
          <a:lstStyle/>
          <a:p>
            <a:pPr algn="just"/>
            <a:r>
              <a:rPr lang="vi-VN" sz="2400" b="0" i="0" dirty="0">
                <a:solidFill>
                  <a:srgbClr val="000000"/>
                </a:solidFill>
                <a:effectLst/>
              </a:rPr>
              <a:t>Những luống rau vườn mẹ</a:t>
            </a:r>
          </a:p>
          <a:p>
            <a:pPr algn="just"/>
            <a:r>
              <a:rPr lang="vi-VN" sz="2400" b="0" i="0" dirty="0">
                <a:solidFill>
                  <a:srgbClr val="000000"/>
                </a:solidFill>
                <a:effectLst/>
              </a:rPr>
              <a:t>Đang khát vì nắng chan</a:t>
            </a:r>
          </a:p>
          <a:p>
            <a:pPr algn="just"/>
            <a:r>
              <a:rPr lang="vi-VN" sz="2400" b="0" i="0" dirty="0">
                <a:solidFill>
                  <a:srgbClr val="000000"/>
                </a:solidFill>
                <a:effectLst/>
              </a:rPr>
              <a:t>Ta làm mưa tưới nước</a:t>
            </a:r>
          </a:p>
          <a:p>
            <a:pPr algn="just"/>
            <a:r>
              <a:rPr lang="vi-VN" sz="2400" b="0" i="0" dirty="0">
                <a:solidFill>
                  <a:srgbClr val="000000"/>
                </a:solidFill>
                <a:effectLst/>
              </a:rPr>
              <a:t>Cho rau lên xanh vườn.</a:t>
            </a:r>
          </a:p>
          <a:p>
            <a:pPr algn="just"/>
            <a:endParaRPr lang="vi-VN" sz="2400" b="0" i="0" dirty="0">
              <a:solidFill>
                <a:srgbClr val="000000"/>
              </a:solidFill>
              <a:effectLst/>
            </a:endParaRPr>
          </a:p>
          <a:p>
            <a:pPr algn="just"/>
            <a:r>
              <a:rPr lang="vi-VN" sz="2400" b="0" i="0" dirty="0">
                <a:solidFill>
                  <a:srgbClr val="000000"/>
                </a:solidFill>
                <a:effectLst/>
              </a:rPr>
              <a:t>Hẹn nhau năm học mới</a:t>
            </a:r>
          </a:p>
          <a:p>
            <a:pPr algn="just"/>
            <a:r>
              <a:rPr lang="vi-VN" sz="2400" b="0" i="0" dirty="0">
                <a:solidFill>
                  <a:srgbClr val="000000"/>
                </a:solidFill>
                <a:effectLst/>
              </a:rPr>
              <a:t>Trong tiếng trống khai trường</a:t>
            </a:r>
          </a:p>
          <a:p>
            <a:pPr algn="just"/>
            <a:r>
              <a:rPr lang="vi-VN" sz="2400" b="0" i="0" dirty="0">
                <a:solidFill>
                  <a:srgbClr val="000000"/>
                </a:solidFill>
                <a:effectLst/>
              </a:rPr>
              <a:t>Chúng ta vui gặp lại</a:t>
            </a:r>
          </a:p>
          <a:p>
            <a:pPr algn="just"/>
            <a:r>
              <a:rPr lang="vi-VN" sz="2400" b="0" i="0" dirty="0">
                <a:solidFill>
                  <a:srgbClr val="000000"/>
                </a:solidFill>
                <a:effectLst/>
              </a:rPr>
              <a:t>Ơi bạn bè thân thương!</a:t>
            </a:r>
          </a:p>
          <a:p>
            <a:pPr algn="just"/>
            <a:endParaRPr lang="vi-VN" sz="2400" b="0" i="0" dirty="0">
              <a:solidFill>
                <a:srgbClr val="000000"/>
              </a:solidFill>
              <a:effectLst/>
            </a:endParaRPr>
          </a:p>
          <a:p>
            <a:pPr algn="r"/>
            <a:r>
              <a:rPr lang="vi-VN" sz="2400" b="0" i="0" dirty="0">
                <a:solidFill>
                  <a:srgbClr val="000000"/>
                </a:solidFill>
                <a:effectLst/>
              </a:rPr>
              <a:t>NGUYÊN HÀ</a:t>
            </a:r>
          </a:p>
        </p:txBody>
      </p:sp>
    </p:spTree>
    <p:extLst>
      <p:ext uri="{BB962C8B-B14F-4D97-AF65-F5344CB8AC3E}">
        <p14:creationId xmlns:p14="http://schemas.microsoft.com/office/powerpoint/2010/main" val="142238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CC8D-D5D9-311E-4EC6-852C0EDF0BFC}"/>
            </a:ext>
          </a:extLst>
        </p:cNvPr>
        <p:cNvGrpSpPr/>
        <p:nvPr/>
      </p:nvGrpSpPr>
      <p:grpSpPr>
        <a:xfrm>
          <a:off x="0" y="0"/>
          <a:ext cx="0" cy="0"/>
          <a:chOff x="0" y="0"/>
          <a:chExt cx="0" cy="0"/>
        </a:xfrm>
      </p:grpSpPr>
      <p:sp>
        <p:nvSpPr>
          <p:cNvPr id="2" name="Freeform 18">
            <a:extLst>
              <a:ext uri="{FF2B5EF4-FFF2-40B4-BE49-F238E27FC236}">
                <a16:creationId xmlns:a16="http://schemas.microsoft.com/office/drawing/2014/main" id="{14A24F64-A8F7-4CD0-FEB6-5D2596D39BEB}"/>
              </a:ext>
            </a:extLst>
          </p:cNvPr>
          <p:cNvSpPr/>
          <p:nvPr/>
        </p:nvSpPr>
        <p:spPr>
          <a:xfrm>
            <a:off x="3572912" y="409271"/>
            <a:ext cx="4847188" cy="1924353"/>
          </a:xfrm>
          <a:custGeom>
            <a:avLst/>
            <a:gdLst/>
            <a:ahLst/>
            <a:cxnLst/>
            <a:rect l="l" t="t" r="r" b="b"/>
            <a:pathLst>
              <a:path w="2451039" h="1030458">
                <a:moveTo>
                  <a:pt x="0" y="0"/>
                </a:moveTo>
                <a:lnTo>
                  <a:pt x="2451039" y="0"/>
                </a:lnTo>
                <a:lnTo>
                  <a:pt x="2451039" y="1030457"/>
                </a:lnTo>
                <a:lnTo>
                  <a:pt x="0" y="1030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01B346BF-8A50-9FC3-8014-15E0364B22EC}"/>
              </a:ext>
            </a:extLst>
          </p:cNvPr>
          <p:cNvSpPr txBox="1"/>
          <p:nvPr/>
        </p:nvSpPr>
        <p:spPr>
          <a:xfrm>
            <a:off x="3950208" y="832838"/>
            <a:ext cx="3920384" cy="1077218"/>
          </a:xfrm>
          <a:prstGeom prst="rect">
            <a:avLst/>
          </a:prstGeom>
          <a:noFill/>
        </p:spPr>
        <p:txBody>
          <a:bodyPr wrap="square" rtlCol="0">
            <a:spAutoFit/>
          </a:bodyPr>
          <a:lstStyle/>
          <a:p>
            <a:pPr algn="ctr"/>
            <a:r>
              <a:rPr lang="en-GB" sz="3200" b="1" dirty="0" err="1"/>
              <a:t>Hướng</a:t>
            </a:r>
            <a:r>
              <a:rPr lang="en-GB" sz="3200" b="1" dirty="0"/>
              <a:t> </a:t>
            </a:r>
            <a:r>
              <a:rPr lang="en-GB" sz="3200" b="1" dirty="0" err="1"/>
              <a:t>dẫn</a:t>
            </a:r>
            <a:r>
              <a:rPr lang="en-GB" sz="3200" b="1" dirty="0"/>
              <a:t> </a:t>
            </a:r>
            <a:r>
              <a:rPr lang="en-GB" sz="3200" b="1" dirty="0" err="1"/>
              <a:t>đọc</a:t>
            </a:r>
            <a:r>
              <a:rPr lang="en-GB" sz="3200" b="1" dirty="0"/>
              <a:t> </a:t>
            </a:r>
            <a:r>
              <a:rPr lang="en-GB" sz="3200" b="1" dirty="0" err="1"/>
              <a:t>ngắt</a:t>
            </a:r>
            <a:r>
              <a:rPr lang="en-GB" sz="3200" b="1" dirty="0"/>
              <a:t> </a:t>
            </a:r>
            <a:r>
              <a:rPr lang="en-GB" sz="3200" b="1" dirty="0" err="1"/>
              <a:t>nghỉ</a:t>
            </a:r>
            <a:r>
              <a:rPr lang="en-GB" sz="3200" b="1" dirty="0"/>
              <a:t> </a:t>
            </a:r>
            <a:r>
              <a:rPr lang="en-GB" sz="3200" b="1" dirty="0" err="1"/>
              <a:t>câu</a:t>
            </a:r>
            <a:endParaRPr lang="vi-VN" sz="3200" b="1" dirty="0"/>
          </a:p>
        </p:txBody>
      </p:sp>
      <p:sp>
        <p:nvSpPr>
          <p:cNvPr id="5" name="Freeform 9">
            <a:extLst>
              <a:ext uri="{FF2B5EF4-FFF2-40B4-BE49-F238E27FC236}">
                <a16:creationId xmlns:a16="http://schemas.microsoft.com/office/drawing/2014/main" id="{9B65892D-AB8A-6FBC-346B-BD1BC20A720D}"/>
              </a:ext>
            </a:extLst>
          </p:cNvPr>
          <p:cNvSpPr/>
          <p:nvPr/>
        </p:nvSpPr>
        <p:spPr>
          <a:xfrm>
            <a:off x="8228125" y="3096165"/>
            <a:ext cx="3210316" cy="3433493"/>
          </a:xfrm>
          <a:custGeom>
            <a:avLst/>
            <a:gdLst/>
            <a:ahLst/>
            <a:cxnLst/>
            <a:rect l="l" t="t" r="r" b="b"/>
            <a:pathLst>
              <a:path w="3210316" h="3433493">
                <a:moveTo>
                  <a:pt x="0" y="0"/>
                </a:moveTo>
                <a:lnTo>
                  <a:pt x="3210315" y="0"/>
                </a:lnTo>
                <a:lnTo>
                  <a:pt x="3210315" y="3433492"/>
                </a:lnTo>
                <a:lnTo>
                  <a:pt x="0" y="3433492"/>
                </a:lnTo>
                <a:lnTo>
                  <a:pt x="0" y="0"/>
                </a:lnTo>
                <a:close/>
              </a:path>
            </a:pathLst>
          </a:custGeom>
          <a:blipFill>
            <a:blip r:embed="rId4"/>
            <a:stretch>
              <a:fillRect/>
            </a:stretch>
          </a:blipFill>
        </p:spPr>
        <p:txBody>
          <a:bodyPr/>
          <a:lstStyle/>
          <a:p>
            <a:pPr>
              <a:defRPr/>
            </a:pPr>
            <a:endParaRPr lang="vi-VN">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809C739B-DF24-0A38-FC43-66FE2603C206}"/>
              </a:ext>
            </a:extLst>
          </p:cNvPr>
          <p:cNvSpPr txBox="1"/>
          <p:nvPr/>
        </p:nvSpPr>
        <p:spPr>
          <a:xfrm>
            <a:off x="3047238" y="2828836"/>
            <a:ext cx="6094476" cy="1815882"/>
          </a:xfrm>
          <a:prstGeom prst="rect">
            <a:avLst/>
          </a:prstGeom>
          <a:noFill/>
        </p:spPr>
        <p:txBody>
          <a:bodyPr wrap="square">
            <a:spAutoFit/>
          </a:bodyPr>
          <a:lstStyle/>
          <a:p>
            <a:r>
              <a:rPr lang="vi-VN" sz="2800" dirty="0"/>
              <a:t>Nào </a:t>
            </a:r>
            <a:r>
              <a:rPr lang="vi-VN" sz="2800" dirty="0">
                <a:solidFill>
                  <a:srgbClr val="C00000"/>
                </a:solidFill>
              </a:rPr>
              <a:t>/ </a:t>
            </a:r>
            <a:r>
              <a:rPr lang="vi-VN" sz="2800" dirty="0"/>
              <a:t>tạm biệt bảng đen </a:t>
            </a:r>
            <a:r>
              <a:rPr lang="vi-VN" sz="2800" dirty="0">
                <a:solidFill>
                  <a:srgbClr val="C00000"/>
                </a:solidFill>
              </a:rPr>
              <a:t>//</a:t>
            </a:r>
            <a:r>
              <a:rPr lang="vi-VN" sz="2800" dirty="0"/>
              <a:t> </a:t>
            </a:r>
          </a:p>
          <a:p>
            <a:r>
              <a:rPr lang="vi-VN" sz="2800" dirty="0"/>
              <a:t>Chia tay </a:t>
            </a:r>
            <a:r>
              <a:rPr lang="vi-VN" sz="2800" dirty="0">
                <a:solidFill>
                  <a:srgbClr val="C00000"/>
                </a:solidFill>
              </a:rPr>
              <a:t>/</a:t>
            </a:r>
            <a:r>
              <a:rPr lang="vi-VN" sz="2800" dirty="0"/>
              <a:t> bàn với ghế </a:t>
            </a:r>
            <a:r>
              <a:rPr lang="vi-VN" sz="2800" dirty="0">
                <a:solidFill>
                  <a:srgbClr val="C00000"/>
                </a:solidFill>
              </a:rPr>
              <a:t>//</a:t>
            </a:r>
            <a:r>
              <a:rPr lang="vi-VN" sz="2800" dirty="0"/>
              <a:t> </a:t>
            </a:r>
          </a:p>
          <a:p>
            <a:r>
              <a:rPr lang="vi-VN" sz="2800" dirty="0"/>
              <a:t>Cây phượng đỏ </a:t>
            </a:r>
            <a:r>
              <a:rPr lang="vi-VN" sz="2800" dirty="0">
                <a:solidFill>
                  <a:srgbClr val="C00000"/>
                </a:solidFill>
              </a:rPr>
              <a:t>/</a:t>
            </a:r>
            <a:r>
              <a:rPr lang="vi-VN" sz="2800" dirty="0"/>
              <a:t> ngoài hiên </a:t>
            </a:r>
            <a:r>
              <a:rPr lang="vi-VN" sz="2800" dirty="0">
                <a:solidFill>
                  <a:srgbClr val="C00000"/>
                </a:solidFill>
              </a:rPr>
              <a:t>//</a:t>
            </a:r>
            <a:r>
              <a:rPr lang="vi-VN" sz="2800" dirty="0"/>
              <a:t> </a:t>
            </a:r>
          </a:p>
          <a:p>
            <a:r>
              <a:rPr lang="vi-VN" sz="2800" dirty="0"/>
              <a:t>Tôi </a:t>
            </a:r>
            <a:r>
              <a:rPr lang="vi-VN" sz="2800" dirty="0">
                <a:solidFill>
                  <a:srgbClr val="C00000"/>
                </a:solidFill>
              </a:rPr>
              <a:t>/ </a:t>
            </a:r>
            <a:r>
              <a:rPr lang="vi-VN" sz="2800" dirty="0"/>
              <a:t>xin chào bạn nhé</a:t>
            </a:r>
            <a:r>
              <a:rPr lang="vi-VN" sz="2800" dirty="0">
                <a:solidFill>
                  <a:srgbClr val="C00000"/>
                </a:solidFill>
              </a:rPr>
              <a:t>!</a:t>
            </a:r>
            <a:r>
              <a:rPr lang="vi-VN" sz="2800" dirty="0"/>
              <a:t>.</a:t>
            </a:r>
          </a:p>
        </p:txBody>
      </p:sp>
    </p:spTree>
    <p:extLst>
      <p:ext uri="{BB962C8B-B14F-4D97-AF65-F5344CB8AC3E}">
        <p14:creationId xmlns:p14="http://schemas.microsoft.com/office/powerpoint/2010/main" val="386617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1327A-2D22-3652-229B-7584B1A45E92}"/>
            </a:ext>
          </a:extLst>
        </p:cNvPr>
        <p:cNvGrpSpPr/>
        <p:nvPr/>
      </p:nvGrpSpPr>
      <p:grpSpPr>
        <a:xfrm>
          <a:off x="0" y="0"/>
          <a:ext cx="0" cy="0"/>
          <a:chOff x="0" y="0"/>
          <a:chExt cx="0" cy="0"/>
        </a:xfrm>
      </p:grpSpPr>
      <p:sp>
        <p:nvSpPr>
          <p:cNvPr id="2" name="Freeform 18">
            <a:extLst>
              <a:ext uri="{FF2B5EF4-FFF2-40B4-BE49-F238E27FC236}">
                <a16:creationId xmlns:a16="http://schemas.microsoft.com/office/drawing/2014/main" id="{1BC6BF8E-A157-FCC2-C09F-01D3118A1411}"/>
              </a:ext>
            </a:extLst>
          </p:cNvPr>
          <p:cNvSpPr/>
          <p:nvPr/>
        </p:nvSpPr>
        <p:spPr>
          <a:xfrm>
            <a:off x="3572912" y="409271"/>
            <a:ext cx="4847188" cy="1924353"/>
          </a:xfrm>
          <a:custGeom>
            <a:avLst/>
            <a:gdLst/>
            <a:ahLst/>
            <a:cxnLst/>
            <a:rect l="l" t="t" r="r" b="b"/>
            <a:pathLst>
              <a:path w="2451039" h="1030458">
                <a:moveTo>
                  <a:pt x="0" y="0"/>
                </a:moveTo>
                <a:lnTo>
                  <a:pt x="2451039" y="0"/>
                </a:lnTo>
                <a:lnTo>
                  <a:pt x="2451039" y="1030457"/>
                </a:lnTo>
                <a:lnTo>
                  <a:pt x="0" y="1030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F0A941A7-1960-53C0-A91C-543215E2390D}"/>
              </a:ext>
            </a:extLst>
          </p:cNvPr>
          <p:cNvSpPr txBox="1"/>
          <p:nvPr/>
        </p:nvSpPr>
        <p:spPr>
          <a:xfrm>
            <a:off x="4023360" y="777240"/>
            <a:ext cx="3511296" cy="1077218"/>
          </a:xfrm>
          <a:prstGeom prst="rect">
            <a:avLst/>
          </a:prstGeom>
          <a:noFill/>
        </p:spPr>
        <p:txBody>
          <a:bodyPr wrap="square" rtlCol="0">
            <a:spAutoFit/>
          </a:bodyPr>
          <a:lstStyle/>
          <a:p>
            <a:pPr algn="ctr"/>
            <a:r>
              <a:rPr lang="en-GB" sz="3200" b="1" dirty="0" err="1"/>
              <a:t>Giải</a:t>
            </a:r>
            <a:r>
              <a:rPr lang="en-GB" sz="3200" b="1" dirty="0"/>
              <a:t> </a:t>
            </a:r>
            <a:r>
              <a:rPr lang="en-GB" sz="3200" b="1" dirty="0" err="1"/>
              <a:t>nghĩa</a:t>
            </a:r>
            <a:r>
              <a:rPr lang="en-GB" sz="3200" b="1" dirty="0"/>
              <a:t> </a:t>
            </a:r>
            <a:r>
              <a:rPr lang="en-GB" sz="3200" b="1" dirty="0" err="1"/>
              <a:t>từ</a:t>
            </a:r>
            <a:r>
              <a:rPr lang="en-GB" sz="3200" b="1" dirty="0"/>
              <a:t> </a:t>
            </a:r>
            <a:r>
              <a:rPr lang="en-GB" sz="3200" b="1" dirty="0" err="1"/>
              <a:t>khó</a:t>
            </a:r>
            <a:r>
              <a:rPr lang="en-GB" sz="3200" b="1" dirty="0"/>
              <a:t> </a:t>
            </a:r>
            <a:r>
              <a:rPr lang="en-GB" sz="3200" b="1" dirty="0" err="1"/>
              <a:t>hiểu</a:t>
            </a:r>
            <a:endParaRPr lang="vi-VN" sz="3200" b="1" dirty="0"/>
          </a:p>
        </p:txBody>
      </p:sp>
      <p:sp>
        <p:nvSpPr>
          <p:cNvPr id="5" name="Freeform 9">
            <a:extLst>
              <a:ext uri="{FF2B5EF4-FFF2-40B4-BE49-F238E27FC236}">
                <a16:creationId xmlns:a16="http://schemas.microsoft.com/office/drawing/2014/main" id="{18035649-F568-7418-2008-6279A6B0AB69}"/>
              </a:ext>
            </a:extLst>
          </p:cNvPr>
          <p:cNvSpPr/>
          <p:nvPr/>
        </p:nvSpPr>
        <p:spPr>
          <a:xfrm>
            <a:off x="8228125" y="3096165"/>
            <a:ext cx="3210316" cy="3433493"/>
          </a:xfrm>
          <a:custGeom>
            <a:avLst/>
            <a:gdLst/>
            <a:ahLst/>
            <a:cxnLst/>
            <a:rect l="l" t="t" r="r" b="b"/>
            <a:pathLst>
              <a:path w="3210316" h="3433493">
                <a:moveTo>
                  <a:pt x="0" y="0"/>
                </a:moveTo>
                <a:lnTo>
                  <a:pt x="3210315" y="0"/>
                </a:lnTo>
                <a:lnTo>
                  <a:pt x="3210315" y="3433492"/>
                </a:lnTo>
                <a:lnTo>
                  <a:pt x="0" y="3433492"/>
                </a:lnTo>
                <a:lnTo>
                  <a:pt x="0" y="0"/>
                </a:lnTo>
                <a:close/>
              </a:path>
            </a:pathLst>
          </a:custGeom>
          <a:blipFill>
            <a:blip r:embed="rId4"/>
            <a:stretch>
              <a:fillRect/>
            </a:stretch>
          </a:blipFill>
        </p:spPr>
        <p:txBody>
          <a:bodyPr/>
          <a:lstStyle/>
          <a:p>
            <a:pPr>
              <a:defRPr/>
            </a:pPr>
            <a:endParaRPr lang="vi-VN">
              <a:solidFill>
                <a:prstClr val="black"/>
              </a:solidFill>
              <a:latin typeface="Arial" panose="020B0604020202020204" pitchFamily="34" charset="0"/>
            </a:endParaRPr>
          </a:p>
        </p:txBody>
      </p:sp>
      <p:sp>
        <p:nvSpPr>
          <p:cNvPr id="4" name="Freeform 9">
            <a:extLst>
              <a:ext uri="{FF2B5EF4-FFF2-40B4-BE49-F238E27FC236}">
                <a16:creationId xmlns:a16="http://schemas.microsoft.com/office/drawing/2014/main" id="{75701C76-2A67-CFB4-9E34-4196F4B0AFF0}"/>
              </a:ext>
            </a:extLst>
          </p:cNvPr>
          <p:cNvSpPr/>
          <p:nvPr/>
        </p:nvSpPr>
        <p:spPr>
          <a:xfrm>
            <a:off x="753559" y="2222427"/>
            <a:ext cx="5848471" cy="4024320"/>
          </a:xfrm>
          <a:custGeom>
            <a:avLst/>
            <a:gdLst/>
            <a:ahLst/>
            <a:cxnLst/>
            <a:rect l="l" t="t" r="r" b="b"/>
            <a:pathLst>
              <a:path w="2281836" h="1790291">
                <a:moveTo>
                  <a:pt x="0" y="0"/>
                </a:moveTo>
                <a:lnTo>
                  <a:pt x="2281836" y="0"/>
                </a:lnTo>
                <a:lnTo>
                  <a:pt x="2281836" y="1790291"/>
                </a:lnTo>
                <a:lnTo>
                  <a:pt x="0" y="17902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C588FBA6-9FFA-B392-F2E8-1EBEBA75500F}"/>
              </a:ext>
            </a:extLst>
          </p:cNvPr>
          <p:cNvSpPr txBox="1"/>
          <p:nvPr/>
        </p:nvSpPr>
        <p:spPr>
          <a:xfrm>
            <a:off x="1225296" y="3023395"/>
            <a:ext cx="4617720" cy="2677656"/>
          </a:xfrm>
          <a:prstGeom prst="rect">
            <a:avLst/>
          </a:prstGeom>
          <a:noFill/>
        </p:spPr>
        <p:txBody>
          <a:bodyPr wrap="square">
            <a:spAutoFit/>
          </a:bodyPr>
          <a:lstStyle/>
          <a:p>
            <a:r>
              <a:rPr lang="vi-VN" sz="2400" b="1" dirty="0"/>
              <a:t>- Hợp tác: </a:t>
            </a:r>
            <a:r>
              <a:rPr lang="vi-VN" sz="2400" dirty="0"/>
              <a:t>hợp tác xã (nói tắt): Hợp tác xã được Liên minh quốc tế hợp tác xã định nghĩa là "một hiệp hội tự trị của những người đoàn kết tự nguyện để đáp ứng nhu cầu chung của kinh tế, xã hội ...</a:t>
            </a:r>
          </a:p>
        </p:txBody>
      </p:sp>
    </p:spTree>
    <p:extLst>
      <p:ext uri="{BB962C8B-B14F-4D97-AF65-F5344CB8AC3E}">
        <p14:creationId xmlns:p14="http://schemas.microsoft.com/office/powerpoint/2010/main" val="243835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96A0-46F1-6F95-1DAC-F1A88E1E7F47}"/>
            </a:ext>
          </a:extLst>
        </p:cNvPr>
        <p:cNvGrpSpPr/>
        <p:nvPr/>
      </p:nvGrpSpPr>
      <p:grpSpPr>
        <a:xfrm>
          <a:off x="0" y="0"/>
          <a:ext cx="0" cy="0"/>
          <a:chOff x="0" y="0"/>
          <a:chExt cx="0" cy="0"/>
        </a:xfrm>
      </p:grpSpPr>
      <p:sp>
        <p:nvSpPr>
          <p:cNvPr id="2" name="Freeform 18">
            <a:extLst>
              <a:ext uri="{FF2B5EF4-FFF2-40B4-BE49-F238E27FC236}">
                <a16:creationId xmlns:a16="http://schemas.microsoft.com/office/drawing/2014/main" id="{0559F1CE-2305-EF0B-37C3-BBBA70726A2F}"/>
              </a:ext>
            </a:extLst>
          </p:cNvPr>
          <p:cNvSpPr/>
          <p:nvPr/>
        </p:nvSpPr>
        <p:spPr>
          <a:xfrm>
            <a:off x="3572912" y="409271"/>
            <a:ext cx="4847188" cy="1924353"/>
          </a:xfrm>
          <a:custGeom>
            <a:avLst/>
            <a:gdLst/>
            <a:ahLst/>
            <a:cxnLst/>
            <a:rect l="l" t="t" r="r" b="b"/>
            <a:pathLst>
              <a:path w="2451039" h="1030458">
                <a:moveTo>
                  <a:pt x="0" y="0"/>
                </a:moveTo>
                <a:lnTo>
                  <a:pt x="2451039" y="0"/>
                </a:lnTo>
                <a:lnTo>
                  <a:pt x="2451039" y="1030457"/>
                </a:lnTo>
                <a:lnTo>
                  <a:pt x="0" y="1030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B5A75A66-E506-7622-1E10-92A99BA4EE31}"/>
              </a:ext>
            </a:extLst>
          </p:cNvPr>
          <p:cNvSpPr txBox="1"/>
          <p:nvPr/>
        </p:nvSpPr>
        <p:spPr>
          <a:xfrm>
            <a:off x="4023360" y="777240"/>
            <a:ext cx="3511296" cy="1077218"/>
          </a:xfrm>
          <a:prstGeom prst="rect">
            <a:avLst/>
          </a:prstGeom>
          <a:noFill/>
        </p:spPr>
        <p:txBody>
          <a:bodyPr wrap="square" rtlCol="0">
            <a:spAutoFit/>
          </a:bodyPr>
          <a:lstStyle/>
          <a:p>
            <a:pPr algn="ctr"/>
            <a:r>
              <a:rPr lang="en-GB" sz="3200" b="1" dirty="0" err="1"/>
              <a:t>Giải</a:t>
            </a:r>
            <a:r>
              <a:rPr lang="en-GB" sz="3200" b="1" dirty="0"/>
              <a:t> </a:t>
            </a:r>
            <a:r>
              <a:rPr lang="en-GB" sz="3200" b="1" dirty="0" err="1"/>
              <a:t>nghĩa</a:t>
            </a:r>
            <a:r>
              <a:rPr lang="en-GB" sz="3200" b="1" dirty="0"/>
              <a:t> </a:t>
            </a:r>
            <a:r>
              <a:rPr lang="en-GB" sz="3200" b="1" dirty="0" err="1"/>
              <a:t>từ</a:t>
            </a:r>
            <a:r>
              <a:rPr lang="en-GB" sz="3200" b="1" dirty="0"/>
              <a:t> </a:t>
            </a:r>
            <a:r>
              <a:rPr lang="en-GB" sz="3200" b="1" dirty="0" err="1"/>
              <a:t>khó</a:t>
            </a:r>
            <a:r>
              <a:rPr lang="en-GB" sz="3200" b="1" dirty="0"/>
              <a:t> </a:t>
            </a:r>
            <a:r>
              <a:rPr lang="en-GB" sz="3200" b="1" dirty="0" err="1"/>
              <a:t>hiểu</a:t>
            </a:r>
            <a:endParaRPr lang="vi-VN" sz="3200" b="1" dirty="0"/>
          </a:p>
        </p:txBody>
      </p:sp>
      <p:sp>
        <p:nvSpPr>
          <p:cNvPr id="5" name="Freeform 9">
            <a:extLst>
              <a:ext uri="{FF2B5EF4-FFF2-40B4-BE49-F238E27FC236}">
                <a16:creationId xmlns:a16="http://schemas.microsoft.com/office/drawing/2014/main" id="{51DEF9DA-2C95-190C-7295-5B6F1D29C2BD}"/>
              </a:ext>
            </a:extLst>
          </p:cNvPr>
          <p:cNvSpPr/>
          <p:nvPr/>
        </p:nvSpPr>
        <p:spPr>
          <a:xfrm>
            <a:off x="8228125" y="3096165"/>
            <a:ext cx="3210316" cy="3433493"/>
          </a:xfrm>
          <a:custGeom>
            <a:avLst/>
            <a:gdLst/>
            <a:ahLst/>
            <a:cxnLst/>
            <a:rect l="l" t="t" r="r" b="b"/>
            <a:pathLst>
              <a:path w="3210316" h="3433493">
                <a:moveTo>
                  <a:pt x="0" y="0"/>
                </a:moveTo>
                <a:lnTo>
                  <a:pt x="3210315" y="0"/>
                </a:lnTo>
                <a:lnTo>
                  <a:pt x="3210315" y="3433492"/>
                </a:lnTo>
                <a:lnTo>
                  <a:pt x="0" y="3433492"/>
                </a:lnTo>
                <a:lnTo>
                  <a:pt x="0" y="0"/>
                </a:lnTo>
                <a:close/>
              </a:path>
            </a:pathLst>
          </a:custGeom>
          <a:blipFill>
            <a:blip r:embed="rId4"/>
            <a:stretch>
              <a:fillRect/>
            </a:stretch>
          </a:blipFill>
        </p:spPr>
        <p:txBody>
          <a:bodyPr/>
          <a:lstStyle/>
          <a:p>
            <a:pPr>
              <a:defRPr/>
            </a:pPr>
            <a:endParaRPr lang="vi-VN">
              <a:solidFill>
                <a:prstClr val="black"/>
              </a:solidFill>
              <a:latin typeface="Arial" panose="020B0604020202020204" pitchFamily="34" charset="0"/>
            </a:endParaRPr>
          </a:p>
        </p:txBody>
      </p:sp>
      <p:sp>
        <p:nvSpPr>
          <p:cNvPr id="4" name="Freeform 9">
            <a:extLst>
              <a:ext uri="{FF2B5EF4-FFF2-40B4-BE49-F238E27FC236}">
                <a16:creationId xmlns:a16="http://schemas.microsoft.com/office/drawing/2014/main" id="{25D3E53D-50E0-71F8-CD02-33276C7F0442}"/>
              </a:ext>
            </a:extLst>
          </p:cNvPr>
          <p:cNvSpPr/>
          <p:nvPr/>
        </p:nvSpPr>
        <p:spPr>
          <a:xfrm>
            <a:off x="753559" y="2222427"/>
            <a:ext cx="5848471" cy="4024320"/>
          </a:xfrm>
          <a:custGeom>
            <a:avLst/>
            <a:gdLst/>
            <a:ahLst/>
            <a:cxnLst/>
            <a:rect l="l" t="t" r="r" b="b"/>
            <a:pathLst>
              <a:path w="2281836" h="1790291">
                <a:moveTo>
                  <a:pt x="0" y="0"/>
                </a:moveTo>
                <a:lnTo>
                  <a:pt x="2281836" y="0"/>
                </a:lnTo>
                <a:lnTo>
                  <a:pt x="2281836" y="1790291"/>
                </a:lnTo>
                <a:lnTo>
                  <a:pt x="0" y="17902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FB82BF77-000E-A179-C51E-6ADA9012CEAD}"/>
              </a:ext>
            </a:extLst>
          </p:cNvPr>
          <p:cNvSpPr txBox="1"/>
          <p:nvPr/>
        </p:nvSpPr>
        <p:spPr>
          <a:xfrm>
            <a:off x="1225296" y="3023395"/>
            <a:ext cx="4617720" cy="830997"/>
          </a:xfrm>
          <a:prstGeom prst="rect">
            <a:avLst/>
          </a:prstGeom>
          <a:noFill/>
        </p:spPr>
        <p:txBody>
          <a:bodyPr wrap="square">
            <a:spAutoFit/>
          </a:bodyPr>
          <a:lstStyle/>
          <a:p>
            <a:r>
              <a:rPr lang="vi-VN" sz="2400" b="1" dirty="0"/>
              <a:t>Vàng </a:t>
            </a:r>
            <a:r>
              <a:rPr lang="vi-VN" sz="2400" b="1" dirty="0" err="1"/>
              <a:t>hươm</a:t>
            </a:r>
            <a:r>
              <a:rPr lang="vi-VN" sz="2400" b="1" dirty="0"/>
              <a:t>: </a:t>
            </a:r>
            <a:r>
              <a:rPr lang="vi-VN" sz="2400" dirty="0"/>
              <a:t>có màu vàng tươi và đều, nhìn đẹp mắt.</a:t>
            </a:r>
          </a:p>
        </p:txBody>
      </p:sp>
      <p:sp>
        <p:nvSpPr>
          <p:cNvPr id="6" name="TextBox 5">
            <a:extLst>
              <a:ext uri="{FF2B5EF4-FFF2-40B4-BE49-F238E27FC236}">
                <a16:creationId xmlns:a16="http://schemas.microsoft.com/office/drawing/2014/main" id="{E799B438-9181-4379-4822-B7EE14912367}"/>
              </a:ext>
            </a:extLst>
          </p:cNvPr>
          <p:cNvSpPr txBox="1"/>
          <p:nvPr/>
        </p:nvSpPr>
        <p:spPr>
          <a:xfrm>
            <a:off x="1224503" y="4397412"/>
            <a:ext cx="4617720" cy="461665"/>
          </a:xfrm>
          <a:prstGeom prst="rect">
            <a:avLst/>
          </a:prstGeom>
          <a:noFill/>
        </p:spPr>
        <p:txBody>
          <a:bodyPr wrap="square">
            <a:spAutoFit/>
          </a:bodyPr>
          <a:lstStyle/>
          <a:p>
            <a:r>
              <a:rPr lang="vi-VN" sz="2400" b="1" dirty="0"/>
              <a:t>Xe lúa: </a:t>
            </a:r>
            <a:r>
              <a:rPr lang="vi-VN" sz="2400" dirty="0"/>
              <a:t>chở lúa bằng xe.</a:t>
            </a:r>
          </a:p>
        </p:txBody>
      </p:sp>
    </p:spTree>
    <p:extLst>
      <p:ext uri="{BB962C8B-B14F-4D97-AF65-F5344CB8AC3E}">
        <p14:creationId xmlns:p14="http://schemas.microsoft.com/office/powerpoint/2010/main" val="129965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TotalTime>
  <Words>722</Words>
  <Application>Microsoft Office PowerPoint</Application>
  <PresentationFormat>Widescreen</PresentationFormat>
  <Paragraphs>71</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#9Slide05 SVNHaptic Script</vt:lpstr>
      <vt:lpstr>Arial</vt:lpstr>
      <vt:lpstr>Coiny</vt:lpstr>
      <vt:lpstr>SVN-Gretoon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DELL</cp:lastModifiedBy>
  <cp:revision>2</cp:revision>
  <dcterms:created xsi:type="dcterms:W3CDTF">2025-02-04T10:21:04Z</dcterms:created>
  <dcterms:modified xsi:type="dcterms:W3CDTF">2026-02-11T23:43:03Z</dcterms:modified>
</cp:coreProperties>
</file>