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55" r:id="rId3"/>
    <p:sldId id="427" r:id="rId4"/>
    <p:sldId id="428" r:id="rId5"/>
    <p:sldId id="443" r:id="rId6"/>
    <p:sldId id="457" r:id="rId7"/>
    <p:sldId id="451" r:id="rId8"/>
    <p:sldId id="452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00CC"/>
    <a:srgbClr val="FF0066"/>
    <a:srgbClr val="3333FF"/>
    <a:srgbClr val="C5F3F3"/>
    <a:srgbClr val="FF7C80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8" d="100"/>
          <a:sy n="68" d="100"/>
        </p:scale>
        <p:origin x="456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hieng%20lieng.pptx" TargetMode="External"/><Relationship Id="rId2" Type="http://schemas.openxmlformats.org/officeDocument/2006/relationships/hyperlink" Target="Giai%20nghia%20tu/quan%20dao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Giai%20nghia%20tu/giai%20dieu.ppt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CỘNG HÒA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3779921"/>
            <a:ext cx="13983260" cy="208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 : PHÉP MÀU TRÊN SA MẠC</a:t>
            </a:r>
            <a:endParaRPr lang="vi-VN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hỏi Bằng gì? Mở rộng vốn từ về nông thôn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192" y="6677404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088" y="5978374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B318AD0-1FEB-44D0-9376-B32E13F36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3053" y="136267"/>
            <a:ext cx="70532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Bold"/>
              </a:rPr>
              <a:t>  </a:t>
            </a:r>
            <a:endParaRPr kumimoji="0" lang="vi-VN" altLang="vi-VN" sz="273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Bold"/>
            </a:endParaRPr>
          </a:p>
        </p:txBody>
      </p:sp>
      <p:pic>
        <p:nvPicPr>
          <p:cNvPr id="1026" name="Picture 2" descr="https://img.loigiaihay.com/picture/2022/0613/127.png">
            <a:extLst>
              <a:ext uri="{FF2B5EF4-FFF2-40B4-BE49-F238E27FC236}">
                <a16:creationId xmlns:a16="http://schemas.microsoft.com/office/drawing/2014/main" id="{56D7080E-FC15-4CCA-8767-85566ABBB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2" y="320933"/>
            <a:ext cx="15668260" cy="86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.loigiaihay.com/picture/2022/0613/128.png">
            <a:extLst>
              <a:ext uri="{FF2B5EF4-FFF2-40B4-BE49-F238E27FC236}">
                <a16:creationId xmlns:a16="http://schemas.microsoft.com/office/drawing/2014/main" id="{BD7002A4-DDBB-47C8-B80C-5AEEADA9C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20" y="305813"/>
            <a:ext cx="15536499" cy="848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6781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597630" y="533400"/>
            <a:ext cx="2300566" cy="523220"/>
            <a:chOff x="6486305" y="594359"/>
            <a:chExt cx="2261748" cy="523220"/>
          </a:xfrm>
        </p:grpSpPr>
        <p:sp>
          <p:nvSpPr>
            <p:cNvPr id="18" name="TextBox 17"/>
            <p:cNvSpPr txBox="1"/>
            <p:nvPr/>
          </p:nvSpPr>
          <p:spPr>
            <a:xfrm>
              <a:off x="6486305" y="594359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</a:t>
              </a:r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525056" y="2642150"/>
            <a:ext cx="13966284" cy="2618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Đọc diễn cảm toàn bài.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Giọng đọc chậm rãi,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ể hiện được sự sự sáng tạo của người dân I-xra-en chiến thắng thiên nhiên khắc nghiệt.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48978" y="6248400"/>
            <a:ext cx="1357868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1: Từ đầu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 mạc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2: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 sản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3: Còn lại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31456" y="5378946"/>
            <a:ext cx="4206603" cy="677108"/>
            <a:chOff x="1618922" y="1960650"/>
            <a:chExt cx="3747701" cy="677108"/>
          </a:xfrm>
        </p:grpSpPr>
        <p:sp>
          <p:nvSpPr>
            <p:cNvPr id="23" name="Rectangle 22"/>
            <p:cNvSpPr/>
            <p:nvPr/>
          </p:nvSpPr>
          <p:spPr>
            <a:xfrm>
              <a:off x="1632823" y="1960650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CC88B391-64C4-4B01-AC4E-DF6666A95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8" y="1281011"/>
            <a:ext cx="9067801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CC88B391-64C4-4B01-AC4E-DF6666A95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1279970"/>
            <a:ext cx="9067801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2875816" y="7738646"/>
            <a:ext cx="25145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I-xra-en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6781801" cy="677108"/>
            <a:chOff x="1508918" y="1888664"/>
            <a:chExt cx="6172201" cy="113463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91960"/>
              <a:ext cx="5341534" cy="579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222004" y="3884615"/>
            <a:ext cx="13941217" cy="2618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Hầu hết diện tích I-xra-en là sa mạc và núi đá, khí hậu cực kì khắc nghiệt. Nhưng người I-xra-en đã biến sa mạc thành ruộng đồng xanh tốt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 kĩ thuật tưới nhỏ giọt.</a:t>
            </a:r>
            <a:endParaRPr lang="vi-VN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hlinkClick r:id="rId3" action="ppaction://hlinkpres?slideindex=1&amp;slidetitle="/>
          </p:cNvPr>
          <p:cNvSpPr/>
          <p:nvPr/>
        </p:nvSpPr>
        <p:spPr>
          <a:xfrm>
            <a:off x="5288457" y="7771240"/>
            <a:ext cx="25145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 mạc</a:t>
            </a:r>
          </a:p>
        </p:txBody>
      </p:sp>
      <p:sp>
        <p:nvSpPr>
          <p:cNvPr id="22" name="Rectangle 21">
            <a:hlinkClick r:id="rId4" action="ppaction://hlinkpres?slideindex=1&amp;slidetitle="/>
          </p:cNvPr>
          <p:cNvSpPr/>
          <p:nvPr/>
        </p:nvSpPr>
        <p:spPr>
          <a:xfrm>
            <a:off x="8316834" y="7768553"/>
            <a:ext cx="229070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 sản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97323" y="7077835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05160" y="3224302"/>
            <a:ext cx="13548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I-xra-en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úi đá, </a:t>
            </a:r>
            <a:r>
              <a:rPr lang="vi-VN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ước, xen </a:t>
            </a:r>
            <a:r>
              <a:rPr lang="vi-VN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ẫn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BC30EF-E62A-4FC8-BF9D-E55DA43C7CDE}"/>
              </a:ext>
            </a:extLst>
          </p:cNvPr>
          <p:cNvSpPr/>
          <p:nvPr/>
        </p:nvSpPr>
        <p:spPr>
          <a:xfrm>
            <a:off x="8879260" y="1937265"/>
            <a:ext cx="319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latin typeface="Times New Roman" panose="02020603050405020304" pitchFamily="18" charset="0"/>
                <a:ea typeface="Calibri" panose="020F0502020204030204" pitchFamily="34" charset="0"/>
              </a:rPr>
              <a:t>,, </a:t>
            </a:r>
            <a:endParaRPr lang="vi-VN"/>
          </a:p>
        </p:txBody>
      </p:sp>
      <p:sp>
        <p:nvSpPr>
          <p:cNvPr id="23" name="Rectangle 22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062484F8-FD03-4A6C-BC17-A53F3FDD2A98}"/>
              </a:ext>
            </a:extLst>
          </p:cNvPr>
          <p:cNvSpPr/>
          <p:nvPr/>
        </p:nvSpPr>
        <p:spPr>
          <a:xfrm>
            <a:off x="10957719" y="7733829"/>
            <a:ext cx="5029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 nhập bình quân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CF08C0-0668-4EDA-BACF-3B8DD4CF6423}"/>
              </a:ext>
            </a:extLst>
          </p:cNvPr>
          <p:cNvSpPr/>
          <p:nvPr/>
        </p:nvSpPr>
        <p:spPr>
          <a:xfrm>
            <a:off x="11857601" y="4114800"/>
            <a:ext cx="3193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D98BDB-CDA1-4C75-AD6F-847EB0D138E7}"/>
              </a:ext>
            </a:extLst>
          </p:cNvPr>
          <p:cNvSpPr/>
          <p:nvPr/>
        </p:nvSpPr>
        <p:spPr>
          <a:xfrm>
            <a:off x="8047601" y="4123492"/>
            <a:ext cx="3193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179585-BB04-4DDD-B6D4-128729CB3598}"/>
              </a:ext>
            </a:extLst>
          </p:cNvPr>
          <p:cNvSpPr/>
          <p:nvPr/>
        </p:nvSpPr>
        <p:spPr>
          <a:xfrm>
            <a:off x="3813797" y="4995465"/>
            <a:ext cx="3193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8F81F5-6551-4EE7-889F-C4513E449F15}"/>
              </a:ext>
            </a:extLst>
          </p:cNvPr>
          <p:cNvSpPr/>
          <p:nvPr/>
        </p:nvSpPr>
        <p:spPr>
          <a:xfrm>
            <a:off x="8671719" y="4953000"/>
            <a:ext cx="246988" cy="69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93235F-0F84-42F1-91FC-73A7A3A54000}"/>
              </a:ext>
            </a:extLst>
          </p:cNvPr>
          <p:cNvSpPr/>
          <p:nvPr/>
        </p:nvSpPr>
        <p:spPr>
          <a:xfrm>
            <a:off x="4099719" y="5855812"/>
            <a:ext cx="246988" cy="69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164AA6-1362-470A-B283-BFF20C8CB1C7}"/>
              </a:ext>
            </a:extLst>
          </p:cNvPr>
          <p:cNvSpPr/>
          <p:nvPr/>
        </p:nvSpPr>
        <p:spPr>
          <a:xfrm>
            <a:off x="9970349" y="5826301"/>
            <a:ext cx="45397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/>
      <p:bldP spid="30" grpId="0"/>
      <p:bldP spid="23" grpId="0"/>
      <p:bldP spid="7" grpId="0"/>
      <p:bldP spid="24" grpId="0"/>
      <p:bldP spid="25" grpId="0"/>
      <p:bldP spid="26" grpId="0"/>
      <p:bldP spid="29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233319" y="2668726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442865" y="2743200"/>
            <a:ext cx="9391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1: </a:t>
            </a:r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Người dân I-xra-en đã biến sa mạc thành đồng ruộng xanh tốt bằng cách nào?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91704" y="3838071"/>
            <a:ext cx="93705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 dân I-xra-en đã biến sa mạc thành ruộng đồng xanh tốt bằng kĩ thuật tưới nhỏ giọt, tiết kiệm nước và đảm bảo cung cấp nước, phân bón thường xuyên cho cây trồng.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442865" y="5819885"/>
            <a:ext cx="9391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2: </a:t>
            </a:r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trang trại thuỷ sản của I-xra-en được lập ra ở đâu?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63988" y="6941773"/>
            <a:ext cx="93705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trang trại thuỷ sản được xây dựng ngay trên sa mạc khô cằn, xen giữa những cánh đồng cà chua, anh đào, ô liu,..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E8EBFEF9-2A6D-432A-A6CC-4587AFFF2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908" y="1215715"/>
            <a:ext cx="10178411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</a:p>
          <a:p>
            <a:pPr algn="ctr" eaLnBrk="1" hangingPunct="1">
              <a:spcBef>
                <a:spcPts val="0"/>
              </a:spcBef>
              <a:defRPr/>
            </a:pP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D578A6-8D1C-4F5B-9BCE-4BF07442B22F}"/>
              </a:ext>
            </a:extLst>
          </p:cNvPr>
          <p:cNvSpPr/>
          <p:nvPr/>
        </p:nvSpPr>
        <p:spPr>
          <a:xfrm>
            <a:off x="601354" y="4017675"/>
            <a:ext cx="537358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Hầu hết diện tích I-xra-en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là sa mạc và núi đá,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khí hậu cực kì khắc nghiệt.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Nhưng người I-xra-en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đã biến sa mạc thành ruộng đồng xanh tốt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 kĩ thuật tưới nhỏ giọt.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4AF75D-B224-46F3-9D39-E8D465009EF4}"/>
              </a:ext>
            </a:extLst>
          </p:cNvPr>
          <p:cNvSpPr/>
          <p:nvPr/>
        </p:nvSpPr>
        <p:spPr>
          <a:xfrm>
            <a:off x="1199129" y="2650867"/>
            <a:ext cx="498059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I-xra-en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úi đá, </a:t>
            </a:r>
            <a:r>
              <a:rPr lang="vi-VN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ước, xen </a:t>
            </a:r>
            <a:r>
              <a:rPr lang="vi-VN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ẫn,...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A4CA2D-1103-426C-8430-1ED10E5D0C18}"/>
              </a:ext>
            </a:extLst>
          </p:cNvPr>
          <p:cNvSpPr txBox="1"/>
          <p:nvPr/>
        </p:nvSpPr>
        <p:spPr>
          <a:xfrm>
            <a:off x="6491704" y="634788"/>
            <a:ext cx="2300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 </a:t>
            </a:r>
            <a:r>
              <a:rPr lang="en-US" sz="2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6233319" y="2668726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6442865" y="2667000"/>
            <a:ext cx="9391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3: </a:t>
            </a:r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Nhờ đâu mà người I-xra-en đã làm nên “phép mầu trên sa mạc”.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63988" y="3697601"/>
            <a:ext cx="93705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Nhờ sự cần cù, trí thông minh, sáng tạo, người I-xra-en đã làm nên “phép mầu trên sa mạc”.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D578A6-8D1C-4F5B-9BCE-4BF07442B22F}"/>
              </a:ext>
            </a:extLst>
          </p:cNvPr>
          <p:cNvSpPr/>
          <p:nvPr/>
        </p:nvSpPr>
        <p:spPr>
          <a:xfrm>
            <a:off x="601354" y="4017675"/>
            <a:ext cx="537358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Hầu hết diện tích I-xra-en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là sa mạc và núi đá,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khí hậu cực kì khắc nghiệt.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Nhưng người I-xra-en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đã biến sa mạc thành ruộng đồng xanh tốt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 kĩ thuật tưới nhỏ giọt.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4AF75D-B224-46F3-9D39-E8D465009EF4}"/>
              </a:ext>
            </a:extLst>
          </p:cNvPr>
          <p:cNvSpPr/>
          <p:nvPr/>
        </p:nvSpPr>
        <p:spPr>
          <a:xfrm>
            <a:off x="1199129" y="2650867"/>
            <a:ext cx="498059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I-xra-en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úi đá, </a:t>
            </a:r>
            <a:r>
              <a:rPr lang="vi-VN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ước, xen </a:t>
            </a:r>
            <a:r>
              <a:rPr lang="vi-VN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ẫn,... 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AFF409-10E1-4A34-9A5C-B4B0E24D52D4}"/>
              </a:ext>
            </a:extLst>
          </p:cNvPr>
          <p:cNvSpPr/>
          <p:nvPr/>
        </p:nvSpPr>
        <p:spPr>
          <a:xfrm>
            <a:off x="1199129" y="875130"/>
            <a:ext cx="81375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endParaRPr lang="vi-VN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00E5DE3-7C19-4271-8F60-04932A0F3DF0}"/>
              </a:ext>
            </a:extLst>
          </p:cNvPr>
          <p:cNvGrpSpPr/>
          <p:nvPr/>
        </p:nvGrpSpPr>
        <p:grpSpPr>
          <a:xfrm>
            <a:off x="6179725" y="4774818"/>
            <a:ext cx="10096909" cy="4013392"/>
            <a:chOff x="6418600" y="3657599"/>
            <a:chExt cx="8892747" cy="4563537"/>
          </a:xfrm>
        </p:grpSpPr>
        <p:pic>
          <p:nvPicPr>
            <p:cNvPr id="35" name="Picture 16" descr="Frame Border Transparent PNG Gold Image​ | Gallery Yopriceville -  High-Quality Images and Transparent… | Clip art frames borders, Frame  border design, Frame clipart">
              <a:extLst>
                <a:ext uri="{FF2B5EF4-FFF2-40B4-BE49-F238E27FC236}">
                  <a16:creationId xmlns:a16="http://schemas.microsoft.com/office/drawing/2014/main" id="{FB5979A4-23F8-418A-9BB0-DD5CD77260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83205" y="1492994"/>
              <a:ext cx="4563537" cy="8892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2C0710D-EA4D-4B61-833C-05D43865AC2A}"/>
                </a:ext>
              </a:extLst>
            </p:cNvPr>
            <p:cNvSpPr/>
            <p:nvPr/>
          </p:nvSpPr>
          <p:spPr>
            <a:xfrm>
              <a:off x="7126005" y="4051719"/>
              <a:ext cx="7338910" cy="3604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3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vi-VN" sz="32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Nội dung:   Trí thông minh và sự sáng tạo đã giúp người I-xra-en chiến thắng thiên nhiên khắc nghiệt, tạo nên những cánh đồng xanh tốt, những trang trại thuỷ sản trù phú trên sa mạc khô cằn, đưa I-xra-en trở thành một nước giàu mạnh</a:t>
              </a:r>
              <a:r>
                <a:rPr lang="vi-VN" sz="3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8501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507226" y="2699619"/>
            <a:ext cx="140791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Tìm trong bài đọc 2 câu có sử dụng từ bằng.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251653-1E8E-444D-B817-72F0CFE31167}"/>
              </a:ext>
            </a:extLst>
          </p:cNvPr>
          <p:cNvSpPr/>
          <p:nvPr/>
        </p:nvSpPr>
        <p:spPr>
          <a:xfrm>
            <a:off x="9281319" y="307790"/>
            <a:ext cx="813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>
                <a:solidFill>
                  <a:srgbClr val="000000"/>
                </a:solidFill>
                <a:latin typeface="OpenSans"/>
              </a:rPr>
              <a:t/>
            </a:r>
            <a:br>
              <a:rPr lang="vi-VN">
                <a:solidFill>
                  <a:srgbClr val="000000"/>
                </a:solidFill>
                <a:latin typeface="OpenSans"/>
              </a:rPr>
            </a:br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C211A3-E9A8-4D17-B4F4-0B57E2D6D74D}"/>
              </a:ext>
            </a:extLst>
          </p:cNvPr>
          <p:cNvSpPr/>
          <p:nvPr/>
        </p:nvSpPr>
        <p:spPr>
          <a:xfrm>
            <a:off x="1713919" y="5943600"/>
            <a:ext cx="129378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I-xra-en phát triển không chỉ </a:t>
            </a:r>
            <a:r>
              <a:rPr lang="vi-VN" sz="4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sự cần cù mà chủ yếu bằng trí óc sáng tạo.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53CA34-01CF-43E2-AB97-F52B52531E0F}"/>
              </a:ext>
            </a:extLst>
          </p:cNvPr>
          <p:cNvSpPr/>
          <p:nvPr/>
        </p:nvSpPr>
        <p:spPr>
          <a:xfrm>
            <a:off x="1677513" y="3619393"/>
            <a:ext cx="13030200" cy="1917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 người I-xra-en đã biến sa mạc thành ruộng đồng xanh tốt </a:t>
            </a:r>
            <a:r>
              <a:rPr lang="vi-VN" sz="4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kĩ thuật tưới nhỏ giọt.</a:t>
            </a:r>
            <a:endParaRPr lang="vi-VN" sz="2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94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356519" y="1387086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D608D7E-997B-4320-8A76-13B2B1CDE2AB}"/>
              </a:ext>
            </a:extLst>
          </p:cNvPr>
          <p:cNvSpPr/>
          <p:nvPr/>
        </p:nvSpPr>
        <p:spPr>
          <a:xfrm>
            <a:off x="1356519" y="2064194"/>
            <a:ext cx="1470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các từ ngữ chỉ những sự vật thể hiện đặc điểm của nông thôn mới:</a:t>
            </a:r>
          </a:p>
        </p:txBody>
      </p:sp>
      <p:pic>
        <p:nvPicPr>
          <p:cNvPr id="2050" name="Picture 2" descr="https://img.loigiaihay.com/picture/2022/0613/1210.png">
            <a:extLst>
              <a:ext uri="{FF2B5EF4-FFF2-40B4-BE49-F238E27FC236}">
                <a16:creationId xmlns:a16="http://schemas.microsoft.com/office/drawing/2014/main" id="{9F9892FB-C937-46DE-B8C7-9502B73FA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9" y="2729813"/>
            <a:ext cx="15059934" cy="595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D4B3D0E-16A2-4FD3-906B-8E3854BDA76E}"/>
              </a:ext>
            </a:extLst>
          </p:cNvPr>
          <p:cNvSpPr/>
          <p:nvPr/>
        </p:nvSpPr>
        <p:spPr>
          <a:xfrm rot="17912401">
            <a:off x="8509696" y="4071005"/>
            <a:ext cx="1051398" cy="1854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5239791-5A17-4F8D-B3A4-18920A81F27D}"/>
              </a:ext>
            </a:extLst>
          </p:cNvPr>
          <p:cNvSpPr/>
          <p:nvPr/>
        </p:nvSpPr>
        <p:spPr>
          <a:xfrm rot="19792084">
            <a:off x="10113434" y="4637716"/>
            <a:ext cx="1840969" cy="1501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D667669B-F853-44C5-967F-CF8950951EC5}"/>
              </a:ext>
            </a:extLst>
          </p:cNvPr>
          <p:cNvSpPr/>
          <p:nvPr/>
        </p:nvSpPr>
        <p:spPr>
          <a:xfrm rot="1861965">
            <a:off x="10119781" y="6465828"/>
            <a:ext cx="1840969" cy="1501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7C72EE9-FBF9-4886-B58F-997B7CBCB800}"/>
              </a:ext>
            </a:extLst>
          </p:cNvPr>
          <p:cNvSpPr/>
          <p:nvPr/>
        </p:nvSpPr>
        <p:spPr>
          <a:xfrm rot="4136693" flipV="1">
            <a:off x="8716529" y="7135963"/>
            <a:ext cx="1190714" cy="1842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31F295D2-C24F-49F0-A0C4-09CDF90A6445}"/>
              </a:ext>
            </a:extLst>
          </p:cNvPr>
          <p:cNvSpPr/>
          <p:nvPr/>
        </p:nvSpPr>
        <p:spPr>
          <a:xfrm rot="6917128" flipV="1">
            <a:off x="5993539" y="7093248"/>
            <a:ext cx="1266865" cy="2132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0E0EED25-B5C2-4351-94C1-653C27F72F2E}"/>
              </a:ext>
            </a:extLst>
          </p:cNvPr>
          <p:cNvSpPr/>
          <p:nvPr/>
        </p:nvSpPr>
        <p:spPr>
          <a:xfrm rot="8922848" flipV="1">
            <a:off x="3784826" y="6372991"/>
            <a:ext cx="2201321" cy="2347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C98AA1-777A-4990-9414-B44277717C57}"/>
              </a:ext>
            </a:extLst>
          </p:cNvPr>
          <p:cNvSpPr/>
          <p:nvPr/>
        </p:nvSpPr>
        <p:spPr>
          <a:xfrm>
            <a:off x="3718720" y="2819400"/>
            <a:ext cx="4038600" cy="10122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CA0FF2-9F5D-492D-9284-A9AEBD12B73B}"/>
              </a:ext>
            </a:extLst>
          </p:cNvPr>
          <p:cNvSpPr/>
          <p:nvPr/>
        </p:nvSpPr>
        <p:spPr>
          <a:xfrm>
            <a:off x="737323" y="3691339"/>
            <a:ext cx="3873409" cy="10122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C14CD12-EE43-4840-BF6E-F3C9F81925E3}"/>
              </a:ext>
            </a:extLst>
          </p:cNvPr>
          <p:cNvSpPr/>
          <p:nvPr/>
        </p:nvSpPr>
        <p:spPr>
          <a:xfrm>
            <a:off x="793380" y="5069389"/>
            <a:ext cx="3873409" cy="10122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DC62E94-2D21-4CF2-BFF4-65F5DB1D63D1}"/>
              </a:ext>
            </a:extLst>
          </p:cNvPr>
          <p:cNvSpPr/>
          <p:nvPr/>
        </p:nvSpPr>
        <p:spPr>
          <a:xfrm>
            <a:off x="11910125" y="5082773"/>
            <a:ext cx="3873409" cy="10122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1121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10" grpId="0" animBg="1"/>
      <p:bldP spid="27" grpId="0" animBg="1"/>
      <p:bldP spid="28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10415</TotalTime>
  <Words>640</Words>
  <Application>Microsoft Office PowerPoint</Application>
  <PresentationFormat>Custom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OpenSans</vt:lpstr>
      <vt:lpstr>OpenSansBold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 User</cp:lastModifiedBy>
  <cp:revision>1341</cp:revision>
  <dcterms:created xsi:type="dcterms:W3CDTF">2008-09-09T22:52:10Z</dcterms:created>
  <dcterms:modified xsi:type="dcterms:W3CDTF">2026-01-30T14:15:35Z</dcterms:modified>
</cp:coreProperties>
</file>