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sldIdLst>
    <p:sldId id="281" r:id="rId2"/>
    <p:sldId id="257" r:id="rId3"/>
    <p:sldId id="260" r:id="rId4"/>
    <p:sldId id="263" r:id="rId5"/>
    <p:sldId id="279" r:id="rId6"/>
    <p:sldId id="28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73" r:id="rId16"/>
    <p:sldId id="274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D189A0-0CDE-4AC9-B37F-B0CF595B5FD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3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5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58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64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0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4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1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2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9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AD189A0-0CDE-4AC9-B37F-B0CF595B5FD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8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nt"/>
          <p:cNvSpPr>
            <a:spLocks noEditPoints="1"/>
          </p:cNvSpPr>
          <p:nvPr/>
        </p:nvSpPr>
        <p:spPr>
          <a:xfrm rot="10800000">
            <a:off x="3860800" y="6477000"/>
            <a:ext cx="7518400" cy="76200"/>
          </a:xfrm>
          <a:custGeom>
            <a:avLst/>
            <a:gdLst>
              <a:gd name="txL" fmla="*/ 7100 w 21600"/>
              <a:gd name="txT" fmla="*/ 10092 h 21600"/>
              <a:gd name="txR" fmla="*/ 14545 w 21600"/>
              <a:gd name="txB" fmla="*/ 13573 h 21600"/>
            </a:gdLst>
            <a:ahLst/>
            <a:cxnLst>
              <a:cxn ang="0">
                <a:pos x="0" y="0"/>
              </a:cxn>
              <a:cxn ang="0">
                <a:pos x="10800" y="0"/>
              </a:cxn>
              <a:cxn ang="0">
                <a:pos x="21600" y="0"/>
              </a:cxn>
              <a:cxn ang="0">
                <a:pos x="21600" y="10800"/>
              </a:cxn>
              <a:cxn ang="0">
                <a:pos x="21600" y="21600"/>
              </a:cxn>
              <a:cxn ang="0">
                <a:pos x="10800" y="21600"/>
              </a:cxn>
              <a:cxn ang="0">
                <a:pos x="0" y="21600"/>
              </a:cxn>
              <a:cxn ang="0">
                <a:pos x="0" y="10800"/>
              </a:cxn>
            </a:cxnLst>
            <a:rect l="txL" t="txT" r="txR" b="txB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5604" name="Picture 25603" descr="pretty_flower_purple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4973707"/>
            <a:ext cx="2519363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25604" descr="pretty_flower_red_h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8" y="5075238"/>
            <a:ext cx="2239962" cy="171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25605" descr="pretty_flower_yellow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88" y="4648200"/>
            <a:ext cx="2144712" cy="163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25606" descr="pretty_flower_orange_h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33950"/>
            <a:ext cx="2519363" cy="192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8" name="WordArt 4"/>
          <p:cNvSpPr>
            <a:spLocks noTextEdit="1"/>
          </p:cNvSpPr>
          <p:nvPr/>
        </p:nvSpPr>
        <p:spPr>
          <a:xfrm>
            <a:off x="1930400" y="848139"/>
            <a:ext cx="7912100" cy="3723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endParaRPr lang="en-US" sz="2800" b="1" dirty="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 : TỰ GIÁC HỌC TẬP</a:t>
            </a:r>
          </a:p>
          <a:p>
            <a:pPr algn="ctr"/>
            <a:r>
              <a:rPr lang="en-US" sz="2800" b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 </a:t>
            </a:r>
            <a:r>
              <a:rPr lang="en-US" sz="2800" b="1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Trần Thị Huyền</a:t>
            </a:r>
            <a:endParaRPr lang="en-US" sz="2800" b="1" dirty="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1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</a:t>
            </a:r>
            <a:r>
              <a:rPr lang="en-US" sz="6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6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6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6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6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6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738E7-8062-4F61-BA27-6670B98C5310}"/>
              </a:ext>
            </a:extLst>
          </p:cNvPr>
          <p:cNvSpPr txBox="1"/>
          <p:nvPr/>
        </p:nvSpPr>
        <p:spPr>
          <a:xfrm>
            <a:off x="399245" y="1834175"/>
            <a:ext cx="1179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tự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5283"/>
            <a:ext cx="12197113" cy="7358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5" y="125391"/>
            <a:ext cx="3069408" cy="100402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7" y="1968897"/>
            <a:ext cx="5061397" cy="375968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26" y="2038842"/>
            <a:ext cx="5100037" cy="365021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1BCA4E74-F013-16AD-1090-6768A660C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2226" y="801720"/>
            <a:ext cx="9869557" cy="924835"/>
          </a:xfrm>
        </p:spPr>
        <p:txBody>
          <a:bodyPr>
            <a:noAutofit/>
          </a:bodyPr>
          <a:lstStyle/>
          <a:p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giác</a:t>
            </a:r>
            <a:r>
              <a:rPr lang="en-US" sz="3200" b="1" dirty="0"/>
              <a:t>,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chưa</a:t>
            </a:r>
            <a:r>
              <a:rPr lang="en-US" sz="3200" b="1" dirty="0"/>
              <a:t>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giác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? </a:t>
            </a:r>
          </a:p>
          <a:p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05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-140015" y="-6181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54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77" y="1288632"/>
            <a:ext cx="3371447" cy="234366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6" y="4105268"/>
            <a:ext cx="3527681" cy="229553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75" y="4105267"/>
            <a:ext cx="3660907" cy="229553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" y="-61810"/>
            <a:ext cx="12197113" cy="77971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7" y="315801"/>
            <a:ext cx="1991667" cy="11156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64" y="1288632"/>
            <a:ext cx="3541690" cy="2932007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24" name="Google Shape;6118;p55">
            <a:extLst>
              <a:ext uri="{FF2B5EF4-FFF2-40B4-BE49-F238E27FC236}">
                <a16:creationId xmlns:a16="http://schemas.microsoft.com/office/drawing/2014/main" id="{D847DFB1-DC49-4EF3-890D-0747633601D2}"/>
              </a:ext>
            </a:extLst>
          </p:cNvPr>
          <p:cNvGrpSpPr/>
          <p:nvPr/>
        </p:nvGrpSpPr>
        <p:grpSpPr>
          <a:xfrm>
            <a:off x="5807555" y="3505875"/>
            <a:ext cx="1560490" cy="1381770"/>
            <a:chOff x="1359398" y="3682272"/>
            <a:chExt cx="395295" cy="371966"/>
          </a:xfrm>
        </p:grpSpPr>
        <p:sp>
          <p:nvSpPr>
            <p:cNvPr id="25" name="Google Shape;6119;p55">
              <a:extLst>
                <a:ext uri="{FF2B5EF4-FFF2-40B4-BE49-F238E27FC236}">
                  <a16:creationId xmlns:a16="http://schemas.microsoft.com/office/drawing/2014/main" id="{EB7CFE23-FD7D-4E59-9166-DA3D82CB7A94}"/>
                </a:ext>
              </a:extLst>
            </p:cNvPr>
            <p:cNvSpPr/>
            <p:nvPr/>
          </p:nvSpPr>
          <p:spPr>
            <a:xfrm>
              <a:off x="1382911" y="3682272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6" name="Google Shape;6120;p55">
              <a:extLst>
                <a:ext uri="{FF2B5EF4-FFF2-40B4-BE49-F238E27FC236}">
                  <a16:creationId xmlns:a16="http://schemas.microsoft.com/office/drawing/2014/main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7" name="Google Shape;6121;p55">
              <a:extLst>
                <a:ext uri="{FF2B5EF4-FFF2-40B4-BE49-F238E27FC236}">
                  <a16:creationId xmlns:a16="http://schemas.microsoft.com/office/drawing/2014/main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8" name="Google Shape;6122;p55">
              <a:extLst>
                <a:ext uri="{FF2B5EF4-FFF2-40B4-BE49-F238E27FC236}">
                  <a16:creationId xmlns:a16="http://schemas.microsoft.com/office/drawing/2014/main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9" name="Google Shape;6123;p55">
              <a:extLst>
                <a:ext uri="{FF2B5EF4-FFF2-40B4-BE49-F238E27FC236}">
                  <a16:creationId xmlns:a16="http://schemas.microsoft.com/office/drawing/2014/main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0" name="Google Shape;6124;p55">
              <a:extLst>
                <a:ext uri="{FF2B5EF4-FFF2-40B4-BE49-F238E27FC236}">
                  <a16:creationId xmlns:a16="http://schemas.microsoft.com/office/drawing/2014/main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1" name="Google Shape;6125;p55">
              <a:extLst>
                <a:ext uri="{FF2B5EF4-FFF2-40B4-BE49-F238E27FC236}">
                  <a16:creationId xmlns:a16="http://schemas.microsoft.com/office/drawing/2014/main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42" y="1288632"/>
            <a:ext cx="3513097" cy="273539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93" y="4368176"/>
            <a:ext cx="3713589" cy="290400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61" y="4457122"/>
            <a:ext cx="3625063" cy="281506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A3CCA8-21A2-F728-CD2F-FA8C2B1B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521" y="123806"/>
            <a:ext cx="5064484" cy="1499616"/>
          </a:xfrm>
        </p:spPr>
        <p:txBody>
          <a:bodyPr/>
          <a:lstStyle/>
          <a:p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    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54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13" cy="73588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727">
            <a:off x="272177" y="784139"/>
            <a:ext cx="3069408" cy="100402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1" y="2202310"/>
            <a:ext cx="4637665" cy="418545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427" y="2182110"/>
            <a:ext cx="4443212" cy="4110680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22" name="Google Shape;6126;p55">
            <a:extLst>
              <a:ext uri="{FF2B5EF4-FFF2-40B4-BE49-F238E27FC236}">
                <a16:creationId xmlns:a16="http://schemas.microsoft.com/office/drawing/2014/main" id="{F1BED459-CA8A-4AFC-8B9B-21C9F35162FF}"/>
              </a:ext>
            </a:extLst>
          </p:cNvPr>
          <p:cNvGrpSpPr/>
          <p:nvPr/>
        </p:nvGrpSpPr>
        <p:grpSpPr>
          <a:xfrm>
            <a:off x="5474355" y="3142366"/>
            <a:ext cx="1515211" cy="1661454"/>
            <a:chOff x="1908099" y="3682272"/>
            <a:chExt cx="395296" cy="371966"/>
          </a:xfrm>
        </p:grpSpPr>
        <p:sp>
          <p:nvSpPr>
            <p:cNvPr id="23" name="Google Shape;6127;p55">
              <a:extLst>
                <a:ext uri="{FF2B5EF4-FFF2-40B4-BE49-F238E27FC236}">
                  <a16:creationId xmlns:a16="http://schemas.microsoft.com/office/drawing/2014/main" id="{E14809C7-25D4-4354-AB26-7933984F1ED8}"/>
                </a:ext>
              </a:extLst>
            </p:cNvPr>
            <p:cNvSpPr/>
            <p:nvPr/>
          </p:nvSpPr>
          <p:spPr>
            <a:xfrm>
              <a:off x="1931613" y="3682272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 dirty="0"/>
            </a:p>
          </p:txBody>
        </p:sp>
        <p:sp>
          <p:nvSpPr>
            <p:cNvPr id="24" name="Google Shape;6128;p55">
              <a:extLst>
                <a:ext uri="{FF2B5EF4-FFF2-40B4-BE49-F238E27FC236}">
                  <a16:creationId xmlns:a16="http://schemas.microsoft.com/office/drawing/2014/main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5" name="Google Shape;6129;p55">
              <a:extLst>
                <a:ext uri="{FF2B5EF4-FFF2-40B4-BE49-F238E27FC236}">
                  <a16:creationId xmlns:a16="http://schemas.microsoft.com/office/drawing/2014/main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6" name="Google Shape;6130;p55">
              <a:extLst>
                <a:ext uri="{FF2B5EF4-FFF2-40B4-BE49-F238E27FC236}">
                  <a16:creationId xmlns:a16="http://schemas.microsoft.com/office/drawing/2014/main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7" name="Google Shape;6131;p55">
              <a:extLst>
                <a:ext uri="{FF2B5EF4-FFF2-40B4-BE49-F238E27FC236}">
                  <a16:creationId xmlns:a16="http://schemas.microsoft.com/office/drawing/2014/main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8" name="Google Shape;6132;p55">
              <a:extLst>
                <a:ext uri="{FF2B5EF4-FFF2-40B4-BE49-F238E27FC236}">
                  <a16:creationId xmlns:a16="http://schemas.microsoft.com/office/drawing/2014/main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9" name="Google Shape;6133;p55">
              <a:extLst>
                <a:ext uri="{FF2B5EF4-FFF2-40B4-BE49-F238E27FC236}">
                  <a16:creationId xmlns:a16="http://schemas.microsoft.com/office/drawing/2014/main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33A9A7-133A-E1A3-4ABA-07D9C7846E70}"/>
              </a:ext>
            </a:extLst>
          </p:cNvPr>
          <p:cNvSpPr txBox="1">
            <a:spLocks/>
          </p:cNvSpPr>
          <p:nvPr/>
        </p:nvSpPr>
        <p:spPr>
          <a:xfrm>
            <a:off x="3403315" y="439522"/>
            <a:ext cx="6114696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8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019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  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54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r>
              <a:rPr lang="en-GB" sz="36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tự</a:t>
            </a:r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36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chia </a:t>
            </a:r>
            <a:r>
              <a:rPr lang="en-GB" sz="36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endParaRPr lang="en-US" sz="36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9" y="1"/>
            <a:ext cx="12480088" cy="8049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2503983"/>
            <a:ext cx="11449318" cy="43540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22399" y="1310493"/>
            <a:ext cx="934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Em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đã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tự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giác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học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tập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chưa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?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Hãy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chia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sẻ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với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các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bạn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.</a:t>
            </a:r>
            <a:endParaRPr lang="en-US" sz="2800" b="1" spc="80" dirty="0">
              <a:latin typeface="Gadugi" panose="020B0502040204020203" pitchFamily="34" charset="0"/>
              <a:ea typeface="Gadugi" panose="020B0502040204020203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1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-1017432" y="-1481071"/>
            <a:ext cx="12840237" cy="8894743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</a:t>
            </a:r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pPr algn="ctr"/>
            <a:endParaRPr lang="en-US" sz="8000" b="1" spc="80" dirty="0">
              <a:solidFill>
                <a:srgbClr val="FF0000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pPr algn="ctr"/>
            <a:r>
              <a:rPr lang="en-US" sz="6600" b="1" spc="80" dirty="0" err="1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Chúc</a:t>
            </a:r>
            <a:r>
              <a:rPr lang="en-US" sz="6600" b="1" spc="80" dirty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600" b="1" spc="80" dirty="0" err="1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các</a:t>
            </a:r>
            <a:r>
              <a:rPr lang="en-US" sz="6600" b="1" spc="80" dirty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600" b="1" spc="80" dirty="0" err="1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em</a:t>
            </a:r>
            <a:r>
              <a:rPr lang="en-US" sz="6600" b="1" spc="80" dirty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600" b="1" spc="80" dirty="0" err="1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tự</a:t>
            </a:r>
            <a:r>
              <a:rPr lang="en-US" sz="6600" b="1" spc="80" dirty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 tin, </a:t>
            </a:r>
          </a:p>
          <a:p>
            <a:pPr algn="ctr"/>
            <a:r>
              <a:rPr lang="en-US" sz="6600" b="1" spc="80" dirty="0" err="1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chăm</a:t>
            </a:r>
            <a:r>
              <a:rPr lang="en-US" sz="6600" b="1" spc="80" dirty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600" b="1" spc="80" dirty="0" err="1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ngoan</a:t>
            </a:r>
            <a:r>
              <a:rPr lang="en-US" sz="6600" b="1" spc="80" dirty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, </a:t>
            </a:r>
            <a:r>
              <a:rPr lang="en-US" sz="6600" b="1" spc="80" dirty="0" err="1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6600" b="1" spc="80" dirty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600" b="1" spc="80" dirty="0" err="1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giỏi</a:t>
            </a:r>
            <a:endParaRPr lang="en-US" sz="6600" b="1" spc="80" dirty="0">
              <a:solidFill>
                <a:srgbClr val="FF0000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" y="-457200"/>
            <a:ext cx="12197113" cy="8192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83" y="1716365"/>
            <a:ext cx="6650866" cy="42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0788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</a:t>
            </a:r>
            <a:r>
              <a:rPr lang="en-US" sz="54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 17:Tự giác học tập</a:t>
            </a: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r>
              <a:rPr lang="en-GB" sz="4000" b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          </a:t>
            </a:r>
            <a:r>
              <a:rPr lang="en-GB" sz="4000" b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 hãy đưa ra lời khuyên cho bạn</a:t>
            </a:r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211" y="-139975"/>
            <a:ext cx="12961210" cy="7544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46" y="406545"/>
            <a:ext cx="2751745" cy="1017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01052E-ADA7-44AF-BE24-1B48336D23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8" b="9434"/>
          <a:stretch/>
        </p:blipFill>
        <p:spPr>
          <a:xfrm>
            <a:off x="463549" y="2342770"/>
            <a:ext cx="11264900" cy="48496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91999" y="822114"/>
            <a:ext cx="6579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>
                <a:latin typeface="Franklin Gothic Demi" panose="020B0703020102020204" pitchFamily="34" charset="0"/>
                <a:cs typeface="Lato" panose="020F0502020204030203" pitchFamily="34" charset="0"/>
              </a:rPr>
              <a:t>Em</a:t>
            </a:r>
            <a:r>
              <a:rPr lang="en-GB" sz="2800" b="1" dirty="0">
                <a:latin typeface="Franklin Gothic Demi" panose="020B070302010202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Franklin Gothic Demi" panose="020B0703020102020204" pitchFamily="34" charset="0"/>
                <a:cs typeface="Lato" panose="020F0502020204030203" pitchFamily="34" charset="0"/>
              </a:rPr>
              <a:t>hãy</a:t>
            </a:r>
            <a:r>
              <a:rPr lang="en-GB" sz="2800" b="1" dirty="0">
                <a:latin typeface="Franklin Gothic Demi" panose="020B070302010202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Franklin Gothic Demi" panose="020B0703020102020204" pitchFamily="34" charset="0"/>
                <a:cs typeface="Lato" panose="020F0502020204030203" pitchFamily="34" charset="0"/>
              </a:rPr>
              <a:t>đưa</a:t>
            </a:r>
            <a:r>
              <a:rPr lang="en-GB" sz="2800" b="1" dirty="0">
                <a:latin typeface="Franklin Gothic Demi" panose="020B070302010202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Franklin Gothic Demi" panose="020B0703020102020204" pitchFamily="34" charset="0"/>
                <a:cs typeface="Lato" panose="020F0502020204030203" pitchFamily="34" charset="0"/>
              </a:rPr>
              <a:t>ra</a:t>
            </a:r>
            <a:r>
              <a:rPr lang="en-GB" sz="2800" b="1" dirty="0">
                <a:latin typeface="Franklin Gothic Demi" panose="020B070302010202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Franklin Gothic Demi" panose="020B0703020102020204" pitchFamily="34" charset="0"/>
                <a:cs typeface="Lato" panose="020F0502020204030203" pitchFamily="34" charset="0"/>
              </a:rPr>
              <a:t>lời</a:t>
            </a:r>
            <a:r>
              <a:rPr lang="en-GB" sz="2800" b="1" dirty="0">
                <a:latin typeface="Franklin Gothic Demi" panose="020B070302010202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Franklin Gothic Demi" panose="020B0703020102020204" pitchFamily="34" charset="0"/>
                <a:cs typeface="Lato" panose="020F0502020204030203" pitchFamily="34" charset="0"/>
              </a:rPr>
              <a:t>khuyên</a:t>
            </a:r>
            <a:r>
              <a:rPr lang="en-GB" sz="2800" b="1" dirty="0">
                <a:latin typeface="Franklin Gothic Demi" panose="020B070302010202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Franklin Gothic Demi" panose="020B0703020102020204" pitchFamily="34" charset="0"/>
                <a:cs typeface="Lato" panose="020F0502020204030203" pitchFamily="34" charset="0"/>
              </a:rPr>
              <a:t>cho</a:t>
            </a:r>
            <a:r>
              <a:rPr lang="en-GB" sz="2800" b="1" dirty="0">
                <a:latin typeface="Franklin Gothic Demi" panose="020B070302010202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Franklin Gothic Demi" panose="020B0703020102020204" pitchFamily="34" charset="0"/>
                <a:cs typeface="Lato" panose="020F0502020204030203" pitchFamily="34" charset="0"/>
              </a:rPr>
              <a:t>bạn</a:t>
            </a:r>
            <a:r>
              <a:rPr lang="en-GB" sz="2800" b="1" dirty="0">
                <a:latin typeface="Franklin Gothic Demi" panose="020B0703020102020204" pitchFamily="34" charset="0"/>
                <a:cs typeface="Lato" panose="020F0502020204030203" pitchFamily="34" charset="0"/>
              </a:rPr>
              <a:t>.</a:t>
            </a:r>
            <a:endParaRPr lang="en-US" sz="2800" b="1" spc="80" dirty="0">
              <a:latin typeface="Franklin Gothic Demi" panose="020B0703020102020204" pitchFamily="34" charset="0"/>
              <a:cs typeface="iCiel Cucho" pitchFamily="50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841499" y="1711764"/>
            <a:ext cx="2965049" cy="1430955"/>
          </a:xfrm>
          <a:prstGeom prst="wedgeEllipseCallout">
            <a:avLst>
              <a:gd name="adj1" fmla="val 42809"/>
              <a:gd name="adj2" fmla="val 665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259" y="1943539"/>
            <a:ext cx="6579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Mình</a:t>
            </a:r>
            <a:r>
              <a:rPr lang="en-GB" sz="20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thích</a:t>
            </a:r>
            <a:r>
              <a:rPr lang="en-GB" sz="20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đọc</a:t>
            </a:r>
            <a:r>
              <a:rPr lang="en-GB" sz="20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GB" sz="20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truyện</a:t>
            </a:r>
            <a:r>
              <a:rPr lang="en-GB" sz="20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hơn</a:t>
            </a:r>
            <a:r>
              <a:rPr lang="en-GB" sz="20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!</a:t>
            </a:r>
            <a:endParaRPr lang="en-US" sz="2000" b="1" spc="80" dirty="0">
              <a:latin typeface="Gadugi" panose="020B0502040204020203" pitchFamily="34" charset="0"/>
              <a:ea typeface="Gadugi" panose="020B0502040204020203" pitchFamily="34" charset="0"/>
              <a:cs typeface="iCiel Cucho" pitchFamily="50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724900" y="1467477"/>
            <a:ext cx="3237481" cy="1430955"/>
          </a:xfrm>
          <a:prstGeom prst="wedgeEllipseCallout">
            <a:avLst>
              <a:gd name="adj1" fmla="val -58009"/>
              <a:gd name="adj2" fmla="val 2042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Gadugi" panose="020B0502040204020203" pitchFamily="34" charset="0"/>
                <a:ea typeface="Gadugi" panose="020B0502040204020203" pitchFamily="34" charset="0"/>
              </a:rPr>
              <a:t>Bạn</a:t>
            </a:r>
            <a:r>
              <a:rPr lang="en-US" sz="2000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2000" b="1" dirty="0" err="1">
                <a:latin typeface="Gadugi" panose="020B0502040204020203" pitchFamily="34" charset="0"/>
                <a:ea typeface="Gadugi" panose="020B0502040204020203" pitchFamily="34" charset="0"/>
              </a:rPr>
              <a:t>không</a:t>
            </a:r>
            <a:r>
              <a:rPr lang="en-US" sz="2000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2000" b="1" dirty="0" err="1">
                <a:latin typeface="Gadugi" panose="020B0502040204020203" pitchFamily="34" charset="0"/>
                <a:ea typeface="Gadugi" panose="020B0502040204020203" pitchFamily="34" charset="0"/>
              </a:rPr>
              <a:t>ra</a:t>
            </a:r>
            <a:r>
              <a:rPr lang="en-US" sz="2000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2000" b="1" dirty="0" err="1">
                <a:latin typeface="Gadugi" panose="020B0502040204020203" pitchFamily="34" charset="0"/>
                <a:ea typeface="Gadugi" panose="020B0502040204020203" pitchFamily="34" charset="0"/>
              </a:rPr>
              <a:t>tập</a:t>
            </a:r>
            <a:r>
              <a:rPr lang="en-US" sz="2000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2000" b="1" dirty="0" err="1">
                <a:latin typeface="Gadugi" panose="020B0502040204020203" pitchFamily="34" charset="0"/>
                <a:ea typeface="Gadugi" panose="020B0502040204020203" pitchFamily="34" charset="0"/>
              </a:rPr>
              <a:t>thể</a:t>
            </a:r>
            <a:r>
              <a:rPr lang="en-US" sz="2000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2000" b="1" dirty="0" err="1">
                <a:latin typeface="Gadugi" panose="020B0502040204020203" pitchFamily="34" charset="0"/>
                <a:ea typeface="Gadugi" panose="020B0502040204020203" pitchFamily="34" charset="0"/>
              </a:rPr>
              <a:t>dục</a:t>
            </a:r>
            <a:r>
              <a:rPr lang="en-US" sz="2000" b="1" dirty="0">
                <a:latin typeface="Gadugi" panose="020B0502040204020203" pitchFamily="34" charset="0"/>
                <a:ea typeface="Gadugi" panose="020B0502040204020203" pitchFamily="34" charset="0"/>
              </a:rPr>
              <a:t> à?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BC487B-E631-3AB4-3112-473F8D7CF014}"/>
              </a:ext>
            </a:extLst>
          </p:cNvPr>
          <p:cNvSpPr/>
          <p:nvPr/>
        </p:nvSpPr>
        <p:spPr>
          <a:xfrm>
            <a:off x="2470693" y="182875"/>
            <a:ext cx="92577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Lan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ơi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,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cất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truyện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đi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,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ra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học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thể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dục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cùng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cả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lớp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!</a:t>
            </a:r>
          </a:p>
          <a:p>
            <a:r>
              <a:rPr lang="en-GB" sz="2800" b="1" spc="80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Lan </a:t>
            </a:r>
            <a:r>
              <a:rPr lang="en-GB" sz="2800" b="1" spc="80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ơi</a:t>
            </a:r>
            <a:r>
              <a:rPr lang="en-GB" sz="2800" b="1" spc="80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, </a:t>
            </a:r>
            <a:r>
              <a:rPr lang="en-GB" sz="2800" b="1" spc="80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không</a:t>
            </a:r>
            <a:r>
              <a:rPr lang="en-GB" sz="2800" b="1" spc="80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spc="80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nên</a:t>
            </a:r>
            <a:r>
              <a:rPr lang="en-GB" sz="2800" b="1" spc="80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spc="80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trốn</a:t>
            </a:r>
            <a:r>
              <a:rPr lang="en-GB" sz="2800" b="1" spc="80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spc="80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giờ</a:t>
            </a:r>
            <a:r>
              <a:rPr lang="en-GB" sz="2800" b="1" spc="80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spc="80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thể</a:t>
            </a:r>
            <a:r>
              <a:rPr lang="en-GB" sz="2800" b="1" spc="80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spc="80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dục</a:t>
            </a:r>
            <a:r>
              <a:rPr lang="en-GB" sz="2800" b="1" spc="80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spc="80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như</a:t>
            </a:r>
            <a:r>
              <a:rPr lang="en-GB" sz="2800" b="1" spc="80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 </a:t>
            </a:r>
            <a:r>
              <a:rPr lang="en-GB" sz="2800" b="1" spc="80" dirty="0" err="1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vậy</a:t>
            </a:r>
            <a:r>
              <a:rPr lang="en-GB" sz="2800" b="1" spc="80" dirty="0">
                <a:latin typeface="Gadugi" panose="020B0502040204020203" pitchFamily="34" charset="0"/>
                <a:ea typeface="Gadugi" panose="020B0502040204020203" pitchFamily="34" charset="0"/>
                <a:cs typeface="Lato" panose="020F0502020204030203" pitchFamily="34" charset="0"/>
              </a:rPr>
              <a:t>?</a:t>
            </a:r>
            <a:endParaRPr lang="en-US" sz="2800" b="1" spc="80" dirty="0">
              <a:latin typeface="Gadugi" panose="020B0502040204020203" pitchFamily="34" charset="0"/>
              <a:ea typeface="Gadugi" panose="020B0502040204020203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1" y="0"/>
            <a:ext cx="12544022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54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5" y="165101"/>
            <a:ext cx="12197113" cy="8178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99031" y="752058"/>
            <a:ext cx="3168352" cy="62977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7384" y="2641627"/>
            <a:ext cx="910318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rgbClr val="00B0F0"/>
                </a:solidFill>
                <a:latin typeface="iCiel Cadena" panose="02000503000000020004" pitchFamily="2" charset="77"/>
                <a:cs typeface="iCiel Cucho Bold" pitchFamily="50" charset="0"/>
              </a:rPr>
              <a:t>               </a:t>
            </a:r>
          </a:p>
          <a:p>
            <a:r>
              <a:rPr lang="en-US" sz="2900" dirty="0">
                <a:solidFill>
                  <a:srgbClr val="00B0F0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b="1" dirty="0" err="1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Em</a:t>
            </a:r>
            <a:r>
              <a:rPr lang="en-US" sz="2800" b="1" dirty="0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 </a:t>
            </a:r>
            <a:r>
              <a:rPr lang="en-US" sz="2800" b="1" dirty="0" err="1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rèn</a:t>
            </a:r>
            <a:r>
              <a:rPr lang="en-US" sz="2800" b="1" dirty="0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 </a:t>
            </a:r>
            <a:r>
              <a:rPr lang="en-US" sz="2800" b="1" dirty="0" err="1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thói</a:t>
            </a:r>
            <a:r>
              <a:rPr lang="en-US" sz="2800" b="1" dirty="0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 </a:t>
            </a:r>
            <a:r>
              <a:rPr lang="en-US" sz="2800" b="1" dirty="0" err="1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quen</a:t>
            </a:r>
            <a:r>
              <a:rPr lang="en-US" sz="2800" b="1" dirty="0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 </a:t>
            </a:r>
            <a:r>
              <a:rPr lang="en-US" sz="2800" b="1" dirty="0" err="1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tự</a:t>
            </a:r>
            <a:r>
              <a:rPr lang="en-US" sz="2800" b="1" dirty="0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 </a:t>
            </a:r>
            <a:r>
              <a:rPr lang="en-US" sz="2800" b="1" dirty="0" err="1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giác</a:t>
            </a:r>
            <a:r>
              <a:rPr lang="en-US" sz="2800" b="1" dirty="0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 </a:t>
            </a:r>
            <a:r>
              <a:rPr lang="en-US" sz="2800" b="1" dirty="0" err="1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học</a:t>
            </a:r>
            <a:r>
              <a:rPr lang="en-US" sz="2800" b="1" dirty="0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 </a:t>
            </a:r>
            <a:r>
              <a:rPr lang="en-US" sz="2800" b="1" dirty="0" err="1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tập</a:t>
            </a:r>
            <a:r>
              <a:rPr lang="en-US" sz="2800" b="1" dirty="0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 ở </a:t>
            </a:r>
            <a:r>
              <a:rPr lang="en-US" sz="2800" b="1" dirty="0" err="1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trường</a:t>
            </a:r>
            <a:r>
              <a:rPr lang="en-US" sz="2800" b="1" dirty="0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, ở </a:t>
            </a:r>
            <a:r>
              <a:rPr lang="en-US" sz="2800" b="1" dirty="0" err="1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nhà</a:t>
            </a:r>
            <a:r>
              <a:rPr lang="en-US" sz="2800" b="1" dirty="0"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.</a:t>
            </a:r>
          </a:p>
          <a:p>
            <a:pPr algn="ctr"/>
            <a:endParaRPr lang="vi-VN" sz="2800" b="1" dirty="0">
              <a:solidFill>
                <a:srgbClr val="00B0F0"/>
              </a:solidFill>
              <a:latin typeface="iCiel Cadena" panose="02000503000000020004"/>
              <a:cs typeface="iCiel Cucho Bold" pitchFamily="50" charset="0"/>
            </a:endParaRPr>
          </a:p>
          <a:p>
            <a:pPr algn="ctr"/>
            <a:endParaRPr lang="en-US" sz="2800" b="1" dirty="0">
              <a:solidFill>
                <a:srgbClr val="00B0F0"/>
              </a:solidFill>
              <a:latin typeface="iCiel Cadena" panose="02000503000000020004"/>
              <a:cs typeface="iCiel Cucho Bold" pitchFamily="50" charset="0"/>
            </a:endParaRPr>
          </a:p>
          <a:p>
            <a:pPr algn="ctr"/>
            <a:endParaRPr lang="vi-VN" sz="2900" dirty="0">
              <a:solidFill>
                <a:srgbClr val="00B0F0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1" y="0"/>
            <a:ext cx="12544022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54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5" y="-188513"/>
            <a:ext cx="12197113" cy="8178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99031" y="752058"/>
            <a:ext cx="3168352" cy="62977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6036D8-24A9-E32D-8A71-041C0598FB29}"/>
              </a:ext>
            </a:extLst>
          </p:cNvPr>
          <p:cNvSpPr/>
          <p:nvPr/>
        </p:nvSpPr>
        <p:spPr>
          <a:xfrm>
            <a:off x="3877956" y="2907029"/>
            <a:ext cx="7412896" cy="19878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B0F0"/>
              </a:solidFill>
              <a:latin typeface="iCiel Cadena" panose="02000503000000020004"/>
              <a:cs typeface="iCiel Cucho Bold" pitchFamily="50" charset="0"/>
            </a:endParaRPr>
          </a:p>
          <a:p>
            <a:pPr algn="ctr"/>
            <a:r>
              <a:rPr lang="en-US" sz="28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Em</a:t>
            </a:r>
            <a:r>
              <a:rPr lang="en-US" sz="28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luôn</a:t>
            </a:r>
            <a:r>
              <a:rPr lang="en-US" sz="28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tự</a:t>
            </a:r>
            <a:r>
              <a:rPr lang="en-US" sz="28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giác</a:t>
            </a:r>
            <a:r>
              <a:rPr lang="en-US" sz="28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học</a:t>
            </a:r>
            <a:r>
              <a:rPr lang="en-US" sz="28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hành</a:t>
            </a:r>
            <a:endParaRPr lang="en-US" sz="2800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  <a:cs typeface="iCiel Cucho Bold" pitchFamily="50" charset="0"/>
            </a:endParaRPr>
          </a:p>
          <a:p>
            <a:pPr algn="ctr"/>
            <a:r>
              <a:rPr lang="en-US" sz="28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Chuyên</a:t>
            </a:r>
            <a:r>
              <a:rPr lang="en-US" sz="28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cần</a:t>
            </a:r>
            <a:r>
              <a:rPr lang="en-US" sz="28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tích</a:t>
            </a:r>
            <a:r>
              <a:rPr lang="en-US" sz="28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cực</a:t>
            </a:r>
            <a:r>
              <a:rPr lang="en-US" sz="28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mới</a:t>
            </a:r>
            <a:r>
              <a:rPr lang="en-US" sz="28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thành</a:t>
            </a:r>
            <a:r>
              <a:rPr lang="en-US" sz="28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trò</a:t>
            </a:r>
            <a:r>
              <a:rPr lang="en-US" sz="28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  <a:cs typeface="iCiel Cucho Bold" pitchFamily="50" charset="0"/>
              </a:rPr>
              <a:t>ngoan</a:t>
            </a:r>
            <a:endParaRPr lang="en-US" sz="2800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  <a:cs typeface="iCiel Cucho Bold" pitchFamily="50" charset="0"/>
            </a:endParaRPr>
          </a:p>
          <a:p>
            <a:pPr algn="ctr"/>
            <a:endParaRPr lang="en-US" sz="2800" b="1" dirty="0">
              <a:solidFill>
                <a:srgbClr val="00B0F0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6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2000" cy="70788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54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1"/>
            <a:ext cx="12192000" cy="7180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9" y="1716365"/>
            <a:ext cx="7431110" cy="30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4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</a:t>
            </a:r>
            <a:r>
              <a:rPr lang="en-US" sz="66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66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66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66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6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66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6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66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21164" cy="7180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24" y="796443"/>
            <a:ext cx="5472716" cy="412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</a:t>
            </a:r>
            <a:r>
              <a:rPr lang="en-US" sz="54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 17:Tự giác học tập</a:t>
            </a: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573795" y="1272798"/>
            <a:ext cx="11480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iCiel Cadena" panose="020B0604020202020204" charset="0"/>
              </a:rPr>
              <a:t>Bạn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nào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đã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tự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giác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học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tập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,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bạn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nào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chưa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tự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giác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học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tập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13"/>
            <a:ext cx="12621164" cy="7035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A77FB16-416F-48E3-9197-A1667B092B97}"/>
              </a:ext>
            </a:extLst>
          </p:cNvPr>
          <p:cNvGrpSpPr/>
          <p:nvPr/>
        </p:nvGrpSpPr>
        <p:grpSpPr>
          <a:xfrm>
            <a:off x="895539" y="913371"/>
            <a:ext cx="11409949" cy="4213106"/>
            <a:chOff x="1763687" y="-40958"/>
            <a:chExt cx="7945068" cy="49766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8AA532-2E9C-4CDD-951A-5FF6EC4E7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7" y="788451"/>
              <a:ext cx="6884442" cy="4147247"/>
            </a:xfrm>
            <a:prstGeom prst="rect">
              <a:avLst/>
            </a:prstGeom>
          </p:spPr>
        </p:pic>
        <p:sp>
          <p:nvSpPr>
            <p:cNvPr id="14" name="Speech Bubble: Rectangle with Corners Rounded 6">
              <a:extLst>
                <a:ext uri="{FF2B5EF4-FFF2-40B4-BE49-F238E27FC236}">
                  <a16:creationId xmlns:a16="http://schemas.microsoft.com/office/drawing/2014/main" id="{A83C5930-93F5-42D6-9367-6EE7C05E2695}"/>
                </a:ext>
              </a:extLst>
            </p:cNvPr>
            <p:cNvSpPr/>
            <p:nvPr/>
          </p:nvSpPr>
          <p:spPr>
            <a:xfrm>
              <a:off x="6825138" y="-40958"/>
              <a:ext cx="2883617" cy="1206906"/>
            </a:xfrm>
            <a:prstGeom prst="wedgeRoundRectCallout">
              <a:avLst>
                <a:gd name="adj1" fmla="val -56902"/>
                <a:gd name="adj2" fmla="val 86085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Cô</a:t>
              </a:r>
              <a:r>
                <a:rPr lang="en-US" sz="2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nhắc</a:t>
              </a:r>
              <a:r>
                <a:rPr lang="en-US" sz="2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sao</a:t>
              </a:r>
              <a:r>
                <a:rPr lang="en-US" sz="2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vẫn</a:t>
              </a:r>
              <a:r>
                <a:rPr lang="en-US" sz="2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chưa</a:t>
              </a:r>
              <a:r>
                <a:rPr lang="en-US" sz="2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88375" y="232698"/>
            <a:ext cx="107546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>
                <a:latin typeface="Franklin Gothic Medium" panose="020B0603020102020204" pitchFamily="34" charset="0"/>
                <a:cs typeface="Lato" panose="020F0502020204030203" pitchFamily="34" charset="0"/>
              </a:rPr>
              <a:t>Bạn</a:t>
            </a:r>
            <a:r>
              <a:rPr lang="en-GB" sz="4000" b="1" dirty="0">
                <a:latin typeface="Franklin Gothic Medium" panose="020B0603020102020204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latin typeface="Franklin Gothic Medium" panose="020B0603020102020204" pitchFamily="34" charset="0"/>
                <a:cs typeface="Lato" panose="020F0502020204030203" pitchFamily="34" charset="0"/>
              </a:rPr>
              <a:t>nào</a:t>
            </a:r>
            <a:r>
              <a:rPr lang="en-GB" sz="4000" b="1" dirty="0">
                <a:latin typeface="Franklin Gothic Medium" panose="020B0603020102020204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latin typeface="Franklin Gothic Medium" panose="020B0603020102020204" pitchFamily="34" charset="0"/>
                <a:cs typeface="Lato" panose="020F0502020204030203" pitchFamily="34" charset="0"/>
              </a:rPr>
              <a:t>đã</a:t>
            </a:r>
            <a:r>
              <a:rPr lang="en-GB" sz="4000" b="1" dirty="0">
                <a:latin typeface="Franklin Gothic Medium" panose="020B0603020102020204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latin typeface="Franklin Gothic Medium" panose="020B0603020102020204" pitchFamily="34" charset="0"/>
                <a:cs typeface="Lato" panose="020F0502020204030203" pitchFamily="34" charset="0"/>
              </a:rPr>
              <a:t>tự</a:t>
            </a:r>
            <a:r>
              <a:rPr lang="en-GB" sz="4000" b="1" dirty="0">
                <a:latin typeface="Franklin Gothic Medium" panose="020B0603020102020204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latin typeface="Franklin Gothic Medium" panose="020B0603020102020204" pitchFamily="34" charset="0"/>
                <a:cs typeface="Lato" panose="020F0502020204030203" pitchFamily="34" charset="0"/>
              </a:rPr>
              <a:t>giác</a:t>
            </a:r>
            <a:r>
              <a:rPr lang="en-GB" sz="4000" b="1" dirty="0">
                <a:latin typeface="Franklin Gothic Medium" panose="020B0603020102020204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latin typeface="Franklin Gothic Medium" panose="020B0603020102020204" pitchFamily="34" charset="0"/>
                <a:cs typeface="Lato" panose="020F0502020204030203" pitchFamily="34" charset="0"/>
              </a:rPr>
              <a:t>học</a:t>
            </a:r>
            <a:r>
              <a:rPr lang="en-GB" sz="4000" b="1" dirty="0">
                <a:latin typeface="Franklin Gothic Medium" panose="020B0603020102020204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latin typeface="Franklin Gothic Medium" panose="020B0603020102020204" pitchFamily="34" charset="0"/>
                <a:cs typeface="Lato" panose="020F0502020204030203" pitchFamily="34" charset="0"/>
              </a:rPr>
              <a:t>tập</a:t>
            </a:r>
            <a:r>
              <a:rPr lang="en-GB" sz="4000" b="1" dirty="0">
                <a:latin typeface="Franklin Gothic Medium" panose="020B0603020102020204" pitchFamily="34" charset="0"/>
                <a:cs typeface="Lato" panose="020F0502020204030203" pitchFamily="34" charset="0"/>
              </a:rPr>
              <a:t>, </a:t>
            </a:r>
            <a:r>
              <a:rPr lang="en-GB" sz="4000" b="1" dirty="0" err="1">
                <a:latin typeface="Franklin Gothic Medium" panose="020B0603020102020204" pitchFamily="34" charset="0"/>
                <a:cs typeface="Lato" panose="020F0502020204030203" pitchFamily="34" charset="0"/>
              </a:rPr>
              <a:t>bạn</a:t>
            </a:r>
            <a:r>
              <a:rPr lang="en-GB" sz="4000" b="1" dirty="0">
                <a:latin typeface="Franklin Gothic Medium" panose="020B0603020102020204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latin typeface="Franklin Gothic Medium" panose="020B0603020102020204" pitchFamily="34" charset="0"/>
                <a:cs typeface="Lato" panose="020F0502020204030203" pitchFamily="34" charset="0"/>
              </a:rPr>
              <a:t>nào</a:t>
            </a:r>
            <a:r>
              <a:rPr lang="en-GB" sz="4000" b="1" dirty="0">
                <a:latin typeface="Franklin Gothic Medium" panose="020B0603020102020204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latin typeface="Franklin Gothic Medium" panose="020B0603020102020204" pitchFamily="34" charset="0"/>
                <a:cs typeface="Lato" panose="020F0502020204030203" pitchFamily="34" charset="0"/>
              </a:rPr>
              <a:t>chưa</a:t>
            </a:r>
            <a:r>
              <a:rPr lang="en-GB" sz="4000" b="1" dirty="0">
                <a:latin typeface="Franklin Gothic Medium" panose="020B0603020102020204" pitchFamily="34" charset="0"/>
                <a:cs typeface="Lato" panose="020F0502020204030203" pitchFamily="34" charset="0"/>
              </a:rPr>
              <a:t> </a:t>
            </a:r>
            <a:r>
              <a:rPr lang="en-GB" sz="4000" b="1" err="1">
                <a:latin typeface="Franklin Gothic Medium" panose="020B0603020102020204" pitchFamily="34" charset="0"/>
                <a:cs typeface="Lato" panose="020F0502020204030203" pitchFamily="34" charset="0"/>
              </a:rPr>
              <a:t>tự</a:t>
            </a:r>
            <a:r>
              <a:rPr lang="en-GB" sz="4000" b="1">
                <a:latin typeface="Franklin Gothic Medium" panose="020B0603020102020204" pitchFamily="34" charset="0"/>
                <a:cs typeface="Lato" panose="020F0502020204030203" pitchFamily="34" charset="0"/>
              </a:rPr>
              <a:t> </a:t>
            </a:r>
            <a:r>
              <a:rPr lang="en-GB" sz="4000" b="1" smtClean="0">
                <a:latin typeface="Franklin Gothic Medium" panose="020B0603020102020204" pitchFamily="34" charset="0"/>
                <a:cs typeface="Lato" panose="020F0502020204030203" pitchFamily="34" charset="0"/>
              </a:rPr>
              <a:t>giác</a:t>
            </a:r>
            <a:r>
              <a:rPr lang="en-GB" sz="4000" b="1" dirty="0">
                <a:latin typeface="Franklin Gothic Medium" panose="020B0603020102020204" pitchFamily="34" charset="0"/>
                <a:cs typeface="Lato" panose="020F0502020204030203" pitchFamily="34" charset="0"/>
              </a:rPr>
              <a:t> </a:t>
            </a:r>
            <a:r>
              <a:rPr lang="en-GB" sz="4000" b="1" smtClean="0">
                <a:latin typeface="Franklin Gothic Medium" panose="020B0603020102020204" pitchFamily="34" charset="0"/>
                <a:cs typeface="Lato" panose="020F0502020204030203" pitchFamily="34" charset="0"/>
              </a:rPr>
              <a:t>học tập</a:t>
            </a:r>
            <a:r>
              <a:rPr lang="en-GB" sz="4000" b="1" dirty="0">
                <a:latin typeface="Franklin Gothic Medium" panose="020B0603020102020204" pitchFamily="34" charset="0"/>
                <a:cs typeface="Lato" panose="020F0502020204030203" pitchFamily="34" charset="0"/>
              </a:rPr>
              <a:t>?</a:t>
            </a:r>
            <a:endParaRPr lang="en-US" sz="4000" b="1" spc="80" dirty="0">
              <a:latin typeface="Franklin Gothic Medium" panose="020B0603020102020204" pitchFamily="34" charset="0"/>
              <a:cs typeface="iCiel Cucho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AAD0F6-B359-5F2D-DDCD-51D36E9168A5}"/>
              </a:ext>
            </a:extLst>
          </p:cNvPr>
          <p:cNvSpPr/>
          <p:nvPr/>
        </p:nvSpPr>
        <p:spPr>
          <a:xfrm>
            <a:off x="788374" y="241795"/>
            <a:ext cx="107546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80" dirty="0">
                <a:latin typeface="Franklin Gothic Demi Cond" panose="020B0706030402020204" pitchFamily="34" charset="0"/>
                <a:cs typeface="iCiel Cucho" pitchFamily="50" charset="0"/>
              </a:rPr>
              <a:t>Hai </a:t>
            </a:r>
            <a:r>
              <a:rPr lang="en-US" sz="4000" b="1" spc="80" dirty="0" err="1">
                <a:latin typeface="Franklin Gothic Demi Cond" panose="020B0706030402020204" pitchFamily="34" charset="0"/>
                <a:cs typeface="iCiel Cucho" pitchFamily="50" charset="0"/>
              </a:rPr>
              <a:t>bạn</a:t>
            </a:r>
            <a:r>
              <a:rPr lang="en-US" sz="4000" b="1" spc="80" dirty="0">
                <a:latin typeface="Franklin Gothic Demi Cond" panose="020B07060304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Demi Cond" panose="020B0706030402020204" pitchFamily="34" charset="0"/>
                <a:cs typeface="iCiel Cucho" pitchFamily="50" charset="0"/>
              </a:rPr>
              <a:t>đầu</a:t>
            </a:r>
            <a:r>
              <a:rPr lang="en-US" sz="4000" b="1" spc="80" dirty="0">
                <a:latin typeface="Franklin Gothic Demi Cond" panose="020B07060304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Demi Cond" panose="020B0706030402020204" pitchFamily="34" charset="0"/>
                <a:cs typeface="iCiel Cucho" pitchFamily="50" charset="0"/>
              </a:rPr>
              <a:t>bàn</a:t>
            </a:r>
            <a:r>
              <a:rPr lang="en-US" sz="4000" b="1" spc="80" dirty="0">
                <a:latin typeface="Franklin Gothic Demi Cond" panose="020B07060304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Demi Cond" panose="020B0706030402020204" pitchFamily="34" charset="0"/>
                <a:cs typeface="iCiel Cucho" pitchFamily="50" charset="0"/>
              </a:rPr>
              <a:t>đang</a:t>
            </a:r>
            <a:r>
              <a:rPr lang="en-US" sz="4000" b="1" spc="80" dirty="0">
                <a:latin typeface="Franklin Gothic Demi Cond" panose="020B07060304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Demi Cond" panose="020B0706030402020204" pitchFamily="34" charset="0"/>
                <a:cs typeface="iCiel Cucho" pitchFamily="50" charset="0"/>
              </a:rPr>
              <a:t>luyện</a:t>
            </a:r>
            <a:r>
              <a:rPr lang="en-US" sz="4000" b="1" spc="80" dirty="0">
                <a:latin typeface="Franklin Gothic Demi Cond" panose="020B07060304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Demi Cond" panose="020B0706030402020204" pitchFamily="34" charset="0"/>
                <a:cs typeface="iCiel Cucho" pitchFamily="50" charset="0"/>
              </a:rPr>
              <a:t>viết</a:t>
            </a:r>
            <a:r>
              <a:rPr lang="en-US" sz="4000" b="1" spc="80" dirty="0">
                <a:latin typeface="Franklin Gothic Demi Cond" panose="020B0706030402020204" pitchFamily="34" charset="0"/>
                <a:cs typeface="iCiel Cucho" pitchFamily="50" charset="0"/>
              </a:rPr>
              <a:t>, </a:t>
            </a:r>
            <a:r>
              <a:rPr lang="en-US" sz="4000" b="1" spc="80" dirty="0" err="1">
                <a:latin typeface="Franklin Gothic Demi Cond" panose="020B0706030402020204" pitchFamily="34" charset="0"/>
                <a:cs typeface="iCiel Cucho" pitchFamily="50" charset="0"/>
              </a:rPr>
              <a:t>được</a:t>
            </a:r>
            <a:r>
              <a:rPr lang="en-US" sz="4000" b="1" spc="80" dirty="0">
                <a:latin typeface="Franklin Gothic Demi Cond" panose="020B07060304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Demi Cond" panose="020B0706030402020204" pitchFamily="34" charset="0"/>
                <a:cs typeface="iCiel Cucho" pitchFamily="50" charset="0"/>
              </a:rPr>
              <a:t>cô</a:t>
            </a:r>
            <a:r>
              <a:rPr lang="en-US" sz="4000" b="1" spc="80" dirty="0">
                <a:latin typeface="Franklin Gothic Demi Cond" panose="020B07060304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Demi Cond" panose="020B0706030402020204" pitchFamily="34" charset="0"/>
                <a:cs typeface="iCiel Cucho" pitchFamily="50" charset="0"/>
              </a:rPr>
              <a:t>giáo</a:t>
            </a:r>
            <a:r>
              <a:rPr lang="en-US" sz="4000" b="1" spc="80" dirty="0">
                <a:latin typeface="Franklin Gothic Demi Cond" panose="020B07060304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Demi Cond" panose="020B0706030402020204" pitchFamily="34" charset="0"/>
                <a:cs typeface="iCiel Cucho" pitchFamily="50" charset="0"/>
              </a:rPr>
              <a:t>khen</a:t>
            </a:r>
            <a:r>
              <a:rPr lang="en-US" sz="4000" b="1" spc="80" dirty="0">
                <a:latin typeface="Franklin Gothic Demi Cond" panose="020B07060304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Demi Cond" panose="020B0706030402020204" pitchFamily="34" charset="0"/>
                <a:cs typeface="iCiel Cucho" pitchFamily="50" charset="0"/>
              </a:rPr>
              <a:t>đã</a:t>
            </a:r>
            <a:r>
              <a:rPr lang="en-US" sz="4000" b="1" spc="80" dirty="0">
                <a:latin typeface="Franklin Gothic Demi Cond" panose="020B07060304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Demi Cond" panose="020B0706030402020204" pitchFamily="34" charset="0"/>
                <a:cs typeface="iCiel Cucho" pitchFamily="50" charset="0"/>
              </a:rPr>
              <a:t>tự</a:t>
            </a:r>
            <a:r>
              <a:rPr lang="en-US" sz="4000" b="1" spc="80" dirty="0">
                <a:latin typeface="Franklin Gothic Demi Cond" panose="020B07060304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Demi Cond" panose="020B0706030402020204" pitchFamily="34" charset="0"/>
                <a:cs typeface="iCiel Cucho" pitchFamily="50" charset="0"/>
              </a:rPr>
              <a:t>giác</a:t>
            </a:r>
            <a:r>
              <a:rPr lang="en-US" sz="4000" b="1" spc="80" dirty="0">
                <a:latin typeface="Franklin Gothic Demi Cond" panose="020B07060304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Demi Cond" panose="020B0706030402020204" pitchFamily="34" charset="0"/>
                <a:cs typeface="iCiel Cucho" pitchFamily="50" charset="0"/>
              </a:rPr>
              <a:t>học</a:t>
            </a:r>
            <a:r>
              <a:rPr lang="en-US" sz="4000" b="1" spc="80" dirty="0">
                <a:latin typeface="Franklin Gothic Demi Cond" panose="020B07060304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Demi Cond" panose="020B0706030402020204" pitchFamily="34" charset="0"/>
                <a:cs typeface="iCiel Cucho" pitchFamily="50" charset="0"/>
              </a:rPr>
              <a:t>tập</a:t>
            </a:r>
            <a:r>
              <a:rPr lang="en-US" sz="4000" b="1" spc="80" dirty="0">
                <a:latin typeface="Franklin Gothic Demi Cond" panose="020B0706030402020204" pitchFamily="34" charset="0"/>
                <a:cs typeface="iCiel Cucho" pitchFamily="50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399477-2C6C-82C5-220F-D22A46524B16}"/>
              </a:ext>
            </a:extLst>
          </p:cNvPr>
          <p:cNvSpPr/>
          <p:nvPr/>
        </p:nvSpPr>
        <p:spPr>
          <a:xfrm>
            <a:off x="1203423" y="5196896"/>
            <a:ext cx="11102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80" dirty="0">
                <a:latin typeface="Franklin Gothic Medium" panose="020B0603020102020204" pitchFamily="34" charset="0"/>
                <a:cs typeface="iCiel Cucho" pitchFamily="50" charset="0"/>
              </a:rPr>
              <a:t>Hai </a:t>
            </a:r>
            <a:r>
              <a:rPr lang="en-US" sz="4000" b="1" spc="80" dirty="0" err="1">
                <a:latin typeface="Franklin Gothic Medium" panose="020B0603020102020204" pitchFamily="34" charset="0"/>
                <a:cs typeface="iCiel Cucho" pitchFamily="50" charset="0"/>
              </a:rPr>
              <a:t>bạn</a:t>
            </a:r>
            <a:r>
              <a:rPr lang="en-US" sz="4000" b="1" spc="80" dirty="0">
                <a:latin typeface="Franklin Gothic Medium" panose="020B06030201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Medium" panose="020B0603020102020204" pitchFamily="34" charset="0"/>
                <a:cs typeface="iCiel Cucho" pitchFamily="50" charset="0"/>
              </a:rPr>
              <a:t>nữ</a:t>
            </a:r>
            <a:r>
              <a:rPr lang="en-US" sz="4000" b="1" spc="80" dirty="0">
                <a:latin typeface="Franklin Gothic Medium" panose="020B06030201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Medium" panose="020B0603020102020204" pitchFamily="34" charset="0"/>
                <a:cs typeface="iCiel Cucho" pitchFamily="50" charset="0"/>
              </a:rPr>
              <a:t>ngồi</a:t>
            </a:r>
            <a:r>
              <a:rPr lang="en-US" sz="4000" b="1" spc="80" dirty="0">
                <a:latin typeface="Franklin Gothic Medium" panose="020B0603020102020204" pitchFamily="34" charset="0"/>
                <a:cs typeface="iCiel Cucho" pitchFamily="50" charset="0"/>
              </a:rPr>
              <a:t> ở </a:t>
            </a:r>
            <a:r>
              <a:rPr lang="en-US" sz="4000" b="1" spc="80" dirty="0" err="1">
                <a:latin typeface="Franklin Gothic Medium" panose="020B0603020102020204" pitchFamily="34" charset="0"/>
                <a:cs typeface="iCiel Cucho" pitchFamily="50" charset="0"/>
              </a:rPr>
              <a:t>bàn</a:t>
            </a:r>
            <a:r>
              <a:rPr lang="en-US" sz="4000" b="1" spc="80" dirty="0">
                <a:latin typeface="Franklin Gothic Medium" panose="020B06030201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Medium" panose="020B0603020102020204" pitchFamily="34" charset="0"/>
                <a:cs typeface="iCiel Cucho" pitchFamily="50" charset="0"/>
              </a:rPr>
              <a:t>dưới</a:t>
            </a:r>
            <a:r>
              <a:rPr lang="en-US" sz="4000" b="1" spc="80" dirty="0">
                <a:latin typeface="Franklin Gothic Medium" panose="020B06030201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Medium" panose="020B0603020102020204" pitchFamily="34" charset="0"/>
                <a:cs typeface="iCiel Cucho" pitchFamily="50" charset="0"/>
              </a:rPr>
              <a:t>thì</a:t>
            </a:r>
            <a:r>
              <a:rPr lang="en-US" sz="4000" b="1" spc="80" dirty="0">
                <a:latin typeface="Franklin Gothic Medium" panose="020B06030201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Medium" panose="020B0603020102020204" pitchFamily="34" charset="0"/>
                <a:cs typeface="iCiel Cucho" pitchFamily="50" charset="0"/>
              </a:rPr>
              <a:t>đang</a:t>
            </a:r>
            <a:r>
              <a:rPr lang="en-US" sz="4000" b="1" spc="80" dirty="0">
                <a:latin typeface="Franklin Gothic Medium" panose="020B06030201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Medium" panose="020B0603020102020204" pitchFamily="34" charset="0"/>
                <a:cs typeface="iCiel Cucho" pitchFamily="50" charset="0"/>
              </a:rPr>
              <a:t>đùa</a:t>
            </a:r>
            <a:r>
              <a:rPr lang="en-US" sz="4000" b="1" spc="80" dirty="0">
                <a:latin typeface="Franklin Gothic Medium" panose="020B06030201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Medium" panose="020B0603020102020204" pitchFamily="34" charset="0"/>
                <a:cs typeface="iCiel Cucho" pitchFamily="50" charset="0"/>
              </a:rPr>
              <a:t>nghịch</a:t>
            </a:r>
            <a:r>
              <a:rPr lang="en-US" sz="4000" b="1" spc="80" dirty="0">
                <a:latin typeface="Franklin Gothic Medium" panose="020B06030201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Medium" panose="020B0603020102020204" pitchFamily="34" charset="0"/>
                <a:cs typeface="iCiel Cucho" pitchFamily="50" charset="0"/>
              </a:rPr>
              <a:t>trong</a:t>
            </a:r>
            <a:r>
              <a:rPr lang="en-US" sz="4000" b="1" spc="80" dirty="0">
                <a:latin typeface="Franklin Gothic Medium" panose="020B06030201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Medium" panose="020B0603020102020204" pitchFamily="34" charset="0"/>
                <a:cs typeface="iCiel Cucho" pitchFamily="50" charset="0"/>
              </a:rPr>
              <a:t>giờ</a:t>
            </a:r>
            <a:r>
              <a:rPr lang="en-US" sz="4000" b="1" spc="80" dirty="0">
                <a:latin typeface="Franklin Gothic Medium" panose="020B06030201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Medium" panose="020B0603020102020204" pitchFamily="34" charset="0"/>
                <a:cs typeface="iCiel Cucho" pitchFamily="50" charset="0"/>
              </a:rPr>
              <a:t>học</a:t>
            </a:r>
            <a:r>
              <a:rPr lang="en-US" sz="4000" b="1" spc="80" dirty="0">
                <a:latin typeface="Franklin Gothic Medium" panose="020B06030201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Medium" panose="020B0603020102020204" pitchFamily="34" charset="0"/>
                <a:cs typeface="iCiel Cucho" pitchFamily="50" charset="0"/>
              </a:rPr>
              <a:t>mặc</a:t>
            </a:r>
            <a:r>
              <a:rPr lang="en-US" sz="4000" b="1" spc="80" dirty="0">
                <a:latin typeface="Franklin Gothic Medium" panose="020B06030201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Medium" panose="020B0603020102020204" pitchFamily="34" charset="0"/>
                <a:cs typeface="iCiel Cucho" pitchFamily="50" charset="0"/>
              </a:rPr>
              <a:t>dù</a:t>
            </a:r>
            <a:r>
              <a:rPr lang="en-US" sz="4000" b="1" spc="80" dirty="0">
                <a:latin typeface="Franklin Gothic Medium" panose="020B06030201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Medium" panose="020B0603020102020204" pitchFamily="34" charset="0"/>
                <a:cs typeface="iCiel Cucho" pitchFamily="50" charset="0"/>
              </a:rPr>
              <a:t>được</a:t>
            </a:r>
            <a:r>
              <a:rPr lang="en-US" sz="4000" b="1" spc="80" dirty="0">
                <a:latin typeface="Franklin Gothic Medium" panose="020B06030201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Medium" panose="020B0603020102020204" pitchFamily="34" charset="0"/>
                <a:cs typeface="iCiel Cucho" pitchFamily="50" charset="0"/>
              </a:rPr>
              <a:t>cô</a:t>
            </a:r>
            <a:r>
              <a:rPr lang="en-US" sz="4000" b="1" spc="80" dirty="0">
                <a:latin typeface="Franklin Gothic Medium" panose="020B06030201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Medium" panose="020B0603020102020204" pitchFamily="34" charset="0"/>
                <a:cs typeface="iCiel Cucho" pitchFamily="50" charset="0"/>
              </a:rPr>
              <a:t>nhắc</a:t>
            </a:r>
            <a:r>
              <a:rPr lang="en-US" sz="4000" b="1" spc="80" dirty="0">
                <a:latin typeface="Franklin Gothic Medium" panose="020B0603020102020204" pitchFamily="34" charset="0"/>
                <a:cs typeface="iCiel Cucho" pitchFamily="50" charset="0"/>
              </a:rPr>
              <a:t> </a:t>
            </a:r>
            <a:r>
              <a:rPr lang="en-US" sz="4000" b="1" spc="80" dirty="0" err="1">
                <a:latin typeface="Franklin Gothic Medium" panose="020B0603020102020204" pitchFamily="34" charset="0"/>
                <a:cs typeface="iCiel Cucho" pitchFamily="50" charset="0"/>
              </a:rPr>
              <a:t>nhở</a:t>
            </a:r>
            <a:r>
              <a:rPr lang="en-US" sz="4000" b="1" spc="80" dirty="0">
                <a:latin typeface="Franklin Gothic Medium" panose="020B0603020102020204" pitchFamily="34" charset="0"/>
                <a:cs typeface="iCiel Cucho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4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6" grpId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8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77"/>
                <a:ea typeface="+mn-ea"/>
                <a:cs typeface="iCiel Cucho" pitchFamily="50" charset="0"/>
              </a:rPr>
              <a:t>Bài</a:t>
            </a:r>
            <a:r>
              <a:rPr kumimoji="0" lang="en-US" sz="3200" b="1" i="0" u="none" strike="noStrike" kern="120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77"/>
                <a:ea typeface="+mn-ea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8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77"/>
                <a:ea typeface="+mn-ea"/>
                <a:cs typeface="iCiel Cucho" pitchFamily="50" charset="0"/>
              </a:rPr>
              <a:t>           </a:t>
            </a:r>
            <a:r>
              <a:rPr kumimoji="0" lang="en-US" sz="6000" b="1" i="0" u="none" strike="noStrike" kern="1200" cap="none" spc="8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77"/>
                <a:ea typeface="+mn-ea"/>
                <a:cs typeface="iCiel Cucho" pitchFamily="50" charset="0"/>
              </a:rPr>
              <a:t>Bài 17:Tự giác học tập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21164" cy="6858000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1E9383B-225E-42B4-149E-6A96892EBD2C}"/>
              </a:ext>
            </a:extLst>
          </p:cNvPr>
          <p:cNvSpPr/>
          <p:nvPr/>
        </p:nvSpPr>
        <p:spPr>
          <a:xfrm>
            <a:off x="2713381" y="288234"/>
            <a:ext cx="4204253" cy="3051313"/>
          </a:xfrm>
          <a:prstGeom prst="cloudCallout">
            <a:avLst>
              <a:gd name="adj1" fmla="val -54589"/>
              <a:gd name="adj2" fmla="val 51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Gadugi" panose="020B0502040204020203" pitchFamily="34" charset="0"/>
                <a:ea typeface="Gadugi" panose="020B0502040204020203" pitchFamily="34" charset="0"/>
              </a:rPr>
              <a:t>Các</a:t>
            </a:r>
            <a:r>
              <a:rPr lang="en-US" sz="40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4000" dirty="0" err="1">
                <a:latin typeface="Gadugi" panose="020B0502040204020203" pitchFamily="34" charset="0"/>
                <a:ea typeface="Gadugi" panose="020B0502040204020203" pitchFamily="34" charset="0"/>
              </a:rPr>
              <a:t>biểu</a:t>
            </a:r>
            <a:r>
              <a:rPr lang="en-US" sz="40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4000" dirty="0" err="1">
                <a:latin typeface="Gadugi" panose="020B0502040204020203" pitchFamily="34" charset="0"/>
                <a:ea typeface="Gadugi" panose="020B0502040204020203" pitchFamily="34" charset="0"/>
              </a:rPr>
              <a:t>hiện</a:t>
            </a:r>
            <a:r>
              <a:rPr lang="en-US" sz="40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4000" dirty="0" err="1">
                <a:latin typeface="Gadugi" panose="020B0502040204020203" pitchFamily="34" charset="0"/>
                <a:ea typeface="Gadugi" panose="020B0502040204020203" pitchFamily="34" charset="0"/>
              </a:rPr>
              <a:t>của</a:t>
            </a:r>
            <a:r>
              <a:rPr lang="en-US" sz="40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4000" dirty="0" err="1">
                <a:latin typeface="Gadugi" panose="020B0502040204020203" pitchFamily="34" charset="0"/>
                <a:ea typeface="Gadugi" panose="020B0502040204020203" pitchFamily="34" charset="0"/>
              </a:rPr>
              <a:t>việc</a:t>
            </a:r>
            <a:r>
              <a:rPr lang="en-US" sz="40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4000" dirty="0" err="1">
                <a:latin typeface="Gadugi" panose="020B0502040204020203" pitchFamily="34" charset="0"/>
                <a:ea typeface="Gadugi" panose="020B0502040204020203" pitchFamily="34" charset="0"/>
              </a:rPr>
              <a:t>tự</a:t>
            </a:r>
            <a:r>
              <a:rPr lang="en-US" sz="40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4000" dirty="0" err="1">
                <a:latin typeface="Gadugi" panose="020B0502040204020203" pitchFamily="34" charset="0"/>
                <a:ea typeface="Gadugi" panose="020B0502040204020203" pitchFamily="34" charset="0"/>
              </a:rPr>
              <a:t>giác</a:t>
            </a:r>
            <a:r>
              <a:rPr lang="en-US" sz="40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4000" err="1">
                <a:latin typeface="Gadugi" panose="020B0502040204020203" pitchFamily="34" charset="0"/>
                <a:ea typeface="Gadugi" panose="020B0502040204020203" pitchFamily="34" charset="0"/>
              </a:rPr>
              <a:t>học</a:t>
            </a:r>
            <a:r>
              <a:rPr lang="en-US" sz="400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4000" smtClean="0">
                <a:latin typeface="Gadugi" panose="020B0502040204020203" pitchFamily="34" charset="0"/>
                <a:ea typeface="Gadugi" panose="020B0502040204020203" pitchFamily="34" charset="0"/>
              </a:rPr>
              <a:t>tập.</a:t>
            </a:r>
            <a:endParaRPr lang="en-US" sz="40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28E56-927C-0E5D-D4CC-76BE7706E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3869"/>
            <a:ext cx="2609357" cy="418437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23945E-6F2D-BB46-7908-DA15D36E7E9A}"/>
              </a:ext>
            </a:extLst>
          </p:cNvPr>
          <p:cNvSpPr/>
          <p:nvPr/>
        </p:nvSpPr>
        <p:spPr>
          <a:xfrm>
            <a:off x="3955775" y="3627782"/>
            <a:ext cx="8050696" cy="2782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i="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Tự mình thực hiện nhiệm vụ học tập một cách </a:t>
            </a:r>
            <a:r>
              <a:rPr lang="vi-VN" sz="320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chủ động mà không cần ai nhắc nhở, giám sát; tự mình xây dựng kế hoạch học tập </a:t>
            </a:r>
            <a:r>
              <a:rPr lang="vi-VN" sz="3200" i="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và xác định mục đích học tập đúng đắn dựa trên sự hướng dẫn của cha mẹ và thầy </a:t>
            </a:r>
            <a:r>
              <a:rPr lang="vi-VN" sz="320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cô, giáo.</a:t>
            </a:r>
            <a:endParaRPr lang="en-US" sz="3200" u="none" strike="noStrike" spc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8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77"/>
                <a:ea typeface="+mn-ea"/>
                <a:cs typeface="iCiel Cucho" pitchFamily="50" charset="0"/>
              </a:rPr>
              <a:t>Bài</a:t>
            </a:r>
            <a:r>
              <a:rPr kumimoji="0" lang="en-US" sz="3200" b="1" i="0" u="none" strike="noStrike" kern="120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77"/>
                <a:ea typeface="+mn-ea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8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77"/>
                <a:ea typeface="+mn-ea"/>
                <a:cs typeface="iCiel Cucho" pitchFamily="50" charset="0"/>
              </a:rPr>
              <a:t>           </a:t>
            </a:r>
            <a:r>
              <a:rPr kumimoji="0" lang="en-US" sz="6000" b="1" i="0" u="none" strike="noStrike" kern="1200" cap="none" spc="8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77"/>
                <a:ea typeface="+mn-ea"/>
                <a:cs typeface="iCiel Cucho" pitchFamily="50" charset="0"/>
              </a:rPr>
              <a:t>Bài 17:Tự giác học tập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8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2" charset="77"/>
              <a:ea typeface="+mn-ea"/>
              <a:cs typeface="iCiel Cucho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21164" cy="6858000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1E9383B-225E-42B4-149E-6A96892EBD2C}"/>
              </a:ext>
            </a:extLst>
          </p:cNvPr>
          <p:cNvSpPr/>
          <p:nvPr/>
        </p:nvSpPr>
        <p:spPr>
          <a:xfrm>
            <a:off x="3993872" y="374695"/>
            <a:ext cx="4204253" cy="3051313"/>
          </a:xfrm>
          <a:prstGeom prst="cloudCallout">
            <a:avLst>
              <a:gd name="adj1" fmla="val -72792"/>
              <a:gd name="adj2" fmla="val 556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phải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28E56-927C-0E5D-D4CC-76BE7706E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" y="2782463"/>
            <a:ext cx="2609357" cy="4184374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64944E5-C543-75C9-51D1-EDE5F81F38BB}"/>
              </a:ext>
            </a:extLst>
          </p:cNvPr>
          <p:cNvSpPr/>
          <p:nvPr/>
        </p:nvSpPr>
        <p:spPr>
          <a:xfrm>
            <a:off x="5168347" y="141619"/>
            <a:ext cx="6059556" cy="3517464"/>
          </a:xfrm>
          <a:prstGeom prst="cloudCallout">
            <a:avLst>
              <a:gd name="adj1" fmla="val -78045"/>
              <a:gd name="adj2" fmla="val 559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dirty="0">
                <a:solidFill>
                  <a:schemeClr val="tx1"/>
                </a:solidFill>
              </a:rPr>
              <a:t>Tự giác trong học tập giúp em rèn tính tự lập, tự chủ, ý chí kiên cường, bền bỉ và những phẩm chất tốt đẹp khác. Tự giác học tập giúp em đạt kết quả tốt trong học tập.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306497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</a:t>
            </a:r>
            <a:r>
              <a:rPr lang="en-US" sz="60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 17:Tự giác học tập</a:t>
            </a: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21164" cy="7263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32" y="1131590"/>
            <a:ext cx="6688428" cy="448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-309092" y="10160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</a:t>
            </a:r>
            <a:r>
              <a:rPr lang="en-US" sz="54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 17:Tự giác học tập</a:t>
            </a: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738E7-8062-4F61-BA27-6670B98C5310}"/>
              </a:ext>
            </a:extLst>
          </p:cNvPr>
          <p:cNvSpPr txBox="1"/>
          <p:nvPr/>
        </p:nvSpPr>
        <p:spPr>
          <a:xfrm>
            <a:off x="90152" y="1508366"/>
            <a:ext cx="1179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tự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6" y="0"/>
            <a:ext cx="12197113" cy="69619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44" y="282389"/>
            <a:ext cx="3069408" cy="100402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1423977"/>
            <a:ext cx="4856074" cy="452087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53" y="1331727"/>
            <a:ext cx="4779854" cy="450170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8F235A5-B5BA-801D-3273-733B5CF6B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282389"/>
            <a:ext cx="9869557" cy="924835"/>
          </a:xfrm>
        </p:spPr>
        <p:txBody>
          <a:bodyPr>
            <a:noAutofit/>
          </a:bodyPr>
          <a:lstStyle/>
          <a:p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giác</a:t>
            </a:r>
            <a:r>
              <a:rPr lang="en-US" sz="3200" b="1" dirty="0"/>
              <a:t>,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chưa</a:t>
            </a:r>
            <a:r>
              <a:rPr lang="en-US" sz="3200" b="1" dirty="0"/>
              <a:t>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giác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? </a:t>
            </a:r>
          </a:p>
          <a:p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69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 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54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54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738E7-8062-4F61-BA27-6670B98C5310}"/>
              </a:ext>
            </a:extLst>
          </p:cNvPr>
          <p:cNvSpPr txBox="1"/>
          <p:nvPr/>
        </p:nvSpPr>
        <p:spPr>
          <a:xfrm>
            <a:off x="399245" y="1880537"/>
            <a:ext cx="1179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tự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13" cy="69619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6A4849-0E58-4C96-ACA6-A3FF71442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0" y="52665"/>
            <a:ext cx="1989385" cy="1070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8" y="1668176"/>
            <a:ext cx="4666888" cy="369966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51" y="1668177"/>
            <a:ext cx="4815419" cy="369966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CB3DA3E-1966-0EF8-4F6C-7124F1274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282389"/>
            <a:ext cx="9869557" cy="924835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Gadugi" panose="020B0502040204020203" pitchFamily="34" charset="0"/>
                <a:ea typeface="Gadugi" panose="020B0502040204020203" pitchFamily="34" charset="0"/>
              </a:rPr>
              <a:t>Bạn</a:t>
            </a:r>
            <a:r>
              <a:rPr lang="en-US" sz="3200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3200" b="1" dirty="0" err="1">
                <a:latin typeface="Gadugi" panose="020B0502040204020203" pitchFamily="34" charset="0"/>
                <a:ea typeface="Gadugi" panose="020B0502040204020203" pitchFamily="34" charset="0"/>
              </a:rPr>
              <a:t>nào</a:t>
            </a:r>
            <a:r>
              <a:rPr lang="en-US" sz="3200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3200" b="1" dirty="0" err="1">
                <a:latin typeface="Gadugi" panose="020B0502040204020203" pitchFamily="34" charset="0"/>
                <a:ea typeface="Gadugi" panose="020B0502040204020203" pitchFamily="34" charset="0"/>
              </a:rPr>
              <a:t>đã</a:t>
            </a:r>
            <a:r>
              <a:rPr lang="en-US" sz="3200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3200" b="1" dirty="0" err="1">
                <a:latin typeface="Gadugi" panose="020B0502040204020203" pitchFamily="34" charset="0"/>
                <a:ea typeface="Gadugi" panose="020B0502040204020203" pitchFamily="34" charset="0"/>
              </a:rPr>
              <a:t>tự</a:t>
            </a:r>
            <a:r>
              <a:rPr lang="en-US" sz="3200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3200" b="1" dirty="0" err="1">
                <a:latin typeface="Gadugi" panose="020B0502040204020203" pitchFamily="34" charset="0"/>
                <a:ea typeface="Gadugi" panose="020B0502040204020203" pitchFamily="34" charset="0"/>
              </a:rPr>
              <a:t>giác</a:t>
            </a:r>
            <a:r>
              <a:rPr lang="en-US" sz="3200" b="1" dirty="0"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US" sz="3200" b="1" dirty="0" err="1">
                <a:latin typeface="Gadugi" panose="020B0502040204020203" pitchFamily="34" charset="0"/>
                <a:ea typeface="Gadugi" panose="020B0502040204020203" pitchFamily="34" charset="0"/>
              </a:rPr>
              <a:t>bạn</a:t>
            </a:r>
            <a:r>
              <a:rPr lang="en-US" sz="3200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3200" b="1" dirty="0" err="1">
                <a:latin typeface="Gadugi" panose="020B0502040204020203" pitchFamily="34" charset="0"/>
                <a:ea typeface="Gadugi" panose="020B0502040204020203" pitchFamily="34" charset="0"/>
              </a:rPr>
              <a:t>nào</a:t>
            </a:r>
            <a:r>
              <a:rPr lang="en-US" sz="3200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3200" b="1" dirty="0" err="1">
                <a:latin typeface="Gadugi" panose="020B0502040204020203" pitchFamily="34" charset="0"/>
                <a:ea typeface="Gadugi" panose="020B0502040204020203" pitchFamily="34" charset="0"/>
              </a:rPr>
              <a:t>chưa</a:t>
            </a:r>
            <a:r>
              <a:rPr lang="en-US" sz="3200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3200" b="1" dirty="0" err="1">
                <a:latin typeface="Gadugi" panose="020B0502040204020203" pitchFamily="34" charset="0"/>
                <a:ea typeface="Gadugi" panose="020B0502040204020203" pitchFamily="34" charset="0"/>
              </a:rPr>
              <a:t>tự</a:t>
            </a:r>
            <a:r>
              <a:rPr lang="en-US" sz="3200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3200" b="1" dirty="0" err="1">
                <a:latin typeface="Gadugi" panose="020B0502040204020203" pitchFamily="34" charset="0"/>
                <a:ea typeface="Gadugi" panose="020B0502040204020203" pitchFamily="34" charset="0"/>
              </a:rPr>
              <a:t>giác</a:t>
            </a:r>
            <a:r>
              <a:rPr lang="en-US" sz="3200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3200" b="1" dirty="0" err="1">
                <a:latin typeface="Gadugi" panose="020B0502040204020203" pitchFamily="34" charset="0"/>
                <a:ea typeface="Gadugi" panose="020B0502040204020203" pitchFamily="34" charset="0"/>
              </a:rPr>
              <a:t>học</a:t>
            </a:r>
            <a:r>
              <a:rPr lang="en-US" sz="3200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3200" b="1" dirty="0" err="1">
                <a:latin typeface="Gadugi" panose="020B0502040204020203" pitchFamily="34" charset="0"/>
                <a:ea typeface="Gadugi" panose="020B0502040204020203" pitchFamily="34" charset="0"/>
              </a:rPr>
              <a:t>tập</a:t>
            </a:r>
            <a:r>
              <a:rPr lang="en-US" sz="3200" b="1" dirty="0">
                <a:latin typeface="Gadugi" panose="020B0502040204020203" pitchFamily="34" charset="0"/>
                <a:ea typeface="Gadugi" panose="020B0502040204020203" pitchFamily="34" charset="0"/>
              </a:rPr>
              <a:t>? </a:t>
            </a:r>
          </a:p>
          <a:p>
            <a:r>
              <a:rPr lang="en-US" sz="3200" b="1" dirty="0" err="1">
                <a:latin typeface="Gadugi" panose="020B0502040204020203" pitchFamily="34" charset="0"/>
                <a:ea typeface="Gadugi" panose="020B0502040204020203" pitchFamily="34" charset="0"/>
              </a:rPr>
              <a:t>Vì</a:t>
            </a:r>
            <a:r>
              <a:rPr lang="en-US" sz="3200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3200" b="1" dirty="0" err="1">
                <a:latin typeface="Gadugi" panose="020B0502040204020203" pitchFamily="34" charset="0"/>
                <a:ea typeface="Gadugi" panose="020B0502040204020203" pitchFamily="34" charset="0"/>
              </a:rPr>
              <a:t>sao</a:t>
            </a:r>
            <a:r>
              <a:rPr lang="en-US" sz="3200" b="1" dirty="0">
                <a:latin typeface="Gadugi" panose="020B0502040204020203" pitchFamily="34" charset="0"/>
                <a:ea typeface="Gadugi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515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228</TotalTime>
  <Words>584</Words>
  <Application>Microsoft Office PowerPoint</Application>
  <PresentationFormat>Widescreen</PresentationFormat>
  <Paragraphs>197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Arial</vt:lpstr>
      <vt:lpstr>Cambria</vt:lpstr>
      <vt:lpstr>Franklin Gothic Demi</vt:lpstr>
      <vt:lpstr>Franklin Gothic Demi Cond</vt:lpstr>
      <vt:lpstr>Franklin Gothic Medium</vt:lpstr>
      <vt:lpstr>Gadugi</vt:lpstr>
      <vt:lpstr>iCiel Cadena</vt:lpstr>
      <vt:lpstr>iCiel Cucho</vt:lpstr>
      <vt:lpstr>iCiel Cucho Bold</vt:lpstr>
      <vt:lpstr>Lato</vt:lpstr>
      <vt:lpstr>Segoe UI</vt:lpstr>
      <vt:lpstr>Tahoma</vt:lpstr>
      <vt:lpstr>Times New Roman</vt:lpstr>
      <vt:lpstr>Tw Cen MT</vt:lpstr>
      <vt:lpstr>Tw Cen MT Condensed</vt:lpstr>
      <vt:lpstr>UTM Avo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Tự giác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 HUYEN</cp:lastModifiedBy>
  <cp:revision>117</cp:revision>
  <dcterms:created xsi:type="dcterms:W3CDTF">2021-11-15T11:37:02Z</dcterms:created>
  <dcterms:modified xsi:type="dcterms:W3CDTF">2026-01-28T03:08:03Z</dcterms:modified>
</cp:coreProperties>
</file>